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</p:sldIdLst>
  <p:sldSz cx="13436600" cy="7562850"/>
  <p:notesSz cx="134366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365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440410" cy="5126990"/>
          </a:xfrm>
          <a:custGeom>
            <a:avLst/>
            <a:gdLst/>
            <a:ahLst/>
            <a:cxnLst/>
            <a:rect l="l" t="t" r="r" b="b"/>
            <a:pathLst>
              <a:path w="13440410" h="5126990">
                <a:moveTo>
                  <a:pt x="13440156" y="0"/>
                </a:moveTo>
                <a:lnTo>
                  <a:pt x="0" y="0"/>
                </a:lnTo>
                <a:lnTo>
                  <a:pt x="0" y="5126736"/>
                </a:lnTo>
                <a:lnTo>
                  <a:pt x="13440156" y="5126736"/>
                </a:lnTo>
                <a:lnTo>
                  <a:pt x="13440156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3440410" cy="5126990"/>
          </a:xfrm>
          <a:custGeom>
            <a:avLst/>
            <a:gdLst/>
            <a:ahLst/>
            <a:cxnLst/>
            <a:rect l="l" t="t" r="r" b="b"/>
            <a:pathLst>
              <a:path w="13440410" h="5126990">
                <a:moveTo>
                  <a:pt x="0" y="5126736"/>
                </a:moveTo>
                <a:lnTo>
                  <a:pt x="13440156" y="5126736"/>
                </a:lnTo>
                <a:lnTo>
                  <a:pt x="13440156" y="0"/>
                </a:lnTo>
                <a:lnTo>
                  <a:pt x="0" y="0"/>
                </a:lnTo>
                <a:lnTo>
                  <a:pt x="0" y="5126736"/>
                </a:lnTo>
                <a:close/>
              </a:path>
            </a:pathLst>
          </a:custGeom>
          <a:ln w="12700">
            <a:solidFill>
              <a:srgbClr val="0071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318430" y="6113068"/>
            <a:ext cx="727710" cy="455930"/>
          </a:xfrm>
          <a:custGeom>
            <a:avLst/>
            <a:gdLst/>
            <a:ahLst/>
            <a:cxnLst/>
            <a:rect l="l" t="t" r="r" b="b"/>
            <a:pathLst>
              <a:path w="727709" h="455929">
                <a:moveTo>
                  <a:pt x="357035" y="316788"/>
                </a:moveTo>
                <a:lnTo>
                  <a:pt x="311518" y="316788"/>
                </a:lnTo>
                <a:lnTo>
                  <a:pt x="311518" y="6083"/>
                </a:lnTo>
                <a:lnTo>
                  <a:pt x="230657" y="6083"/>
                </a:lnTo>
                <a:lnTo>
                  <a:pt x="230657" y="316788"/>
                </a:lnTo>
                <a:lnTo>
                  <a:pt x="81407" y="316788"/>
                </a:lnTo>
                <a:lnTo>
                  <a:pt x="81407" y="6083"/>
                </a:lnTo>
                <a:lnTo>
                  <a:pt x="0" y="6083"/>
                </a:lnTo>
                <a:lnTo>
                  <a:pt x="0" y="316788"/>
                </a:lnTo>
                <a:lnTo>
                  <a:pt x="0" y="385546"/>
                </a:lnTo>
                <a:lnTo>
                  <a:pt x="285267" y="385546"/>
                </a:lnTo>
                <a:lnTo>
                  <a:pt x="285267" y="455587"/>
                </a:lnTo>
                <a:lnTo>
                  <a:pt x="357035" y="455587"/>
                </a:lnTo>
                <a:lnTo>
                  <a:pt x="357035" y="385546"/>
                </a:lnTo>
                <a:lnTo>
                  <a:pt x="357035" y="316788"/>
                </a:lnTo>
                <a:close/>
              </a:path>
              <a:path w="727709" h="455929">
                <a:moveTo>
                  <a:pt x="727113" y="130797"/>
                </a:moveTo>
                <a:lnTo>
                  <a:pt x="717359" y="84759"/>
                </a:lnTo>
                <a:lnTo>
                  <a:pt x="696455" y="49098"/>
                </a:lnTo>
                <a:lnTo>
                  <a:pt x="666661" y="23787"/>
                </a:lnTo>
                <a:lnTo>
                  <a:pt x="629081" y="7556"/>
                </a:lnTo>
                <a:lnTo>
                  <a:pt x="584758" y="406"/>
                </a:lnTo>
                <a:lnTo>
                  <a:pt x="568972" y="0"/>
                </a:lnTo>
                <a:lnTo>
                  <a:pt x="551713" y="635"/>
                </a:lnTo>
                <a:lnTo>
                  <a:pt x="503339" y="10299"/>
                </a:lnTo>
                <a:lnTo>
                  <a:pt x="461467" y="33337"/>
                </a:lnTo>
                <a:lnTo>
                  <a:pt x="428650" y="69888"/>
                </a:lnTo>
                <a:lnTo>
                  <a:pt x="407098" y="121018"/>
                </a:lnTo>
                <a:lnTo>
                  <a:pt x="400685" y="163601"/>
                </a:lnTo>
                <a:lnTo>
                  <a:pt x="399897" y="187375"/>
                </a:lnTo>
                <a:lnTo>
                  <a:pt x="399897" y="197688"/>
                </a:lnTo>
                <a:lnTo>
                  <a:pt x="403072" y="245935"/>
                </a:lnTo>
                <a:lnTo>
                  <a:pt x="412838" y="286791"/>
                </a:lnTo>
                <a:lnTo>
                  <a:pt x="437413" y="334403"/>
                </a:lnTo>
                <a:lnTo>
                  <a:pt x="473036" y="366966"/>
                </a:lnTo>
                <a:lnTo>
                  <a:pt x="517791" y="385445"/>
                </a:lnTo>
                <a:lnTo>
                  <a:pt x="568972" y="391236"/>
                </a:lnTo>
                <a:lnTo>
                  <a:pt x="584758" y="390842"/>
                </a:lnTo>
                <a:lnTo>
                  <a:pt x="629081" y="384378"/>
                </a:lnTo>
                <a:lnTo>
                  <a:pt x="666661" y="369392"/>
                </a:lnTo>
                <a:lnTo>
                  <a:pt x="696455" y="343852"/>
                </a:lnTo>
                <a:lnTo>
                  <a:pt x="717359" y="308025"/>
                </a:lnTo>
                <a:lnTo>
                  <a:pt x="727113" y="260451"/>
                </a:lnTo>
                <a:lnTo>
                  <a:pt x="643039" y="260451"/>
                </a:lnTo>
                <a:lnTo>
                  <a:pt x="640054" y="274662"/>
                </a:lnTo>
                <a:lnTo>
                  <a:pt x="635241" y="287070"/>
                </a:lnTo>
                <a:lnTo>
                  <a:pt x="597928" y="318262"/>
                </a:lnTo>
                <a:lnTo>
                  <a:pt x="568972" y="322287"/>
                </a:lnTo>
                <a:lnTo>
                  <a:pt x="560870" y="321906"/>
                </a:lnTo>
                <a:lnTo>
                  <a:pt x="523392" y="307746"/>
                </a:lnTo>
                <a:lnTo>
                  <a:pt x="495681" y="268363"/>
                </a:lnTo>
                <a:lnTo>
                  <a:pt x="486130" y="230949"/>
                </a:lnTo>
                <a:lnTo>
                  <a:pt x="484162" y="199059"/>
                </a:lnTo>
                <a:lnTo>
                  <a:pt x="484162" y="187375"/>
                </a:lnTo>
                <a:lnTo>
                  <a:pt x="487959" y="144208"/>
                </a:lnTo>
                <a:lnTo>
                  <a:pt x="503555" y="103047"/>
                </a:lnTo>
                <a:lnTo>
                  <a:pt x="535927" y="75133"/>
                </a:lnTo>
                <a:lnTo>
                  <a:pt x="568972" y="68948"/>
                </a:lnTo>
                <a:lnTo>
                  <a:pt x="582599" y="69850"/>
                </a:lnTo>
                <a:lnTo>
                  <a:pt x="626084" y="91617"/>
                </a:lnTo>
                <a:lnTo>
                  <a:pt x="643039" y="130797"/>
                </a:lnTo>
                <a:lnTo>
                  <a:pt x="727113" y="130797"/>
                </a:lnTo>
                <a:close/>
              </a:path>
            </a:pathLst>
          </a:custGeom>
          <a:solidFill>
            <a:srgbClr val="1D1D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2117506" y="6119240"/>
            <a:ext cx="288290" cy="379095"/>
          </a:xfrm>
          <a:custGeom>
            <a:avLst/>
            <a:gdLst/>
            <a:ahLst/>
            <a:cxnLst/>
            <a:rect l="l" t="t" r="r" b="b"/>
            <a:pathLst>
              <a:path w="288290" h="379095">
                <a:moveTo>
                  <a:pt x="144926" y="0"/>
                </a:moveTo>
                <a:lnTo>
                  <a:pt x="0" y="0"/>
                </a:lnTo>
                <a:lnTo>
                  <a:pt x="0" y="378881"/>
                </a:lnTo>
                <a:lnTo>
                  <a:pt x="81320" y="378881"/>
                </a:lnTo>
                <a:lnTo>
                  <a:pt x="81320" y="250148"/>
                </a:lnTo>
                <a:lnTo>
                  <a:pt x="144926" y="250148"/>
                </a:lnTo>
                <a:lnTo>
                  <a:pt x="196878" y="245025"/>
                </a:lnTo>
                <a:lnTo>
                  <a:pt x="237754" y="230559"/>
                </a:lnTo>
                <a:lnTo>
                  <a:pt x="275317" y="198233"/>
                </a:lnTo>
                <a:lnTo>
                  <a:pt x="284384" y="181883"/>
                </a:lnTo>
                <a:lnTo>
                  <a:pt x="81320" y="181883"/>
                </a:lnTo>
                <a:lnTo>
                  <a:pt x="81320" y="68265"/>
                </a:lnTo>
                <a:lnTo>
                  <a:pt x="284482" y="68265"/>
                </a:lnTo>
                <a:lnTo>
                  <a:pt x="281663" y="61985"/>
                </a:lnTo>
                <a:lnTo>
                  <a:pt x="248933" y="25982"/>
                </a:lnTo>
                <a:lnTo>
                  <a:pt x="211929" y="9162"/>
                </a:lnTo>
                <a:lnTo>
                  <a:pt x="163436" y="529"/>
                </a:lnTo>
                <a:lnTo>
                  <a:pt x="144926" y="0"/>
                </a:lnTo>
                <a:close/>
              </a:path>
              <a:path w="288290" h="379095">
                <a:moveTo>
                  <a:pt x="284482" y="68265"/>
                </a:moveTo>
                <a:lnTo>
                  <a:pt x="137400" y="68265"/>
                </a:lnTo>
                <a:lnTo>
                  <a:pt x="157056" y="69170"/>
                </a:lnTo>
                <a:lnTo>
                  <a:pt x="173632" y="71900"/>
                </a:lnTo>
                <a:lnTo>
                  <a:pt x="210242" y="100848"/>
                </a:lnTo>
                <a:lnTo>
                  <a:pt x="214682" y="124617"/>
                </a:lnTo>
                <a:lnTo>
                  <a:pt x="213551" y="137426"/>
                </a:lnTo>
                <a:lnTo>
                  <a:pt x="187144" y="173572"/>
                </a:lnTo>
                <a:lnTo>
                  <a:pt x="137400" y="181883"/>
                </a:lnTo>
                <a:lnTo>
                  <a:pt x="284384" y="181883"/>
                </a:lnTo>
                <a:lnTo>
                  <a:pt x="286641" y="176845"/>
                </a:lnTo>
                <a:lnTo>
                  <a:pt x="287737" y="173572"/>
                </a:lnTo>
                <a:lnTo>
                  <a:pt x="287782" y="76479"/>
                </a:lnTo>
                <a:lnTo>
                  <a:pt x="286641" y="73072"/>
                </a:lnTo>
                <a:lnTo>
                  <a:pt x="284482" y="68265"/>
                </a:lnTo>
                <a:close/>
              </a:path>
            </a:pathLst>
          </a:custGeom>
          <a:solidFill>
            <a:srgbClr val="1D1D1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504130" y="5742454"/>
            <a:ext cx="128905" cy="13970"/>
          </a:xfrm>
          <a:custGeom>
            <a:avLst/>
            <a:gdLst/>
            <a:ahLst/>
            <a:cxnLst/>
            <a:rect l="l" t="t" r="r" b="b"/>
            <a:pathLst>
              <a:path w="128904" h="13970">
                <a:moveTo>
                  <a:pt x="37365" y="0"/>
                </a:moveTo>
                <a:lnTo>
                  <a:pt x="0" y="0"/>
                </a:lnTo>
                <a:lnTo>
                  <a:pt x="0" y="13933"/>
                </a:lnTo>
                <a:lnTo>
                  <a:pt x="128509" y="13933"/>
                </a:lnTo>
                <a:lnTo>
                  <a:pt x="106237" y="8663"/>
                </a:lnTo>
                <a:lnTo>
                  <a:pt x="57667" y="1568"/>
                </a:lnTo>
                <a:lnTo>
                  <a:pt x="37365" y="0"/>
                </a:lnTo>
                <a:close/>
              </a:path>
            </a:pathLst>
          </a:custGeom>
          <a:solidFill>
            <a:srgbClr val="009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388773" y="6669467"/>
            <a:ext cx="230504" cy="19050"/>
          </a:xfrm>
          <a:custGeom>
            <a:avLst/>
            <a:gdLst/>
            <a:ahLst/>
            <a:cxnLst/>
            <a:rect l="l" t="t" r="r" b="b"/>
            <a:pathLst>
              <a:path w="230504" h="19050">
                <a:moveTo>
                  <a:pt x="230021" y="0"/>
                </a:moveTo>
                <a:lnTo>
                  <a:pt x="0" y="0"/>
                </a:lnTo>
                <a:lnTo>
                  <a:pt x="15081" y="5264"/>
                </a:lnTo>
                <a:lnTo>
                  <a:pt x="64127" y="15323"/>
                </a:lnTo>
                <a:lnTo>
                  <a:pt x="115356" y="18777"/>
                </a:lnTo>
                <a:lnTo>
                  <a:pt x="162410" y="15820"/>
                </a:lnTo>
                <a:lnTo>
                  <a:pt x="207742" y="7186"/>
                </a:lnTo>
                <a:lnTo>
                  <a:pt x="230021" y="0"/>
                </a:lnTo>
                <a:close/>
              </a:path>
            </a:pathLst>
          </a:custGeom>
          <a:solidFill>
            <a:srgbClr val="9C9A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1239" y="735533"/>
            <a:ext cx="11380470" cy="223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6442" y="4235196"/>
            <a:ext cx="9410065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2147" y="1739455"/>
            <a:ext cx="584768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23119" y="1739455"/>
            <a:ext cx="584768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8119" y="627634"/>
            <a:ext cx="12246711" cy="1407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999360" y="3701796"/>
            <a:ext cx="6492240" cy="2860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70603" y="7033450"/>
            <a:ext cx="430174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2147" y="7033450"/>
            <a:ext cx="309187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12/13/2023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78924" y="7033450"/>
            <a:ext cx="309187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60"/>
              </a:spcBef>
            </a:pPr>
            <a:r>
              <a:rPr dirty="0"/>
              <a:t>Рынок краткосрочной аренды  </a:t>
            </a:r>
            <a:r>
              <a:rPr spc="-5" dirty="0"/>
              <a:t>жилья </a:t>
            </a:r>
            <a:r>
              <a:rPr dirty="0"/>
              <a:t>в России и</a:t>
            </a:r>
            <a:r>
              <a:rPr spc="-70" dirty="0"/>
              <a:t> </a:t>
            </a:r>
            <a:r>
              <a:rPr dirty="0"/>
              <a:t>перспективы  </a:t>
            </a:r>
            <a:r>
              <a:rPr spc="-5" dirty="0"/>
              <a:t>его</a:t>
            </a:r>
            <a:r>
              <a:rPr spc="10" dirty="0"/>
              <a:t> </a:t>
            </a:r>
            <a:r>
              <a:rPr spc="-5" dirty="0"/>
              <a:t>развития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31239" y="4309110"/>
            <a:ext cx="23355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Ноябрь, 2023</a:t>
            </a:r>
            <a:r>
              <a:rPr sz="20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год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0020" y="5852541"/>
            <a:ext cx="43033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Verdana"/>
                <a:cs typeface="Verdana"/>
              </a:rPr>
              <a:t>Результаты социально-экономического</a:t>
            </a:r>
            <a:r>
              <a:rPr sz="1200" spc="2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исследования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737083" y="22021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873049" y="2877312"/>
            <a:ext cx="5518785" cy="1478280"/>
            <a:chOff x="6873049" y="2877312"/>
            <a:chExt cx="5518785" cy="1478280"/>
          </a:xfrm>
        </p:grpSpPr>
        <p:sp>
          <p:nvSpPr>
            <p:cNvPr id="8" name="object 8"/>
            <p:cNvSpPr/>
            <p:nvPr/>
          </p:nvSpPr>
          <p:spPr>
            <a:xfrm>
              <a:off x="6897624" y="3915155"/>
              <a:ext cx="2045335" cy="398145"/>
            </a:xfrm>
            <a:custGeom>
              <a:avLst/>
              <a:gdLst/>
              <a:ahLst/>
              <a:cxnLst/>
              <a:rect l="l" t="t" r="r" b="b"/>
              <a:pathLst>
                <a:path w="2045334" h="398145">
                  <a:moveTo>
                    <a:pt x="669036" y="85344"/>
                  </a:moveTo>
                  <a:lnTo>
                    <a:pt x="0" y="85344"/>
                  </a:lnTo>
                  <a:lnTo>
                    <a:pt x="0" y="397764"/>
                  </a:lnTo>
                  <a:lnTo>
                    <a:pt x="669036" y="397764"/>
                  </a:lnTo>
                  <a:lnTo>
                    <a:pt x="669036" y="85344"/>
                  </a:lnTo>
                  <a:close/>
                </a:path>
                <a:path w="2045334" h="398145">
                  <a:moveTo>
                    <a:pt x="2045208" y="0"/>
                  </a:moveTo>
                  <a:lnTo>
                    <a:pt x="1377696" y="0"/>
                  </a:lnTo>
                  <a:lnTo>
                    <a:pt x="1377696" y="397764"/>
                  </a:lnTo>
                  <a:lnTo>
                    <a:pt x="2045208" y="397764"/>
                  </a:lnTo>
                  <a:lnTo>
                    <a:pt x="2045208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566659" y="3649980"/>
              <a:ext cx="668020" cy="662940"/>
            </a:xfrm>
            <a:custGeom>
              <a:avLst/>
              <a:gdLst/>
              <a:ahLst/>
              <a:cxnLst/>
              <a:rect l="l" t="t" r="r" b="b"/>
              <a:pathLst>
                <a:path w="668020" h="662939">
                  <a:moveTo>
                    <a:pt x="667512" y="0"/>
                  </a:moveTo>
                  <a:lnTo>
                    <a:pt x="0" y="0"/>
                  </a:lnTo>
                  <a:lnTo>
                    <a:pt x="0" y="662940"/>
                  </a:lnTo>
                  <a:lnTo>
                    <a:pt x="667512" y="662940"/>
                  </a:lnTo>
                  <a:lnTo>
                    <a:pt x="667512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653016" y="3806952"/>
              <a:ext cx="668020" cy="506095"/>
            </a:xfrm>
            <a:custGeom>
              <a:avLst/>
              <a:gdLst/>
              <a:ahLst/>
              <a:cxnLst/>
              <a:rect l="l" t="t" r="r" b="b"/>
              <a:pathLst>
                <a:path w="668020" h="506095">
                  <a:moveTo>
                    <a:pt x="667511" y="0"/>
                  </a:moveTo>
                  <a:lnTo>
                    <a:pt x="0" y="0"/>
                  </a:lnTo>
                  <a:lnTo>
                    <a:pt x="0" y="505968"/>
                  </a:lnTo>
                  <a:lnTo>
                    <a:pt x="667511" y="505968"/>
                  </a:lnTo>
                  <a:lnTo>
                    <a:pt x="667511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42832" y="3468624"/>
              <a:ext cx="669290" cy="844550"/>
            </a:xfrm>
            <a:custGeom>
              <a:avLst/>
              <a:gdLst/>
              <a:ahLst/>
              <a:cxnLst/>
              <a:rect l="l" t="t" r="r" b="b"/>
              <a:pathLst>
                <a:path w="669290" h="844550">
                  <a:moveTo>
                    <a:pt x="669036" y="0"/>
                  </a:moveTo>
                  <a:lnTo>
                    <a:pt x="0" y="0"/>
                  </a:lnTo>
                  <a:lnTo>
                    <a:pt x="0" y="844295"/>
                  </a:lnTo>
                  <a:lnTo>
                    <a:pt x="669036" y="844295"/>
                  </a:lnTo>
                  <a:lnTo>
                    <a:pt x="669036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029188" y="3669792"/>
              <a:ext cx="669290" cy="643255"/>
            </a:xfrm>
            <a:custGeom>
              <a:avLst/>
              <a:gdLst/>
              <a:ahLst/>
              <a:cxnLst/>
              <a:rect l="l" t="t" r="r" b="b"/>
              <a:pathLst>
                <a:path w="669290" h="643254">
                  <a:moveTo>
                    <a:pt x="669035" y="0"/>
                  </a:moveTo>
                  <a:lnTo>
                    <a:pt x="0" y="0"/>
                  </a:lnTo>
                  <a:lnTo>
                    <a:pt x="0" y="643128"/>
                  </a:lnTo>
                  <a:lnTo>
                    <a:pt x="669035" y="643128"/>
                  </a:lnTo>
                  <a:lnTo>
                    <a:pt x="669035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320528" y="2944367"/>
              <a:ext cx="2047239" cy="1369060"/>
            </a:xfrm>
            <a:custGeom>
              <a:avLst/>
              <a:gdLst/>
              <a:ahLst/>
              <a:cxnLst/>
              <a:rect l="l" t="t" r="r" b="b"/>
              <a:pathLst>
                <a:path w="2047240" h="1369060">
                  <a:moveTo>
                    <a:pt x="669036" y="294132"/>
                  </a:moveTo>
                  <a:lnTo>
                    <a:pt x="0" y="294132"/>
                  </a:lnTo>
                  <a:lnTo>
                    <a:pt x="0" y="1368552"/>
                  </a:lnTo>
                  <a:lnTo>
                    <a:pt x="669036" y="1368552"/>
                  </a:lnTo>
                  <a:lnTo>
                    <a:pt x="669036" y="294132"/>
                  </a:lnTo>
                  <a:close/>
                </a:path>
                <a:path w="2047240" h="1369060">
                  <a:moveTo>
                    <a:pt x="2046732" y="0"/>
                  </a:moveTo>
                  <a:lnTo>
                    <a:pt x="1377696" y="0"/>
                  </a:lnTo>
                  <a:lnTo>
                    <a:pt x="1377696" y="1368552"/>
                  </a:lnTo>
                  <a:lnTo>
                    <a:pt x="2046732" y="1368552"/>
                  </a:lnTo>
                  <a:lnTo>
                    <a:pt x="2046732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77811" y="4312920"/>
              <a:ext cx="5509260" cy="43180"/>
            </a:xfrm>
            <a:custGeom>
              <a:avLst/>
              <a:gdLst/>
              <a:ahLst/>
              <a:cxnLst/>
              <a:rect l="l" t="t" r="r" b="b"/>
              <a:pathLst>
                <a:path w="5509259" h="43179">
                  <a:moveTo>
                    <a:pt x="0" y="0"/>
                  </a:moveTo>
                  <a:lnTo>
                    <a:pt x="5509260" y="0"/>
                  </a:lnTo>
                </a:path>
                <a:path w="5509259" h="43179">
                  <a:moveTo>
                    <a:pt x="0" y="0"/>
                  </a:moveTo>
                  <a:lnTo>
                    <a:pt x="0" y="42672"/>
                  </a:lnTo>
                </a:path>
                <a:path w="5509259" h="43179">
                  <a:moveTo>
                    <a:pt x="1377696" y="0"/>
                  </a:moveTo>
                  <a:lnTo>
                    <a:pt x="1377696" y="42672"/>
                  </a:lnTo>
                </a:path>
                <a:path w="5509259" h="43179">
                  <a:moveTo>
                    <a:pt x="2753868" y="0"/>
                  </a:moveTo>
                  <a:lnTo>
                    <a:pt x="2753868" y="42672"/>
                  </a:lnTo>
                </a:path>
                <a:path w="5509259" h="43179">
                  <a:moveTo>
                    <a:pt x="4131564" y="0"/>
                  </a:moveTo>
                  <a:lnTo>
                    <a:pt x="4131564" y="42672"/>
                  </a:lnTo>
                </a:path>
                <a:path w="5509259" h="43179">
                  <a:moveTo>
                    <a:pt x="5509260" y="0"/>
                  </a:moveTo>
                  <a:lnTo>
                    <a:pt x="5509260" y="42672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79919" y="2877312"/>
              <a:ext cx="70485" cy="68580"/>
            </a:xfrm>
            <a:custGeom>
              <a:avLst/>
              <a:gdLst/>
              <a:ahLst/>
              <a:cxnLst/>
              <a:rect l="l" t="t" r="r" b="b"/>
              <a:pathLst>
                <a:path w="70484" h="68580">
                  <a:moveTo>
                    <a:pt x="70103" y="0"/>
                  </a:moveTo>
                  <a:lnTo>
                    <a:pt x="0" y="0"/>
                  </a:lnTo>
                  <a:lnTo>
                    <a:pt x="0" y="68579"/>
                  </a:lnTo>
                  <a:lnTo>
                    <a:pt x="70103" y="68579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79919" y="3051048"/>
              <a:ext cx="70485" cy="70485"/>
            </a:xfrm>
            <a:custGeom>
              <a:avLst/>
              <a:gdLst/>
              <a:ahLst/>
              <a:cxnLst/>
              <a:rect l="l" t="t" r="r" b="b"/>
              <a:pathLst>
                <a:path w="70484" h="70485">
                  <a:moveTo>
                    <a:pt x="70103" y="0"/>
                  </a:moveTo>
                  <a:lnTo>
                    <a:pt x="0" y="0"/>
                  </a:lnTo>
                  <a:lnTo>
                    <a:pt x="0" y="70103"/>
                  </a:lnTo>
                  <a:lnTo>
                    <a:pt x="70103" y="70103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098538" y="3778123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159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75980" y="3693414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53421" y="3585210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257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31118" y="3447034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327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67066" y="3427603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337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44761" y="3246247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429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522077" y="3015742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546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899518" y="2722626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695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90766" y="4387977"/>
            <a:ext cx="3605529" cy="636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4350">
              <a:lnSpc>
                <a:spcPct val="100000"/>
              </a:lnSpc>
              <a:spcBef>
                <a:spcPts val="95"/>
              </a:spcBef>
              <a:tabLst>
                <a:tab pos="1891664" algn="l"/>
                <a:tab pos="3269615" algn="l"/>
              </a:tabLst>
            </a:pPr>
            <a:r>
              <a:rPr sz="1000" spc="-5" dirty="0">
                <a:latin typeface="Verdana"/>
                <a:cs typeface="Verdana"/>
              </a:rPr>
              <a:t>2023	2024	2025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Налоги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от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арендодателей, млн</a:t>
            </a:r>
            <a:r>
              <a:rPr sz="1500" spc="-5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руб.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525504" y="4387977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68057" y="2794660"/>
            <a:ext cx="1824989" cy="374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4300"/>
              </a:lnSpc>
              <a:spcBef>
                <a:spcPts val="100"/>
              </a:spcBef>
            </a:pPr>
            <a:r>
              <a:rPr sz="1000" spc="-10" dirty="0">
                <a:latin typeface="Verdana"/>
                <a:cs typeface="Verdana"/>
              </a:rPr>
              <a:t>Количество арендодателей  Количество</a:t>
            </a:r>
            <a:r>
              <a:rPr sz="1000" spc="2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занятых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5" dirty="0"/>
              <a:t>Рынку краткосрочной аренды </a:t>
            </a:r>
            <a:r>
              <a:rPr spc="-10" dirty="0"/>
              <a:t>имеет высокий </a:t>
            </a:r>
            <a:r>
              <a:rPr spc="-5" dirty="0"/>
              <a:t>потенциал к  </a:t>
            </a:r>
            <a:r>
              <a:rPr spc="-10" dirty="0"/>
              <a:t>росту: до </a:t>
            </a:r>
            <a:r>
              <a:rPr spc="-5" dirty="0"/>
              <a:t>495 </a:t>
            </a:r>
            <a:r>
              <a:rPr spc="-10" dirty="0"/>
              <a:t>млрд рублей </a:t>
            </a:r>
            <a:r>
              <a:rPr spc="-5" dirty="0"/>
              <a:t>за ближайшие </a:t>
            </a:r>
            <a:r>
              <a:rPr spc="-10" dirty="0"/>
              <a:t>три</a:t>
            </a:r>
            <a:r>
              <a:rPr spc="175" dirty="0"/>
              <a:t> </a:t>
            </a:r>
            <a:r>
              <a:rPr spc="-10" dirty="0"/>
              <a:t>года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98119" y="1708530"/>
            <a:ext cx="11693525" cy="9055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spc="-5" dirty="0">
                <a:latin typeface="Verdana"/>
                <a:cs typeface="Verdana"/>
              </a:rPr>
              <a:t>Портрет рынка краткосрочной аренды </a:t>
            </a:r>
            <a:r>
              <a:rPr sz="1800" dirty="0">
                <a:latin typeface="Verdana"/>
                <a:cs typeface="Verdana"/>
              </a:rPr>
              <a:t>жилья в </a:t>
            </a:r>
            <a:r>
              <a:rPr sz="1800" spc="-5" dirty="0">
                <a:latin typeface="Verdana"/>
                <a:cs typeface="Verdana"/>
              </a:rPr>
              <a:t>России </a:t>
            </a:r>
            <a:r>
              <a:rPr sz="1800" dirty="0">
                <a:latin typeface="Verdana"/>
                <a:cs typeface="Verdana"/>
              </a:rPr>
              <a:t>по </a:t>
            </a:r>
            <a:r>
              <a:rPr sz="1800" spc="-5" dirty="0">
                <a:latin typeface="Verdana"/>
                <a:cs typeface="Verdana"/>
              </a:rPr>
              <a:t>ключевым параметрам (при отсутствии  </a:t>
            </a:r>
            <a:r>
              <a:rPr sz="1800" dirty="0">
                <a:latin typeface="Verdana"/>
                <a:cs typeface="Verdana"/>
              </a:rPr>
              <a:t>каких-либо </a:t>
            </a:r>
            <a:r>
              <a:rPr sz="1800" spc="-5" dirty="0">
                <a:latin typeface="Verdana"/>
                <a:cs typeface="Verdana"/>
              </a:rPr>
              <a:t>регуляторных изменений </a:t>
            </a:r>
            <a:r>
              <a:rPr sz="1800" dirty="0">
                <a:latin typeface="Verdana"/>
                <a:cs typeface="Verdana"/>
              </a:rPr>
              <a:t>и </a:t>
            </a:r>
            <a:r>
              <a:rPr sz="1800" spc="-5" dirty="0">
                <a:latin typeface="Verdana"/>
                <a:cs typeface="Verdana"/>
              </a:rPr>
              <a:t>«шоковых» геополитических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событий)</a:t>
            </a:r>
            <a:endParaRPr sz="1800">
              <a:latin typeface="Verdana"/>
              <a:cs typeface="Verdana"/>
            </a:endParaRPr>
          </a:p>
          <a:p>
            <a:pPr marL="130175">
              <a:lnSpc>
                <a:spcPct val="100000"/>
              </a:lnSpc>
              <a:spcBef>
                <a:spcPts val="810"/>
              </a:spcBef>
              <a:tabLst>
                <a:tab pos="6304915" algn="l"/>
              </a:tabLst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Объем рынка,</a:t>
            </a:r>
            <a:r>
              <a:rPr sz="1500" spc="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млрд</a:t>
            </a:r>
            <a:r>
              <a:rPr sz="1500" spc="1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руб.	Количество агентов рынка, тыс.</a:t>
            </a:r>
            <a:r>
              <a:rPr sz="15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чел.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14883" y="7218070"/>
            <a:ext cx="5227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Источник: расчеты ЦСР 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по данным профильных 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классифайдов 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и опросов</a:t>
            </a:r>
            <a:r>
              <a:rPr sz="1000" spc="295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ЦСР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99325" y="2913888"/>
            <a:ext cx="5539105" cy="1442085"/>
            <a:chOff x="699325" y="2913888"/>
            <a:chExt cx="5539105" cy="1442085"/>
          </a:xfrm>
        </p:grpSpPr>
        <p:sp>
          <p:nvSpPr>
            <p:cNvPr id="32" name="object 32"/>
            <p:cNvSpPr/>
            <p:nvPr/>
          </p:nvSpPr>
          <p:spPr>
            <a:xfrm>
              <a:off x="723900" y="2913888"/>
              <a:ext cx="5488305" cy="1399540"/>
            </a:xfrm>
            <a:custGeom>
              <a:avLst/>
              <a:gdLst/>
              <a:ahLst/>
              <a:cxnLst/>
              <a:rect l="l" t="t" r="r" b="b"/>
              <a:pathLst>
                <a:path w="5488305" h="1399539">
                  <a:moveTo>
                    <a:pt x="1342644" y="746760"/>
                  </a:moveTo>
                  <a:lnTo>
                    <a:pt x="0" y="746760"/>
                  </a:lnTo>
                  <a:lnTo>
                    <a:pt x="0" y="1399032"/>
                  </a:lnTo>
                  <a:lnTo>
                    <a:pt x="1342644" y="1399032"/>
                  </a:lnTo>
                  <a:lnTo>
                    <a:pt x="1342644" y="746760"/>
                  </a:lnTo>
                  <a:close/>
                </a:path>
                <a:path w="5488305" h="1399539">
                  <a:moveTo>
                    <a:pt x="2724912" y="509016"/>
                  </a:moveTo>
                  <a:lnTo>
                    <a:pt x="1382268" y="509016"/>
                  </a:lnTo>
                  <a:lnTo>
                    <a:pt x="1382268" y="1399032"/>
                  </a:lnTo>
                  <a:lnTo>
                    <a:pt x="2724912" y="1399032"/>
                  </a:lnTo>
                  <a:lnTo>
                    <a:pt x="2724912" y="509016"/>
                  </a:lnTo>
                  <a:close/>
                </a:path>
                <a:path w="5488305" h="1399539">
                  <a:moveTo>
                    <a:pt x="4105656" y="297180"/>
                  </a:moveTo>
                  <a:lnTo>
                    <a:pt x="2764536" y="297180"/>
                  </a:lnTo>
                  <a:lnTo>
                    <a:pt x="2764536" y="1399032"/>
                  </a:lnTo>
                  <a:lnTo>
                    <a:pt x="4105656" y="1399032"/>
                  </a:lnTo>
                  <a:lnTo>
                    <a:pt x="4105656" y="297180"/>
                  </a:lnTo>
                  <a:close/>
                </a:path>
                <a:path w="5488305" h="1399539">
                  <a:moveTo>
                    <a:pt x="5487924" y="0"/>
                  </a:moveTo>
                  <a:lnTo>
                    <a:pt x="4146804" y="0"/>
                  </a:lnTo>
                  <a:lnTo>
                    <a:pt x="4146804" y="1399032"/>
                  </a:lnTo>
                  <a:lnTo>
                    <a:pt x="5487924" y="1399032"/>
                  </a:lnTo>
                  <a:lnTo>
                    <a:pt x="5487924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04087" y="4312920"/>
              <a:ext cx="5529580" cy="43180"/>
            </a:xfrm>
            <a:custGeom>
              <a:avLst/>
              <a:gdLst/>
              <a:ahLst/>
              <a:cxnLst/>
              <a:rect l="l" t="t" r="r" b="b"/>
              <a:pathLst>
                <a:path w="5529580" h="43179">
                  <a:moveTo>
                    <a:pt x="0" y="0"/>
                  </a:moveTo>
                  <a:lnTo>
                    <a:pt x="5529072" y="0"/>
                  </a:lnTo>
                </a:path>
                <a:path w="5529580" h="43179">
                  <a:moveTo>
                    <a:pt x="0" y="0"/>
                  </a:moveTo>
                  <a:lnTo>
                    <a:pt x="0" y="42672"/>
                  </a:lnTo>
                </a:path>
                <a:path w="5529580" h="43179">
                  <a:moveTo>
                    <a:pt x="1382268" y="0"/>
                  </a:moveTo>
                  <a:lnTo>
                    <a:pt x="1382268" y="42672"/>
                  </a:lnTo>
                </a:path>
                <a:path w="5529580" h="43179">
                  <a:moveTo>
                    <a:pt x="2764536" y="0"/>
                  </a:moveTo>
                  <a:lnTo>
                    <a:pt x="2764536" y="42672"/>
                  </a:lnTo>
                </a:path>
                <a:path w="5529580" h="43179">
                  <a:moveTo>
                    <a:pt x="4146804" y="0"/>
                  </a:moveTo>
                  <a:lnTo>
                    <a:pt x="4146804" y="42672"/>
                  </a:lnTo>
                </a:path>
                <a:path w="5529580" h="43179">
                  <a:moveTo>
                    <a:pt x="5529072" y="0"/>
                  </a:moveTo>
                  <a:lnTo>
                    <a:pt x="5529072" y="42672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260728" y="3438525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231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642997" y="3200781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315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025010" y="2988691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390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07278" y="2691764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495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16076" y="4388358"/>
            <a:ext cx="5572125" cy="901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5945" algn="r">
              <a:lnSpc>
                <a:spcPct val="100000"/>
              </a:lnSpc>
              <a:spcBef>
                <a:spcPts val="95"/>
              </a:spcBef>
              <a:tabLst>
                <a:tab pos="1381760" algn="l"/>
                <a:tab pos="2763520" algn="l"/>
                <a:tab pos="4145915" algn="l"/>
              </a:tabLst>
            </a:pPr>
            <a:r>
              <a:rPr sz="1000" spc="-5" dirty="0">
                <a:latin typeface="Verdana"/>
                <a:cs typeface="Verdana"/>
              </a:rPr>
              <a:t>2023	2024	2025	2026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Количество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объявлений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(лотов), всего на РКА, тыс.</a:t>
            </a:r>
            <a:r>
              <a:rPr sz="1500" spc="-7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шт.</a:t>
            </a:r>
            <a:endParaRPr sz="1500">
              <a:latin typeface="Verdana"/>
              <a:cs typeface="Verdana"/>
            </a:endParaRPr>
          </a:p>
          <a:p>
            <a:pPr marR="617220" algn="r">
              <a:lnSpc>
                <a:spcPct val="100000"/>
              </a:lnSpc>
              <a:spcBef>
                <a:spcPts val="890"/>
              </a:spcBef>
            </a:pPr>
            <a:r>
              <a:rPr sz="1000" spc="-5" dirty="0">
                <a:latin typeface="Verdana"/>
                <a:cs typeface="Verdana"/>
              </a:rPr>
              <a:t>655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99325" y="5334000"/>
            <a:ext cx="5539105" cy="1431290"/>
            <a:chOff x="699325" y="5334000"/>
            <a:chExt cx="5539105" cy="1431290"/>
          </a:xfrm>
        </p:grpSpPr>
        <p:sp>
          <p:nvSpPr>
            <p:cNvPr id="40" name="object 40"/>
            <p:cNvSpPr/>
            <p:nvPr/>
          </p:nvSpPr>
          <p:spPr>
            <a:xfrm>
              <a:off x="723900" y="5333999"/>
              <a:ext cx="5488305" cy="1390015"/>
            </a:xfrm>
            <a:custGeom>
              <a:avLst/>
              <a:gdLst/>
              <a:ahLst/>
              <a:cxnLst/>
              <a:rect l="l" t="t" r="r" b="b"/>
              <a:pathLst>
                <a:path w="5488305" h="1390015">
                  <a:moveTo>
                    <a:pt x="1342644" y="714756"/>
                  </a:moveTo>
                  <a:lnTo>
                    <a:pt x="0" y="714756"/>
                  </a:lnTo>
                  <a:lnTo>
                    <a:pt x="0" y="1389888"/>
                  </a:lnTo>
                  <a:lnTo>
                    <a:pt x="1342644" y="1389888"/>
                  </a:lnTo>
                  <a:lnTo>
                    <a:pt x="1342644" y="714756"/>
                  </a:lnTo>
                  <a:close/>
                </a:path>
                <a:path w="5488305" h="1390015">
                  <a:moveTo>
                    <a:pt x="2724912" y="530352"/>
                  </a:moveTo>
                  <a:lnTo>
                    <a:pt x="1382268" y="530352"/>
                  </a:lnTo>
                  <a:lnTo>
                    <a:pt x="1382268" y="1389888"/>
                  </a:lnTo>
                  <a:lnTo>
                    <a:pt x="2724912" y="1389888"/>
                  </a:lnTo>
                  <a:lnTo>
                    <a:pt x="2724912" y="530352"/>
                  </a:lnTo>
                  <a:close/>
                </a:path>
                <a:path w="5488305" h="1390015">
                  <a:moveTo>
                    <a:pt x="4105656" y="297180"/>
                  </a:moveTo>
                  <a:lnTo>
                    <a:pt x="2764536" y="297180"/>
                  </a:lnTo>
                  <a:lnTo>
                    <a:pt x="2764536" y="1389888"/>
                  </a:lnTo>
                  <a:lnTo>
                    <a:pt x="4105656" y="1389888"/>
                  </a:lnTo>
                  <a:lnTo>
                    <a:pt x="4105656" y="297180"/>
                  </a:lnTo>
                  <a:close/>
                </a:path>
                <a:path w="5488305" h="1390015">
                  <a:moveTo>
                    <a:pt x="5487924" y="0"/>
                  </a:moveTo>
                  <a:lnTo>
                    <a:pt x="4146804" y="0"/>
                  </a:lnTo>
                  <a:lnTo>
                    <a:pt x="4146804" y="1389888"/>
                  </a:lnTo>
                  <a:lnTo>
                    <a:pt x="5487924" y="1389888"/>
                  </a:lnTo>
                  <a:lnTo>
                    <a:pt x="5487924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04087" y="6723888"/>
              <a:ext cx="5529580" cy="41275"/>
            </a:xfrm>
            <a:custGeom>
              <a:avLst/>
              <a:gdLst/>
              <a:ahLst/>
              <a:cxnLst/>
              <a:rect l="l" t="t" r="r" b="b"/>
              <a:pathLst>
                <a:path w="5529580" h="41275">
                  <a:moveTo>
                    <a:pt x="0" y="0"/>
                  </a:moveTo>
                  <a:lnTo>
                    <a:pt x="5529072" y="0"/>
                  </a:lnTo>
                </a:path>
                <a:path w="5529580" h="41275">
                  <a:moveTo>
                    <a:pt x="0" y="0"/>
                  </a:moveTo>
                  <a:lnTo>
                    <a:pt x="0" y="41147"/>
                  </a:lnTo>
                </a:path>
                <a:path w="5529580" h="41275">
                  <a:moveTo>
                    <a:pt x="1382268" y="0"/>
                  </a:moveTo>
                  <a:lnTo>
                    <a:pt x="1382268" y="41147"/>
                  </a:lnTo>
                </a:path>
                <a:path w="5529580" h="41275">
                  <a:moveTo>
                    <a:pt x="2764536" y="0"/>
                  </a:moveTo>
                  <a:lnTo>
                    <a:pt x="2764536" y="41147"/>
                  </a:lnTo>
                </a:path>
                <a:path w="5529580" h="41275">
                  <a:moveTo>
                    <a:pt x="4146804" y="0"/>
                  </a:moveTo>
                  <a:lnTo>
                    <a:pt x="4146804" y="41147"/>
                  </a:lnTo>
                </a:path>
                <a:path w="5529580" h="41275">
                  <a:moveTo>
                    <a:pt x="5529072" y="0"/>
                  </a:moveTo>
                  <a:lnTo>
                    <a:pt x="5529072" y="41147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1260728" y="5827522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318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642997" y="5643118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405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025010" y="5409692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515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221435" y="6798665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03754" y="6798665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985640" y="6798665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367909" y="6798665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2026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874573" y="5257800"/>
            <a:ext cx="5537200" cy="1518285"/>
            <a:chOff x="6874573" y="5257800"/>
            <a:chExt cx="5537200" cy="1518285"/>
          </a:xfrm>
        </p:grpSpPr>
        <p:sp>
          <p:nvSpPr>
            <p:cNvPr id="50" name="object 50"/>
            <p:cNvSpPr/>
            <p:nvPr/>
          </p:nvSpPr>
          <p:spPr>
            <a:xfrm>
              <a:off x="6899148" y="5257799"/>
              <a:ext cx="5488305" cy="1475740"/>
            </a:xfrm>
            <a:custGeom>
              <a:avLst/>
              <a:gdLst/>
              <a:ahLst/>
              <a:cxnLst/>
              <a:rect l="l" t="t" r="r" b="b"/>
              <a:pathLst>
                <a:path w="5488305" h="1475740">
                  <a:moveTo>
                    <a:pt x="1341120" y="786384"/>
                  </a:moveTo>
                  <a:lnTo>
                    <a:pt x="0" y="786384"/>
                  </a:lnTo>
                  <a:lnTo>
                    <a:pt x="0" y="1475232"/>
                  </a:lnTo>
                  <a:lnTo>
                    <a:pt x="1341120" y="1475232"/>
                  </a:lnTo>
                  <a:lnTo>
                    <a:pt x="1341120" y="786384"/>
                  </a:lnTo>
                  <a:close/>
                </a:path>
                <a:path w="5488305" h="1475740">
                  <a:moveTo>
                    <a:pt x="2723388" y="536448"/>
                  </a:moveTo>
                  <a:lnTo>
                    <a:pt x="1382268" y="536448"/>
                  </a:lnTo>
                  <a:lnTo>
                    <a:pt x="1382268" y="1475232"/>
                  </a:lnTo>
                  <a:lnTo>
                    <a:pt x="2723388" y="1475232"/>
                  </a:lnTo>
                  <a:lnTo>
                    <a:pt x="2723388" y="536448"/>
                  </a:lnTo>
                  <a:close/>
                </a:path>
                <a:path w="5488305" h="1475740">
                  <a:moveTo>
                    <a:pt x="4105656" y="313944"/>
                  </a:moveTo>
                  <a:lnTo>
                    <a:pt x="2763012" y="313944"/>
                  </a:lnTo>
                  <a:lnTo>
                    <a:pt x="2763012" y="1475232"/>
                  </a:lnTo>
                  <a:lnTo>
                    <a:pt x="4105656" y="1475232"/>
                  </a:lnTo>
                  <a:lnTo>
                    <a:pt x="4105656" y="313944"/>
                  </a:lnTo>
                  <a:close/>
                </a:path>
                <a:path w="5488305" h="1475740">
                  <a:moveTo>
                    <a:pt x="5487924" y="0"/>
                  </a:moveTo>
                  <a:lnTo>
                    <a:pt x="4145280" y="0"/>
                  </a:lnTo>
                  <a:lnTo>
                    <a:pt x="4145280" y="1475232"/>
                  </a:lnTo>
                  <a:lnTo>
                    <a:pt x="5487924" y="1475232"/>
                  </a:lnTo>
                  <a:lnTo>
                    <a:pt x="5487924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879335" y="6733032"/>
              <a:ext cx="5527675" cy="43180"/>
            </a:xfrm>
            <a:custGeom>
              <a:avLst/>
              <a:gdLst/>
              <a:ahLst/>
              <a:cxnLst/>
              <a:rect l="l" t="t" r="r" b="b"/>
              <a:pathLst>
                <a:path w="5527675" h="43179">
                  <a:moveTo>
                    <a:pt x="0" y="0"/>
                  </a:moveTo>
                  <a:lnTo>
                    <a:pt x="5527548" y="0"/>
                  </a:lnTo>
                </a:path>
                <a:path w="5527675" h="43179">
                  <a:moveTo>
                    <a:pt x="0" y="0"/>
                  </a:moveTo>
                  <a:lnTo>
                    <a:pt x="0" y="42671"/>
                  </a:lnTo>
                </a:path>
                <a:path w="5527675" h="43179">
                  <a:moveTo>
                    <a:pt x="1380744" y="0"/>
                  </a:moveTo>
                  <a:lnTo>
                    <a:pt x="1380744" y="42671"/>
                  </a:lnTo>
                </a:path>
                <a:path w="5527675" h="43179">
                  <a:moveTo>
                    <a:pt x="2763012" y="0"/>
                  </a:moveTo>
                  <a:lnTo>
                    <a:pt x="2763012" y="42671"/>
                  </a:lnTo>
                </a:path>
                <a:path w="5527675" h="43179">
                  <a:moveTo>
                    <a:pt x="4145280" y="0"/>
                  </a:moveTo>
                  <a:lnTo>
                    <a:pt x="4145280" y="42671"/>
                  </a:lnTo>
                </a:path>
                <a:path w="5527675" h="43179">
                  <a:moveTo>
                    <a:pt x="5527548" y="0"/>
                  </a:moveTo>
                  <a:lnTo>
                    <a:pt x="5527548" y="42671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7394575" y="5822950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440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8776461" y="5572760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054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158730" y="5350255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7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487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1540997" y="5036312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9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511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396353" y="6808723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778367" y="6808723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160634" y="6808723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1542903" y="6808723"/>
            <a:ext cx="3486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2026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737083" y="22021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10" dirty="0"/>
              <a:t>Платформы играют </a:t>
            </a:r>
            <a:r>
              <a:rPr spc="-5" dirty="0"/>
              <a:t>ключевую </a:t>
            </a:r>
            <a:r>
              <a:rPr spc="-10" dirty="0"/>
              <a:t>роль </a:t>
            </a:r>
            <a:r>
              <a:rPr spc="-5" dirty="0"/>
              <a:t>в архитектуре </a:t>
            </a:r>
            <a:r>
              <a:rPr spc="-10" dirty="0"/>
              <a:t>рынка  </a:t>
            </a:r>
            <a:r>
              <a:rPr spc="-5" dirty="0"/>
              <a:t>краткосрочной аренды </a:t>
            </a:r>
            <a:r>
              <a:rPr spc="-10" dirty="0"/>
              <a:t>жилья </a:t>
            </a:r>
            <a:r>
              <a:rPr spc="-5" dirty="0"/>
              <a:t>в</a:t>
            </a:r>
            <a:r>
              <a:rPr spc="105" dirty="0"/>
              <a:t> </a:t>
            </a:r>
            <a:r>
              <a:rPr spc="-5" dirty="0"/>
              <a:t>России</a:t>
            </a:r>
          </a:p>
        </p:txBody>
      </p:sp>
      <p:sp>
        <p:nvSpPr>
          <p:cNvPr id="8" name="object 8"/>
          <p:cNvSpPr/>
          <p:nvPr/>
        </p:nvSpPr>
        <p:spPr>
          <a:xfrm>
            <a:off x="3122676" y="7123176"/>
            <a:ext cx="360045" cy="180340"/>
          </a:xfrm>
          <a:custGeom>
            <a:avLst/>
            <a:gdLst/>
            <a:ahLst/>
            <a:cxnLst/>
            <a:rect l="l" t="t" r="r" b="b"/>
            <a:pathLst>
              <a:path w="360045" h="180340">
                <a:moveTo>
                  <a:pt x="0" y="179832"/>
                </a:moveTo>
                <a:lnTo>
                  <a:pt x="359663" y="179832"/>
                </a:lnTo>
                <a:lnTo>
                  <a:pt x="359663" y="0"/>
                </a:lnTo>
                <a:lnTo>
                  <a:pt x="0" y="0"/>
                </a:lnTo>
                <a:lnTo>
                  <a:pt x="0" y="179832"/>
                </a:lnTo>
                <a:close/>
              </a:path>
            </a:pathLst>
          </a:custGeom>
          <a:ln w="12700">
            <a:solidFill>
              <a:srgbClr val="002C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041135" y="7114032"/>
            <a:ext cx="360045" cy="180340"/>
          </a:xfrm>
          <a:custGeom>
            <a:avLst/>
            <a:gdLst/>
            <a:ahLst/>
            <a:cxnLst/>
            <a:rect l="l" t="t" r="r" b="b"/>
            <a:pathLst>
              <a:path w="360045" h="180340">
                <a:moveTo>
                  <a:pt x="0" y="179831"/>
                </a:moveTo>
                <a:lnTo>
                  <a:pt x="359663" y="179831"/>
                </a:lnTo>
                <a:lnTo>
                  <a:pt x="359663" y="0"/>
                </a:lnTo>
                <a:lnTo>
                  <a:pt x="0" y="0"/>
                </a:lnTo>
                <a:lnTo>
                  <a:pt x="0" y="179831"/>
                </a:lnTo>
                <a:close/>
              </a:path>
            </a:pathLst>
          </a:custGeom>
          <a:ln w="12700">
            <a:solidFill>
              <a:srgbClr val="002CAE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25341" y="7104684"/>
            <a:ext cx="20548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основной </a:t>
            </a:r>
            <a:r>
              <a:rPr sz="1000" spc="-5" dirty="0">
                <a:latin typeface="Verdana"/>
                <a:cs typeface="Verdana"/>
              </a:rPr>
              <a:t>участник</a:t>
            </a:r>
            <a:r>
              <a:rPr sz="1000" spc="3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отношений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49643" y="7093407"/>
            <a:ext cx="384047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вспомогательный </a:t>
            </a:r>
            <a:r>
              <a:rPr sz="1000" spc="-10" dirty="0">
                <a:latin typeface="Verdana"/>
                <a:cs typeface="Verdana"/>
              </a:rPr>
              <a:t>(необязательный) </a:t>
            </a:r>
            <a:r>
              <a:rPr sz="1000" spc="-5" dirty="0">
                <a:latin typeface="Verdana"/>
                <a:cs typeface="Verdana"/>
              </a:rPr>
              <a:t>участник</a:t>
            </a:r>
            <a:r>
              <a:rPr sz="1000" spc="13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отношений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69035" y="2303526"/>
            <a:ext cx="2258695" cy="886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78740" algn="ctr">
              <a:lnSpc>
                <a:spcPts val="1825"/>
              </a:lnSpc>
              <a:spcBef>
                <a:spcPts val="95"/>
              </a:spcBef>
            </a:pP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Тип</a:t>
            </a:r>
            <a:r>
              <a:rPr sz="1600" b="1" spc="-20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1</a:t>
            </a:r>
            <a:endParaRPr sz="1600">
              <a:latin typeface="Verdana"/>
              <a:cs typeface="Verdana"/>
            </a:endParaRPr>
          </a:p>
          <a:p>
            <a:pPr marR="79375" algn="ctr">
              <a:lnSpc>
                <a:spcPts val="1825"/>
              </a:lnSpc>
            </a:pP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«Офлайн»</a:t>
            </a:r>
            <a:endParaRPr sz="1600">
              <a:latin typeface="Verdana"/>
              <a:cs typeface="Verdana"/>
            </a:endParaRPr>
          </a:p>
          <a:p>
            <a:pPr marL="12700" marR="5080" indent="5715">
              <a:lnSpc>
                <a:spcPct val="100000"/>
              </a:lnSpc>
              <a:spcBef>
                <a:spcPts val="615"/>
              </a:spcBef>
            </a:pPr>
            <a:r>
              <a:rPr sz="1050" i="1" dirty="0">
                <a:latin typeface="Verdana"/>
                <a:cs typeface="Verdana"/>
              </a:rPr>
              <a:t>Поиск, коммуникация, сделка</a:t>
            </a:r>
            <a:r>
              <a:rPr sz="1050" i="1" spc="-105" dirty="0">
                <a:latin typeface="Verdana"/>
                <a:cs typeface="Verdana"/>
              </a:rPr>
              <a:t> </a:t>
            </a:r>
            <a:r>
              <a:rPr sz="1050" i="1" dirty="0">
                <a:latin typeface="Verdana"/>
                <a:cs typeface="Verdana"/>
              </a:rPr>
              <a:t>и  оплата осуществляются</a:t>
            </a:r>
            <a:r>
              <a:rPr sz="1050" i="1" spc="-75" dirty="0">
                <a:latin typeface="Verdana"/>
                <a:cs typeface="Verdana"/>
              </a:rPr>
              <a:t> </a:t>
            </a:r>
            <a:r>
              <a:rPr sz="1050" i="1" spc="-5" dirty="0">
                <a:latin typeface="Verdana"/>
                <a:cs typeface="Verdana"/>
              </a:rPr>
              <a:t>офлайн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62897" y="1985158"/>
            <a:ext cx="5051257" cy="1545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29842" y="3739994"/>
            <a:ext cx="4972137" cy="1499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83107" y="5536438"/>
            <a:ext cx="2632710" cy="1067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2550" algn="ctr">
              <a:lnSpc>
                <a:spcPts val="1825"/>
              </a:lnSpc>
              <a:spcBef>
                <a:spcPts val="95"/>
              </a:spcBef>
            </a:pP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Тип</a:t>
            </a:r>
            <a:r>
              <a:rPr sz="1600" b="1" spc="-15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3</a:t>
            </a:r>
            <a:endParaRPr sz="1600">
              <a:latin typeface="Verdana"/>
              <a:cs typeface="Verdana"/>
            </a:endParaRPr>
          </a:p>
          <a:p>
            <a:pPr marR="81280" algn="ctr">
              <a:lnSpc>
                <a:spcPts val="1825"/>
              </a:lnSpc>
            </a:pP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«Транзакция»</a:t>
            </a:r>
            <a:endParaRPr sz="16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775"/>
              </a:spcBef>
            </a:pPr>
            <a:r>
              <a:rPr sz="1050" i="1" dirty="0">
                <a:latin typeface="Verdana"/>
                <a:cs typeface="Verdana"/>
              </a:rPr>
              <a:t>Поиск, коммуникация,</a:t>
            </a:r>
            <a:r>
              <a:rPr sz="1050" i="1" spc="-85" dirty="0">
                <a:latin typeface="Verdana"/>
                <a:cs typeface="Verdana"/>
              </a:rPr>
              <a:t> </a:t>
            </a:r>
            <a:r>
              <a:rPr sz="1050" i="1" dirty="0">
                <a:latin typeface="Verdana"/>
                <a:cs typeface="Verdana"/>
              </a:rPr>
              <a:t>бронирование</a:t>
            </a:r>
            <a:endParaRPr sz="10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050" i="1" spc="5" dirty="0">
                <a:latin typeface="Verdana"/>
                <a:cs typeface="Verdana"/>
              </a:rPr>
              <a:t>и </a:t>
            </a:r>
            <a:r>
              <a:rPr sz="1050" i="1" dirty="0">
                <a:latin typeface="Verdana"/>
                <a:cs typeface="Verdana"/>
              </a:rPr>
              <a:t>оплата осуществляется</a:t>
            </a:r>
            <a:r>
              <a:rPr sz="1050" i="1" spc="-90" dirty="0">
                <a:latin typeface="Verdana"/>
                <a:cs typeface="Verdana"/>
              </a:rPr>
              <a:t> </a:t>
            </a:r>
            <a:r>
              <a:rPr sz="1050" i="1" spc="-5" dirty="0">
                <a:latin typeface="Verdana"/>
                <a:cs typeface="Verdana"/>
              </a:rPr>
              <a:t>через</a:t>
            </a:r>
            <a:endParaRPr sz="10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050" i="1" dirty="0">
                <a:latin typeface="Verdana"/>
                <a:cs typeface="Verdana"/>
              </a:rPr>
              <a:t>сервис</a:t>
            </a:r>
            <a:r>
              <a:rPr sz="1050" i="1" spc="-25" dirty="0">
                <a:latin typeface="Verdana"/>
                <a:cs typeface="Verdana"/>
              </a:rPr>
              <a:t> </a:t>
            </a:r>
            <a:r>
              <a:rPr sz="1050" i="1" dirty="0">
                <a:latin typeface="Verdana"/>
                <a:cs typeface="Verdana"/>
              </a:rPr>
              <a:t>онлайн-бронирования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22426" y="3936238"/>
            <a:ext cx="2551430" cy="885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78740" algn="ctr">
              <a:lnSpc>
                <a:spcPts val="1825"/>
              </a:lnSpc>
              <a:spcBef>
                <a:spcPts val="95"/>
              </a:spcBef>
            </a:pP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Тип</a:t>
            </a:r>
            <a:r>
              <a:rPr sz="1600" b="1" spc="-15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endParaRPr sz="1600">
              <a:latin typeface="Verdana"/>
              <a:cs typeface="Verdana"/>
            </a:endParaRPr>
          </a:p>
          <a:p>
            <a:pPr marL="54610" algn="ctr">
              <a:lnSpc>
                <a:spcPts val="1825"/>
              </a:lnSpc>
            </a:pPr>
            <a:r>
              <a:rPr sz="1600" b="1" spc="-5" dirty="0">
                <a:solidFill>
                  <a:srgbClr val="002CAE"/>
                </a:solidFill>
                <a:latin typeface="Verdana"/>
                <a:cs typeface="Verdana"/>
              </a:rPr>
              <a:t>«Классифайд»</a:t>
            </a:r>
            <a:endParaRPr sz="1600">
              <a:latin typeface="Verdana"/>
              <a:cs typeface="Verdana"/>
            </a:endParaRPr>
          </a:p>
          <a:p>
            <a:pPr marL="635" algn="ctr">
              <a:lnSpc>
                <a:spcPct val="100000"/>
              </a:lnSpc>
              <a:spcBef>
                <a:spcPts val="605"/>
              </a:spcBef>
            </a:pPr>
            <a:r>
              <a:rPr sz="1050" i="1" spc="-5" dirty="0">
                <a:latin typeface="Verdana"/>
                <a:cs typeface="Verdana"/>
              </a:rPr>
              <a:t>Поиск </a:t>
            </a:r>
            <a:r>
              <a:rPr sz="1050" i="1" dirty="0">
                <a:latin typeface="Verdana"/>
                <a:cs typeface="Verdana"/>
              </a:rPr>
              <a:t>и</a:t>
            </a:r>
            <a:r>
              <a:rPr sz="1050" i="1" spc="5" dirty="0">
                <a:latin typeface="Verdana"/>
                <a:cs typeface="Verdana"/>
              </a:rPr>
              <a:t> </a:t>
            </a:r>
            <a:r>
              <a:rPr sz="1050" i="1" dirty="0">
                <a:latin typeface="Verdana"/>
                <a:cs typeface="Verdana"/>
              </a:rPr>
              <a:t>коммуникация</a:t>
            </a:r>
            <a:endParaRPr sz="10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sz="1050" i="1" dirty="0">
                <a:latin typeface="Verdana"/>
                <a:cs typeface="Verdana"/>
              </a:rPr>
              <a:t>осуществляется </a:t>
            </a:r>
            <a:r>
              <a:rPr sz="1050" i="1" spc="-5" dirty="0">
                <a:latin typeface="Verdana"/>
                <a:cs typeface="Verdana"/>
              </a:rPr>
              <a:t>через</a:t>
            </a:r>
            <a:r>
              <a:rPr sz="1050" i="1" spc="-55" dirty="0">
                <a:latin typeface="Verdana"/>
                <a:cs typeface="Verdana"/>
              </a:rPr>
              <a:t> </a:t>
            </a:r>
            <a:r>
              <a:rPr sz="1050" i="1" dirty="0">
                <a:latin typeface="Verdana"/>
                <a:cs typeface="Verdana"/>
              </a:rPr>
              <a:t>классифайды</a:t>
            </a:r>
            <a:endParaRPr sz="105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775134" y="5408848"/>
            <a:ext cx="6171256" cy="14014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98119" y="1551813"/>
            <a:ext cx="10963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Verdana"/>
                <a:cs typeface="Verdana"/>
              </a:rPr>
              <a:t>Три </a:t>
            </a:r>
            <a:r>
              <a:rPr sz="1800" spc="-5" dirty="0">
                <a:latin typeface="Verdana"/>
                <a:cs typeface="Verdana"/>
              </a:rPr>
              <a:t>модели взаимодействия собственников (арендодателей) </a:t>
            </a:r>
            <a:r>
              <a:rPr sz="1800" dirty="0">
                <a:latin typeface="Verdana"/>
                <a:cs typeface="Verdana"/>
              </a:rPr>
              <a:t>и </a:t>
            </a:r>
            <a:r>
              <a:rPr sz="1800" spc="-5" dirty="0">
                <a:latin typeface="Verdana"/>
                <a:cs typeface="Verdana"/>
              </a:rPr>
              <a:t>нанимателей</a:t>
            </a:r>
            <a:r>
              <a:rPr sz="1800" spc="9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(арендаторов)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972927" y="3413252"/>
            <a:ext cx="1590675" cy="7264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15"/>
              </a:spcBef>
            </a:pP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Арендаторов  </a:t>
            </a:r>
            <a:r>
              <a:rPr sz="1000" spc="-10" dirty="0">
                <a:solidFill>
                  <a:srgbClr val="F50041"/>
                </a:solidFill>
                <a:latin typeface="Verdana"/>
                <a:cs typeface="Verdana"/>
              </a:rPr>
              <a:t>используют 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платформы  для бронирования  </a:t>
            </a:r>
            <a:r>
              <a:rPr sz="1000" spc="-10" dirty="0">
                <a:solidFill>
                  <a:srgbClr val="F50041"/>
                </a:solidFill>
                <a:latin typeface="Verdana"/>
                <a:cs typeface="Verdana"/>
              </a:rPr>
              <a:t>объекта краткосрочной  аренды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714271" y="3146933"/>
            <a:ext cx="1242060" cy="1242060"/>
            <a:chOff x="9714271" y="3146933"/>
            <a:chExt cx="1242060" cy="1242060"/>
          </a:xfrm>
        </p:grpSpPr>
        <p:sp>
          <p:nvSpPr>
            <p:cNvPr id="21" name="object 21"/>
            <p:cNvSpPr/>
            <p:nvPr/>
          </p:nvSpPr>
          <p:spPr>
            <a:xfrm>
              <a:off x="10149585" y="3156458"/>
              <a:ext cx="807085" cy="1232535"/>
            </a:xfrm>
            <a:custGeom>
              <a:avLst/>
              <a:gdLst/>
              <a:ahLst/>
              <a:cxnLst/>
              <a:rect l="l" t="t" r="r" b="b"/>
              <a:pathLst>
                <a:path w="807084" h="1232535">
                  <a:moveTo>
                    <a:pt x="190500" y="0"/>
                  </a:moveTo>
                  <a:lnTo>
                    <a:pt x="190500" y="61595"/>
                  </a:lnTo>
                  <a:lnTo>
                    <a:pt x="234021" y="63305"/>
                  </a:lnTo>
                  <a:lnTo>
                    <a:pt x="277209" y="68421"/>
                  </a:lnTo>
                  <a:lnTo>
                    <a:pt x="319873" y="76918"/>
                  </a:lnTo>
                  <a:lnTo>
                    <a:pt x="361823" y="88773"/>
                  </a:lnTo>
                  <a:lnTo>
                    <a:pt x="406690" y="105490"/>
                  </a:lnTo>
                  <a:lnTo>
                    <a:pt x="449259" y="125624"/>
                  </a:lnTo>
                  <a:lnTo>
                    <a:pt x="489424" y="148965"/>
                  </a:lnTo>
                  <a:lnTo>
                    <a:pt x="527077" y="175303"/>
                  </a:lnTo>
                  <a:lnTo>
                    <a:pt x="562112" y="204428"/>
                  </a:lnTo>
                  <a:lnTo>
                    <a:pt x="594421" y="236131"/>
                  </a:lnTo>
                  <a:lnTo>
                    <a:pt x="623898" y="270202"/>
                  </a:lnTo>
                  <a:lnTo>
                    <a:pt x="650436" y="306431"/>
                  </a:lnTo>
                  <a:lnTo>
                    <a:pt x="673927" y="344609"/>
                  </a:lnTo>
                  <a:lnTo>
                    <a:pt x="694266" y="384525"/>
                  </a:lnTo>
                  <a:lnTo>
                    <a:pt x="711346" y="425970"/>
                  </a:lnTo>
                  <a:lnTo>
                    <a:pt x="725058" y="468734"/>
                  </a:lnTo>
                  <a:lnTo>
                    <a:pt x="735297" y="512607"/>
                  </a:lnTo>
                  <a:lnTo>
                    <a:pt x="741956" y="557380"/>
                  </a:lnTo>
                  <a:lnTo>
                    <a:pt x="744927" y="602843"/>
                  </a:lnTo>
                  <a:lnTo>
                    <a:pt x="744105" y="648787"/>
                  </a:lnTo>
                  <a:lnTo>
                    <a:pt x="739381" y="695000"/>
                  </a:lnTo>
                  <a:lnTo>
                    <a:pt x="730650" y="741274"/>
                  </a:lnTo>
                  <a:lnTo>
                    <a:pt x="717804" y="787400"/>
                  </a:lnTo>
                  <a:lnTo>
                    <a:pt x="701086" y="832286"/>
                  </a:lnTo>
                  <a:lnTo>
                    <a:pt x="680952" y="874872"/>
                  </a:lnTo>
                  <a:lnTo>
                    <a:pt x="657611" y="915052"/>
                  </a:lnTo>
                  <a:lnTo>
                    <a:pt x="631272" y="952719"/>
                  </a:lnTo>
                  <a:lnTo>
                    <a:pt x="602145" y="987765"/>
                  </a:lnTo>
                  <a:lnTo>
                    <a:pt x="570441" y="1020084"/>
                  </a:lnTo>
                  <a:lnTo>
                    <a:pt x="536367" y="1049570"/>
                  </a:lnTo>
                  <a:lnTo>
                    <a:pt x="500135" y="1076115"/>
                  </a:lnTo>
                  <a:lnTo>
                    <a:pt x="461954" y="1099613"/>
                  </a:lnTo>
                  <a:lnTo>
                    <a:pt x="422033" y="1119957"/>
                  </a:lnTo>
                  <a:lnTo>
                    <a:pt x="380582" y="1137040"/>
                  </a:lnTo>
                  <a:lnTo>
                    <a:pt x="337810" y="1150756"/>
                  </a:lnTo>
                  <a:lnTo>
                    <a:pt x="293928" y="1160997"/>
                  </a:lnTo>
                  <a:lnTo>
                    <a:pt x="249145" y="1167658"/>
                  </a:lnTo>
                  <a:lnTo>
                    <a:pt x="203670" y="1170630"/>
                  </a:lnTo>
                  <a:lnTo>
                    <a:pt x="157714" y="1169808"/>
                  </a:lnTo>
                  <a:lnTo>
                    <a:pt x="111485" y="1165085"/>
                  </a:lnTo>
                  <a:lnTo>
                    <a:pt x="65194" y="1156354"/>
                  </a:lnTo>
                  <a:lnTo>
                    <a:pt x="19050" y="1143508"/>
                  </a:lnTo>
                  <a:lnTo>
                    <a:pt x="0" y="1202055"/>
                  </a:lnTo>
                  <a:lnTo>
                    <a:pt x="46642" y="1215169"/>
                  </a:lnTo>
                  <a:lnTo>
                    <a:pt x="94059" y="1224581"/>
                  </a:lnTo>
                  <a:lnTo>
                    <a:pt x="142071" y="1230254"/>
                  </a:lnTo>
                  <a:lnTo>
                    <a:pt x="190500" y="1232154"/>
                  </a:lnTo>
                  <a:lnTo>
                    <a:pt x="238643" y="1230300"/>
                  </a:lnTo>
                  <a:lnTo>
                    <a:pt x="285774" y="1224830"/>
                  </a:lnTo>
                  <a:lnTo>
                    <a:pt x="331755" y="1215882"/>
                  </a:lnTo>
                  <a:lnTo>
                    <a:pt x="376449" y="1203591"/>
                  </a:lnTo>
                  <a:lnTo>
                    <a:pt x="419718" y="1188095"/>
                  </a:lnTo>
                  <a:lnTo>
                    <a:pt x="461427" y="1169532"/>
                  </a:lnTo>
                  <a:lnTo>
                    <a:pt x="501438" y="1148037"/>
                  </a:lnTo>
                  <a:lnTo>
                    <a:pt x="539613" y="1123749"/>
                  </a:lnTo>
                  <a:lnTo>
                    <a:pt x="575817" y="1096803"/>
                  </a:lnTo>
                  <a:lnTo>
                    <a:pt x="609912" y="1067337"/>
                  </a:lnTo>
                  <a:lnTo>
                    <a:pt x="641760" y="1035489"/>
                  </a:lnTo>
                  <a:lnTo>
                    <a:pt x="671226" y="1001394"/>
                  </a:lnTo>
                  <a:lnTo>
                    <a:pt x="698172" y="965190"/>
                  </a:lnTo>
                  <a:lnTo>
                    <a:pt x="722460" y="927015"/>
                  </a:lnTo>
                  <a:lnTo>
                    <a:pt x="743955" y="887004"/>
                  </a:lnTo>
                  <a:lnTo>
                    <a:pt x="762518" y="845295"/>
                  </a:lnTo>
                  <a:lnTo>
                    <a:pt x="778014" y="802026"/>
                  </a:lnTo>
                  <a:lnTo>
                    <a:pt x="790305" y="757332"/>
                  </a:lnTo>
                  <a:lnTo>
                    <a:pt x="799253" y="711351"/>
                  </a:lnTo>
                  <a:lnTo>
                    <a:pt x="804723" y="664220"/>
                  </a:lnTo>
                  <a:lnTo>
                    <a:pt x="806577" y="616077"/>
                  </a:lnTo>
                  <a:lnTo>
                    <a:pt x="804723" y="567933"/>
                  </a:lnTo>
                  <a:lnTo>
                    <a:pt x="799253" y="520802"/>
                  </a:lnTo>
                  <a:lnTo>
                    <a:pt x="790305" y="474821"/>
                  </a:lnTo>
                  <a:lnTo>
                    <a:pt x="778014" y="430127"/>
                  </a:lnTo>
                  <a:lnTo>
                    <a:pt x="762518" y="386858"/>
                  </a:lnTo>
                  <a:lnTo>
                    <a:pt x="743955" y="345149"/>
                  </a:lnTo>
                  <a:lnTo>
                    <a:pt x="722460" y="305138"/>
                  </a:lnTo>
                  <a:lnTo>
                    <a:pt x="698172" y="266963"/>
                  </a:lnTo>
                  <a:lnTo>
                    <a:pt x="671226" y="230759"/>
                  </a:lnTo>
                  <a:lnTo>
                    <a:pt x="641760" y="196664"/>
                  </a:lnTo>
                  <a:lnTo>
                    <a:pt x="609912" y="164816"/>
                  </a:lnTo>
                  <a:lnTo>
                    <a:pt x="575817" y="135350"/>
                  </a:lnTo>
                  <a:lnTo>
                    <a:pt x="539613" y="108404"/>
                  </a:lnTo>
                  <a:lnTo>
                    <a:pt x="501438" y="84116"/>
                  </a:lnTo>
                  <a:lnTo>
                    <a:pt x="461427" y="62621"/>
                  </a:lnTo>
                  <a:lnTo>
                    <a:pt x="419718" y="44058"/>
                  </a:lnTo>
                  <a:lnTo>
                    <a:pt x="376449" y="28562"/>
                  </a:lnTo>
                  <a:lnTo>
                    <a:pt x="331755" y="16271"/>
                  </a:lnTo>
                  <a:lnTo>
                    <a:pt x="285774" y="7323"/>
                  </a:lnTo>
                  <a:lnTo>
                    <a:pt x="238643" y="1853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723796" y="3156458"/>
              <a:ext cx="616585" cy="1202055"/>
            </a:xfrm>
            <a:custGeom>
              <a:avLst/>
              <a:gdLst/>
              <a:ahLst/>
              <a:cxnLst/>
              <a:rect l="l" t="t" r="r" b="b"/>
              <a:pathLst>
                <a:path w="616584" h="1202054">
                  <a:moveTo>
                    <a:pt x="616162" y="0"/>
                  </a:moveTo>
                  <a:lnTo>
                    <a:pt x="566516" y="1991"/>
                  </a:lnTo>
                  <a:lnTo>
                    <a:pt x="517761" y="7879"/>
                  </a:lnTo>
                  <a:lnTo>
                    <a:pt x="470077" y="17530"/>
                  </a:lnTo>
                  <a:lnTo>
                    <a:pt x="423646" y="30815"/>
                  </a:lnTo>
                  <a:lnTo>
                    <a:pt x="378650" y="47600"/>
                  </a:lnTo>
                  <a:lnTo>
                    <a:pt x="335270" y="67756"/>
                  </a:lnTo>
                  <a:lnTo>
                    <a:pt x="293688" y="91149"/>
                  </a:lnTo>
                  <a:lnTo>
                    <a:pt x="254085" y="117649"/>
                  </a:lnTo>
                  <a:lnTo>
                    <a:pt x="216643" y="147124"/>
                  </a:lnTo>
                  <a:lnTo>
                    <a:pt x="181544" y="179443"/>
                  </a:lnTo>
                  <a:lnTo>
                    <a:pt x="148969" y="214473"/>
                  </a:lnTo>
                  <a:lnTo>
                    <a:pt x="119100" y="252085"/>
                  </a:lnTo>
                  <a:lnTo>
                    <a:pt x="92118" y="292145"/>
                  </a:lnTo>
                  <a:lnTo>
                    <a:pt x="68205" y="334522"/>
                  </a:lnTo>
                  <a:lnTo>
                    <a:pt x="47542" y="379086"/>
                  </a:lnTo>
                  <a:lnTo>
                    <a:pt x="30311" y="425704"/>
                  </a:lnTo>
                  <a:lnTo>
                    <a:pt x="17194" y="472066"/>
                  </a:lnTo>
                  <a:lnTo>
                    <a:pt x="7828" y="518582"/>
                  </a:lnTo>
                  <a:lnTo>
                    <a:pt x="2126" y="565080"/>
                  </a:lnTo>
                  <a:lnTo>
                    <a:pt x="0" y="611387"/>
                  </a:lnTo>
                  <a:lnTo>
                    <a:pt x="1361" y="657329"/>
                  </a:lnTo>
                  <a:lnTo>
                    <a:pt x="6122" y="702735"/>
                  </a:lnTo>
                  <a:lnTo>
                    <a:pt x="14196" y="747432"/>
                  </a:lnTo>
                  <a:lnTo>
                    <a:pt x="25494" y="791247"/>
                  </a:lnTo>
                  <a:lnTo>
                    <a:pt x="39928" y="834008"/>
                  </a:lnTo>
                  <a:lnTo>
                    <a:pt x="57411" y="875541"/>
                  </a:lnTo>
                  <a:lnTo>
                    <a:pt x="77854" y="915675"/>
                  </a:lnTo>
                  <a:lnTo>
                    <a:pt x="101170" y="954237"/>
                  </a:lnTo>
                  <a:lnTo>
                    <a:pt x="127271" y="991053"/>
                  </a:lnTo>
                  <a:lnTo>
                    <a:pt x="156069" y="1025953"/>
                  </a:lnTo>
                  <a:lnTo>
                    <a:pt x="187476" y="1058761"/>
                  </a:lnTo>
                  <a:lnTo>
                    <a:pt x="221405" y="1089308"/>
                  </a:lnTo>
                  <a:lnTo>
                    <a:pt x="257766" y="1117418"/>
                  </a:lnTo>
                  <a:lnTo>
                    <a:pt x="296473" y="1142921"/>
                  </a:lnTo>
                  <a:lnTo>
                    <a:pt x="337438" y="1165643"/>
                  </a:lnTo>
                  <a:lnTo>
                    <a:pt x="380573" y="1185412"/>
                  </a:lnTo>
                  <a:lnTo>
                    <a:pt x="425789" y="1202055"/>
                  </a:lnTo>
                  <a:lnTo>
                    <a:pt x="444839" y="1143508"/>
                  </a:lnTo>
                  <a:lnTo>
                    <a:pt x="400152" y="1126834"/>
                  </a:lnTo>
                  <a:lnTo>
                    <a:pt x="357577" y="1106663"/>
                  </a:lnTo>
                  <a:lnTo>
                    <a:pt x="317257" y="1083193"/>
                  </a:lnTo>
                  <a:lnTo>
                    <a:pt x="279336" y="1056620"/>
                  </a:lnTo>
                  <a:lnTo>
                    <a:pt x="243958" y="1027143"/>
                  </a:lnTo>
                  <a:lnTo>
                    <a:pt x="211267" y="994958"/>
                  </a:lnTo>
                  <a:lnTo>
                    <a:pt x="181406" y="960264"/>
                  </a:lnTo>
                  <a:lnTo>
                    <a:pt x="154520" y="923258"/>
                  </a:lnTo>
                  <a:lnTo>
                    <a:pt x="130752" y="884138"/>
                  </a:lnTo>
                  <a:lnTo>
                    <a:pt x="110246" y="843101"/>
                  </a:lnTo>
                  <a:lnTo>
                    <a:pt x="93146" y="800344"/>
                  </a:lnTo>
                  <a:lnTo>
                    <a:pt x="79595" y="756066"/>
                  </a:lnTo>
                  <a:lnTo>
                    <a:pt x="69738" y="710464"/>
                  </a:lnTo>
                  <a:lnTo>
                    <a:pt x="63718" y="663735"/>
                  </a:lnTo>
                  <a:lnTo>
                    <a:pt x="61680" y="616077"/>
                  </a:lnTo>
                  <a:lnTo>
                    <a:pt x="63716" y="568239"/>
                  </a:lnTo>
                  <a:lnTo>
                    <a:pt x="69711" y="521530"/>
                  </a:lnTo>
                  <a:lnTo>
                    <a:pt x="79501" y="476117"/>
                  </a:lnTo>
                  <a:lnTo>
                    <a:pt x="92918" y="432165"/>
                  </a:lnTo>
                  <a:lnTo>
                    <a:pt x="109796" y="389843"/>
                  </a:lnTo>
                  <a:lnTo>
                    <a:pt x="129968" y="349316"/>
                  </a:lnTo>
                  <a:lnTo>
                    <a:pt x="153269" y="310750"/>
                  </a:lnTo>
                  <a:lnTo>
                    <a:pt x="179531" y="274313"/>
                  </a:lnTo>
                  <a:lnTo>
                    <a:pt x="208588" y="240170"/>
                  </a:lnTo>
                  <a:lnTo>
                    <a:pt x="240274" y="208489"/>
                  </a:lnTo>
                  <a:lnTo>
                    <a:pt x="274423" y="179436"/>
                  </a:lnTo>
                  <a:lnTo>
                    <a:pt x="310868" y="153177"/>
                  </a:lnTo>
                  <a:lnTo>
                    <a:pt x="349442" y="129879"/>
                  </a:lnTo>
                  <a:lnTo>
                    <a:pt x="389979" y="109708"/>
                  </a:lnTo>
                  <a:lnTo>
                    <a:pt x="432313" y="92831"/>
                  </a:lnTo>
                  <a:lnTo>
                    <a:pt x="476278" y="79415"/>
                  </a:lnTo>
                  <a:lnTo>
                    <a:pt x="521706" y="69626"/>
                  </a:lnTo>
                  <a:lnTo>
                    <a:pt x="568432" y="63630"/>
                  </a:lnTo>
                  <a:lnTo>
                    <a:pt x="616289" y="61595"/>
                  </a:lnTo>
                  <a:lnTo>
                    <a:pt x="616162" y="0"/>
                  </a:lnTo>
                  <a:close/>
                </a:path>
              </a:pathLst>
            </a:custGeom>
            <a:solidFill>
              <a:srgbClr val="9C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723796" y="3156458"/>
              <a:ext cx="616585" cy="1202055"/>
            </a:xfrm>
            <a:custGeom>
              <a:avLst/>
              <a:gdLst/>
              <a:ahLst/>
              <a:cxnLst/>
              <a:rect l="l" t="t" r="r" b="b"/>
              <a:pathLst>
                <a:path w="616584" h="1202054">
                  <a:moveTo>
                    <a:pt x="425789" y="1202055"/>
                  </a:moveTo>
                  <a:lnTo>
                    <a:pt x="380573" y="1185412"/>
                  </a:lnTo>
                  <a:lnTo>
                    <a:pt x="337438" y="1165643"/>
                  </a:lnTo>
                  <a:lnTo>
                    <a:pt x="296473" y="1142921"/>
                  </a:lnTo>
                  <a:lnTo>
                    <a:pt x="257766" y="1117418"/>
                  </a:lnTo>
                  <a:lnTo>
                    <a:pt x="221405" y="1089308"/>
                  </a:lnTo>
                  <a:lnTo>
                    <a:pt x="187476" y="1058761"/>
                  </a:lnTo>
                  <a:lnTo>
                    <a:pt x="156069" y="1025953"/>
                  </a:lnTo>
                  <a:lnTo>
                    <a:pt x="127271" y="991053"/>
                  </a:lnTo>
                  <a:lnTo>
                    <a:pt x="101170" y="954237"/>
                  </a:lnTo>
                  <a:lnTo>
                    <a:pt x="77854" y="915675"/>
                  </a:lnTo>
                  <a:lnTo>
                    <a:pt x="57411" y="875541"/>
                  </a:lnTo>
                  <a:lnTo>
                    <a:pt x="39928" y="834008"/>
                  </a:lnTo>
                  <a:lnTo>
                    <a:pt x="25494" y="791247"/>
                  </a:lnTo>
                  <a:lnTo>
                    <a:pt x="14196" y="747432"/>
                  </a:lnTo>
                  <a:lnTo>
                    <a:pt x="6122" y="702735"/>
                  </a:lnTo>
                  <a:lnTo>
                    <a:pt x="1361" y="657329"/>
                  </a:lnTo>
                  <a:lnTo>
                    <a:pt x="0" y="611387"/>
                  </a:lnTo>
                  <a:lnTo>
                    <a:pt x="2126" y="565080"/>
                  </a:lnTo>
                  <a:lnTo>
                    <a:pt x="7828" y="518582"/>
                  </a:lnTo>
                  <a:lnTo>
                    <a:pt x="17194" y="472066"/>
                  </a:lnTo>
                  <a:lnTo>
                    <a:pt x="30311" y="425704"/>
                  </a:lnTo>
                  <a:lnTo>
                    <a:pt x="47542" y="379086"/>
                  </a:lnTo>
                  <a:lnTo>
                    <a:pt x="68205" y="334522"/>
                  </a:lnTo>
                  <a:lnTo>
                    <a:pt x="92118" y="292145"/>
                  </a:lnTo>
                  <a:lnTo>
                    <a:pt x="119100" y="252085"/>
                  </a:lnTo>
                  <a:lnTo>
                    <a:pt x="148969" y="214473"/>
                  </a:lnTo>
                  <a:lnTo>
                    <a:pt x="181544" y="179443"/>
                  </a:lnTo>
                  <a:lnTo>
                    <a:pt x="216643" y="147124"/>
                  </a:lnTo>
                  <a:lnTo>
                    <a:pt x="254085" y="117649"/>
                  </a:lnTo>
                  <a:lnTo>
                    <a:pt x="293688" y="91149"/>
                  </a:lnTo>
                  <a:lnTo>
                    <a:pt x="335270" y="67756"/>
                  </a:lnTo>
                  <a:lnTo>
                    <a:pt x="378650" y="47600"/>
                  </a:lnTo>
                  <a:lnTo>
                    <a:pt x="423646" y="30815"/>
                  </a:lnTo>
                  <a:lnTo>
                    <a:pt x="470077" y="17530"/>
                  </a:lnTo>
                  <a:lnTo>
                    <a:pt x="517761" y="7879"/>
                  </a:lnTo>
                  <a:lnTo>
                    <a:pt x="566516" y="1991"/>
                  </a:lnTo>
                  <a:lnTo>
                    <a:pt x="616162" y="0"/>
                  </a:lnTo>
                  <a:lnTo>
                    <a:pt x="616289" y="61595"/>
                  </a:lnTo>
                  <a:lnTo>
                    <a:pt x="568432" y="63630"/>
                  </a:lnTo>
                  <a:lnTo>
                    <a:pt x="521706" y="69626"/>
                  </a:lnTo>
                  <a:lnTo>
                    <a:pt x="476278" y="79415"/>
                  </a:lnTo>
                  <a:lnTo>
                    <a:pt x="432313" y="92831"/>
                  </a:lnTo>
                  <a:lnTo>
                    <a:pt x="389979" y="109708"/>
                  </a:lnTo>
                  <a:lnTo>
                    <a:pt x="349442" y="129879"/>
                  </a:lnTo>
                  <a:lnTo>
                    <a:pt x="310868" y="153177"/>
                  </a:lnTo>
                  <a:lnTo>
                    <a:pt x="274423" y="179436"/>
                  </a:lnTo>
                  <a:lnTo>
                    <a:pt x="240274" y="208489"/>
                  </a:lnTo>
                  <a:lnTo>
                    <a:pt x="208588" y="240170"/>
                  </a:lnTo>
                  <a:lnTo>
                    <a:pt x="179531" y="274313"/>
                  </a:lnTo>
                  <a:lnTo>
                    <a:pt x="153269" y="310750"/>
                  </a:lnTo>
                  <a:lnTo>
                    <a:pt x="129968" y="349316"/>
                  </a:lnTo>
                  <a:lnTo>
                    <a:pt x="109796" y="389843"/>
                  </a:lnTo>
                  <a:lnTo>
                    <a:pt x="92918" y="432165"/>
                  </a:lnTo>
                  <a:lnTo>
                    <a:pt x="79501" y="476117"/>
                  </a:lnTo>
                  <a:lnTo>
                    <a:pt x="69711" y="521530"/>
                  </a:lnTo>
                  <a:lnTo>
                    <a:pt x="63716" y="568239"/>
                  </a:lnTo>
                  <a:lnTo>
                    <a:pt x="61680" y="616077"/>
                  </a:lnTo>
                  <a:lnTo>
                    <a:pt x="63718" y="663735"/>
                  </a:lnTo>
                  <a:lnTo>
                    <a:pt x="69738" y="710464"/>
                  </a:lnTo>
                  <a:lnTo>
                    <a:pt x="79595" y="756066"/>
                  </a:lnTo>
                  <a:lnTo>
                    <a:pt x="93146" y="800344"/>
                  </a:lnTo>
                  <a:lnTo>
                    <a:pt x="110246" y="843101"/>
                  </a:lnTo>
                  <a:lnTo>
                    <a:pt x="130752" y="884138"/>
                  </a:lnTo>
                  <a:lnTo>
                    <a:pt x="154520" y="923258"/>
                  </a:lnTo>
                  <a:lnTo>
                    <a:pt x="181406" y="960264"/>
                  </a:lnTo>
                  <a:lnTo>
                    <a:pt x="211267" y="994958"/>
                  </a:lnTo>
                  <a:lnTo>
                    <a:pt x="243958" y="1027143"/>
                  </a:lnTo>
                  <a:lnTo>
                    <a:pt x="279336" y="1056620"/>
                  </a:lnTo>
                  <a:lnTo>
                    <a:pt x="317257" y="1083193"/>
                  </a:lnTo>
                  <a:lnTo>
                    <a:pt x="357577" y="1106663"/>
                  </a:lnTo>
                  <a:lnTo>
                    <a:pt x="400152" y="1126834"/>
                  </a:lnTo>
                  <a:lnTo>
                    <a:pt x="444839" y="1143508"/>
                  </a:lnTo>
                  <a:lnTo>
                    <a:pt x="425789" y="120205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918318" y="3548253"/>
            <a:ext cx="846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50041"/>
                </a:solidFill>
                <a:latin typeface="Verdana"/>
                <a:cs typeface="Verdana"/>
              </a:rPr>
              <a:t>55</a:t>
            </a:r>
            <a:r>
              <a:rPr sz="2400" b="1" dirty="0">
                <a:solidFill>
                  <a:srgbClr val="F50041"/>
                </a:solidFill>
                <a:latin typeface="Verdana"/>
                <a:cs typeface="Verdana"/>
              </a:rPr>
              <a:t>%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737083" y="22021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47946" y="2433574"/>
            <a:ext cx="1856105" cy="1856105"/>
            <a:chOff x="947946" y="2433574"/>
            <a:chExt cx="1856105" cy="1856105"/>
          </a:xfrm>
        </p:grpSpPr>
        <p:sp>
          <p:nvSpPr>
            <p:cNvPr id="8" name="object 8"/>
            <p:cNvSpPr/>
            <p:nvPr/>
          </p:nvSpPr>
          <p:spPr>
            <a:xfrm>
              <a:off x="1875916" y="2443099"/>
              <a:ext cx="338455" cy="918844"/>
            </a:xfrm>
            <a:custGeom>
              <a:avLst/>
              <a:gdLst/>
              <a:ahLst/>
              <a:cxnLst/>
              <a:rect l="l" t="t" r="r" b="b"/>
              <a:pathLst>
                <a:path w="338455" h="918845">
                  <a:moveTo>
                    <a:pt x="0" y="0"/>
                  </a:moveTo>
                  <a:lnTo>
                    <a:pt x="0" y="918337"/>
                  </a:lnTo>
                  <a:lnTo>
                    <a:pt x="337946" y="64515"/>
                  </a:lnTo>
                  <a:lnTo>
                    <a:pt x="291428" y="47506"/>
                  </a:lnTo>
                  <a:lnTo>
                    <a:pt x="244145" y="33064"/>
                  </a:lnTo>
                  <a:lnTo>
                    <a:pt x="196205" y="21208"/>
                  </a:lnTo>
                  <a:lnTo>
                    <a:pt x="147713" y="11956"/>
                  </a:lnTo>
                  <a:lnTo>
                    <a:pt x="98777" y="5325"/>
                  </a:lnTo>
                  <a:lnTo>
                    <a:pt x="49504" y="13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75916" y="2507615"/>
              <a:ext cx="918844" cy="1346200"/>
            </a:xfrm>
            <a:custGeom>
              <a:avLst/>
              <a:gdLst/>
              <a:ahLst/>
              <a:cxnLst/>
              <a:rect l="l" t="t" r="r" b="b"/>
              <a:pathLst>
                <a:path w="918844" h="1346200">
                  <a:moveTo>
                    <a:pt x="337946" y="0"/>
                  </a:moveTo>
                  <a:lnTo>
                    <a:pt x="0" y="853821"/>
                  </a:lnTo>
                  <a:lnTo>
                    <a:pt x="775334" y="1345819"/>
                  </a:lnTo>
                  <a:lnTo>
                    <a:pt x="797617" y="1308731"/>
                  </a:lnTo>
                  <a:lnTo>
                    <a:pt x="818149" y="1270666"/>
                  </a:lnTo>
                  <a:lnTo>
                    <a:pt x="836896" y="1231697"/>
                  </a:lnTo>
                  <a:lnTo>
                    <a:pt x="853820" y="1191895"/>
                  </a:lnTo>
                  <a:lnTo>
                    <a:pt x="870589" y="1146080"/>
                  </a:lnTo>
                  <a:lnTo>
                    <a:pt x="884786" y="1099961"/>
                  </a:lnTo>
                  <a:lnTo>
                    <a:pt x="896446" y="1053619"/>
                  </a:lnTo>
                  <a:lnTo>
                    <a:pt x="905605" y="1007136"/>
                  </a:lnTo>
                  <a:lnTo>
                    <a:pt x="912299" y="960594"/>
                  </a:lnTo>
                  <a:lnTo>
                    <a:pt x="916563" y="914077"/>
                  </a:lnTo>
                  <a:lnTo>
                    <a:pt x="918434" y="867667"/>
                  </a:lnTo>
                  <a:lnTo>
                    <a:pt x="917946" y="821445"/>
                  </a:lnTo>
                  <a:lnTo>
                    <a:pt x="915136" y="775495"/>
                  </a:lnTo>
                  <a:lnTo>
                    <a:pt x="910039" y="729899"/>
                  </a:lnTo>
                  <a:lnTo>
                    <a:pt x="902691" y="684739"/>
                  </a:lnTo>
                  <a:lnTo>
                    <a:pt x="893127" y="640097"/>
                  </a:lnTo>
                  <a:lnTo>
                    <a:pt x="881384" y="596056"/>
                  </a:lnTo>
                  <a:lnTo>
                    <a:pt x="867497" y="552699"/>
                  </a:lnTo>
                  <a:lnTo>
                    <a:pt x="851501" y="510107"/>
                  </a:lnTo>
                  <a:lnTo>
                    <a:pt x="833433" y="468363"/>
                  </a:lnTo>
                  <a:lnTo>
                    <a:pt x="813327" y="427550"/>
                  </a:lnTo>
                  <a:lnTo>
                    <a:pt x="791221" y="387750"/>
                  </a:lnTo>
                  <a:lnTo>
                    <a:pt x="767148" y="349045"/>
                  </a:lnTo>
                  <a:lnTo>
                    <a:pt x="741146" y="311517"/>
                  </a:lnTo>
                  <a:lnTo>
                    <a:pt x="713249" y="275249"/>
                  </a:lnTo>
                  <a:lnTo>
                    <a:pt x="683494" y="240324"/>
                  </a:lnTo>
                  <a:lnTo>
                    <a:pt x="651916" y="206824"/>
                  </a:lnTo>
                  <a:lnTo>
                    <a:pt x="618550" y="174831"/>
                  </a:lnTo>
                  <a:lnTo>
                    <a:pt x="583433" y="144427"/>
                  </a:lnTo>
                  <a:lnTo>
                    <a:pt x="546600" y="115695"/>
                  </a:lnTo>
                  <a:lnTo>
                    <a:pt x="508087" y="88718"/>
                  </a:lnTo>
                  <a:lnTo>
                    <a:pt x="467930" y="63577"/>
                  </a:lnTo>
                  <a:lnTo>
                    <a:pt x="426163" y="40356"/>
                  </a:lnTo>
                  <a:lnTo>
                    <a:pt x="382824" y="19136"/>
                  </a:lnTo>
                  <a:lnTo>
                    <a:pt x="337946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75916" y="2507615"/>
              <a:ext cx="918844" cy="1346200"/>
            </a:xfrm>
            <a:custGeom>
              <a:avLst/>
              <a:gdLst/>
              <a:ahLst/>
              <a:cxnLst/>
              <a:rect l="l" t="t" r="r" b="b"/>
              <a:pathLst>
                <a:path w="918844" h="1346200">
                  <a:moveTo>
                    <a:pt x="337946" y="0"/>
                  </a:moveTo>
                  <a:lnTo>
                    <a:pt x="382824" y="19136"/>
                  </a:lnTo>
                  <a:lnTo>
                    <a:pt x="426163" y="40356"/>
                  </a:lnTo>
                  <a:lnTo>
                    <a:pt x="467930" y="63577"/>
                  </a:lnTo>
                  <a:lnTo>
                    <a:pt x="508087" y="88718"/>
                  </a:lnTo>
                  <a:lnTo>
                    <a:pt x="546600" y="115695"/>
                  </a:lnTo>
                  <a:lnTo>
                    <a:pt x="583433" y="144427"/>
                  </a:lnTo>
                  <a:lnTo>
                    <a:pt x="618550" y="174831"/>
                  </a:lnTo>
                  <a:lnTo>
                    <a:pt x="651916" y="206824"/>
                  </a:lnTo>
                  <a:lnTo>
                    <a:pt x="683494" y="240324"/>
                  </a:lnTo>
                  <a:lnTo>
                    <a:pt x="713249" y="275249"/>
                  </a:lnTo>
                  <a:lnTo>
                    <a:pt x="741146" y="311517"/>
                  </a:lnTo>
                  <a:lnTo>
                    <a:pt x="767148" y="349045"/>
                  </a:lnTo>
                  <a:lnTo>
                    <a:pt x="791221" y="387750"/>
                  </a:lnTo>
                  <a:lnTo>
                    <a:pt x="813327" y="427550"/>
                  </a:lnTo>
                  <a:lnTo>
                    <a:pt x="833433" y="468363"/>
                  </a:lnTo>
                  <a:lnTo>
                    <a:pt x="851501" y="510107"/>
                  </a:lnTo>
                  <a:lnTo>
                    <a:pt x="867497" y="552699"/>
                  </a:lnTo>
                  <a:lnTo>
                    <a:pt x="881384" y="596056"/>
                  </a:lnTo>
                  <a:lnTo>
                    <a:pt x="893127" y="640097"/>
                  </a:lnTo>
                  <a:lnTo>
                    <a:pt x="902691" y="684739"/>
                  </a:lnTo>
                  <a:lnTo>
                    <a:pt x="910039" y="729899"/>
                  </a:lnTo>
                  <a:lnTo>
                    <a:pt x="915136" y="775495"/>
                  </a:lnTo>
                  <a:lnTo>
                    <a:pt x="917946" y="821445"/>
                  </a:lnTo>
                  <a:lnTo>
                    <a:pt x="918434" y="867667"/>
                  </a:lnTo>
                  <a:lnTo>
                    <a:pt x="916563" y="914077"/>
                  </a:lnTo>
                  <a:lnTo>
                    <a:pt x="912299" y="960594"/>
                  </a:lnTo>
                  <a:lnTo>
                    <a:pt x="905605" y="1007136"/>
                  </a:lnTo>
                  <a:lnTo>
                    <a:pt x="896446" y="1053619"/>
                  </a:lnTo>
                  <a:lnTo>
                    <a:pt x="884786" y="1099961"/>
                  </a:lnTo>
                  <a:lnTo>
                    <a:pt x="870589" y="1146080"/>
                  </a:lnTo>
                  <a:lnTo>
                    <a:pt x="853820" y="1191895"/>
                  </a:lnTo>
                  <a:lnTo>
                    <a:pt x="836896" y="1231697"/>
                  </a:lnTo>
                  <a:lnTo>
                    <a:pt x="818149" y="1270666"/>
                  </a:lnTo>
                  <a:lnTo>
                    <a:pt x="797617" y="1308731"/>
                  </a:lnTo>
                  <a:lnTo>
                    <a:pt x="775334" y="1345819"/>
                  </a:lnTo>
                  <a:lnTo>
                    <a:pt x="0" y="853821"/>
                  </a:lnTo>
                  <a:lnTo>
                    <a:pt x="337946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57471" y="2443099"/>
              <a:ext cx="1694180" cy="1837055"/>
            </a:xfrm>
            <a:custGeom>
              <a:avLst/>
              <a:gdLst/>
              <a:ahLst/>
              <a:cxnLst/>
              <a:rect l="l" t="t" r="r" b="b"/>
              <a:pathLst>
                <a:path w="1694180" h="1837054">
                  <a:moveTo>
                    <a:pt x="918445" y="0"/>
                  </a:moveTo>
                  <a:lnTo>
                    <a:pt x="868992" y="1327"/>
                  </a:lnTo>
                  <a:lnTo>
                    <a:pt x="819994" y="5279"/>
                  </a:lnTo>
                  <a:lnTo>
                    <a:pt x="771539" y="11804"/>
                  </a:lnTo>
                  <a:lnTo>
                    <a:pt x="723718" y="20854"/>
                  </a:lnTo>
                  <a:lnTo>
                    <a:pt x="676618" y="32380"/>
                  </a:lnTo>
                  <a:lnTo>
                    <a:pt x="630331" y="46333"/>
                  </a:lnTo>
                  <a:lnTo>
                    <a:pt x="584944" y="62663"/>
                  </a:lnTo>
                  <a:lnTo>
                    <a:pt x="540547" y="81322"/>
                  </a:lnTo>
                  <a:lnTo>
                    <a:pt x="497230" y="102261"/>
                  </a:lnTo>
                  <a:lnTo>
                    <a:pt x="455082" y="125429"/>
                  </a:lnTo>
                  <a:lnTo>
                    <a:pt x="414191" y="150779"/>
                  </a:lnTo>
                  <a:lnTo>
                    <a:pt x="374648" y="178262"/>
                  </a:lnTo>
                  <a:lnTo>
                    <a:pt x="336542" y="207827"/>
                  </a:lnTo>
                  <a:lnTo>
                    <a:pt x="299961" y="239426"/>
                  </a:lnTo>
                  <a:lnTo>
                    <a:pt x="264996" y="273010"/>
                  </a:lnTo>
                  <a:lnTo>
                    <a:pt x="231735" y="308529"/>
                  </a:lnTo>
                  <a:lnTo>
                    <a:pt x="200268" y="345936"/>
                  </a:lnTo>
                  <a:lnTo>
                    <a:pt x="170684" y="385179"/>
                  </a:lnTo>
                  <a:lnTo>
                    <a:pt x="143072" y="426212"/>
                  </a:lnTo>
                  <a:lnTo>
                    <a:pt x="118014" y="468074"/>
                  </a:lnTo>
                  <a:lnTo>
                    <a:pt x="95425" y="510719"/>
                  </a:lnTo>
                  <a:lnTo>
                    <a:pt x="75286" y="554057"/>
                  </a:lnTo>
                  <a:lnTo>
                    <a:pt x="57577" y="598002"/>
                  </a:lnTo>
                  <a:lnTo>
                    <a:pt x="42277" y="642465"/>
                  </a:lnTo>
                  <a:lnTo>
                    <a:pt x="29369" y="687359"/>
                  </a:lnTo>
                  <a:lnTo>
                    <a:pt x="18831" y="732597"/>
                  </a:lnTo>
                  <a:lnTo>
                    <a:pt x="10645" y="778091"/>
                  </a:lnTo>
                  <a:lnTo>
                    <a:pt x="4791" y="823754"/>
                  </a:lnTo>
                  <a:lnTo>
                    <a:pt x="1249" y="869497"/>
                  </a:lnTo>
                  <a:lnTo>
                    <a:pt x="0" y="915233"/>
                  </a:lnTo>
                  <a:lnTo>
                    <a:pt x="1023" y="960875"/>
                  </a:lnTo>
                  <a:lnTo>
                    <a:pt x="4301" y="1006336"/>
                  </a:lnTo>
                  <a:lnTo>
                    <a:pt x="9812" y="1051526"/>
                  </a:lnTo>
                  <a:lnTo>
                    <a:pt x="17538" y="1096360"/>
                  </a:lnTo>
                  <a:lnTo>
                    <a:pt x="27459" y="1140749"/>
                  </a:lnTo>
                  <a:lnTo>
                    <a:pt x="39554" y="1184606"/>
                  </a:lnTo>
                  <a:lnTo>
                    <a:pt x="53806" y="1227843"/>
                  </a:lnTo>
                  <a:lnTo>
                    <a:pt x="70193" y="1270372"/>
                  </a:lnTo>
                  <a:lnTo>
                    <a:pt x="88697" y="1312107"/>
                  </a:lnTo>
                  <a:lnTo>
                    <a:pt x="109297" y="1352959"/>
                  </a:lnTo>
                  <a:lnTo>
                    <a:pt x="131975" y="1392841"/>
                  </a:lnTo>
                  <a:lnTo>
                    <a:pt x="156711" y="1431665"/>
                  </a:lnTo>
                  <a:lnTo>
                    <a:pt x="183484" y="1469344"/>
                  </a:lnTo>
                  <a:lnTo>
                    <a:pt x="212276" y="1505790"/>
                  </a:lnTo>
                  <a:lnTo>
                    <a:pt x="243067" y="1540916"/>
                  </a:lnTo>
                  <a:lnTo>
                    <a:pt x="275838" y="1574633"/>
                  </a:lnTo>
                  <a:lnTo>
                    <a:pt x="310568" y="1606855"/>
                  </a:lnTo>
                  <a:lnTo>
                    <a:pt x="347238" y="1637494"/>
                  </a:lnTo>
                  <a:lnTo>
                    <a:pt x="385829" y="1666462"/>
                  </a:lnTo>
                  <a:lnTo>
                    <a:pt x="426320" y="1693671"/>
                  </a:lnTo>
                  <a:lnTo>
                    <a:pt x="468183" y="1718732"/>
                  </a:lnTo>
                  <a:lnTo>
                    <a:pt x="510827" y="1741322"/>
                  </a:lnTo>
                  <a:lnTo>
                    <a:pt x="554166" y="1761463"/>
                  </a:lnTo>
                  <a:lnTo>
                    <a:pt x="598110" y="1779174"/>
                  </a:lnTo>
                  <a:lnTo>
                    <a:pt x="642573" y="1794474"/>
                  </a:lnTo>
                  <a:lnTo>
                    <a:pt x="687468" y="1807383"/>
                  </a:lnTo>
                  <a:lnTo>
                    <a:pt x="732706" y="1817920"/>
                  </a:lnTo>
                  <a:lnTo>
                    <a:pt x="778200" y="1826106"/>
                  </a:lnTo>
                  <a:lnTo>
                    <a:pt x="823862" y="1831960"/>
                  </a:lnTo>
                  <a:lnTo>
                    <a:pt x="869605" y="1835500"/>
                  </a:lnTo>
                  <a:lnTo>
                    <a:pt x="915342" y="1836748"/>
                  </a:lnTo>
                  <a:lnTo>
                    <a:pt x="960984" y="1835723"/>
                  </a:lnTo>
                  <a:lnTo>
                    <a:pt x="1006444" y="1832443"/>
                  </a:lnTo>
                  <a:lnTo>
                    <a:pt x="1051635" y="1826929"/>
                  </a:lnTo>
                  <a:lnTo>
                    <a:pt x="1096469" y="1819201"/>
                  </a:lnTo>
                  <a:lnTo>
                    <a:pt x="1140858" y="1809277"/>
                  </a:lnTo>
                  <a:lnTo>
                    <a:pt x="1184714" y="1797178"/>
                  </a:lnTo>
                  <a:lnTo>
                    <a:pt x="1227951" y="1782923"/>
                  </a:lnTo>
                  <a:lnTo>
                    <a:pt x="1270481" y="1766532"/>
                  </a:lnTo>
                  <a:lnTo>
                    <a:pt x="1312215" y="1748023"/>
                  </a:lnTo>
                  <a:lnTo>
                    <a:pt x="1353068" y="1727418"/>
                  </a:lnTo>
                  <a:lnTo>
                    <a:pt x="1392949" y="1704736"/>
                  </a:lnTo>
                  <a:lnTo>
                    <a:pt x="1431774" y="1679995"/>
                  </a:lnTo>
                  <a:lnTo>
                    <a:pt x="1469453" y="1653216"/>
                  </a:lnTo>
                  <a:lnTo>
                    <a:pt x="1505899" y="1624418"/>
                  </a:lnTo>
                  <a:lnTo>
                    <a:pt x="1541024" y="1593621"/>
                  </a:lnTo>
                  <a:lnTo>
                    <a:pt x="1574742" y="1560845"/>
                  </a:lnTo>
                  <a:lnTo>
                    <a:pt x="1606964" y="1526108"/>
                  </a:lnTo>
                  <a:lnTo>
                    <a:pt x="1637602" y="1489431"/>
                  </a:lnTo>
                  <a:lnTo>
                    <a:pt x="1666570" y="1450833"/>
                  </a:lnTo>
                  <a:lnTo>
                    <a:pt x="1693780" y="1410335"/>
                  </a:lnTo>
                  <a:lnTo>
                    <a:pt x="918445" y="918337"/>
                  </a:lnTo>
                  <a:lnTo>
                    <a:pt x="918445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57471" y="2443099"/>
              <a:ext cx="1694180" cy="1837055"/>
            </a:xfrm>
            <a:custGeom>
              <a:avLst/>
              <a:gdLst/>
              <a:ahLst/>
              <a:cxnLst/>
              <a:rect l="l" t="t" r="r" b="b"/>
              <a:pathLst>
                <a:path w="1694180" h="1837054">
                  <a:moveTo>
                    <a:pt x="1693780" y="1410335"/>
                  </a:moveTo>
                  <a:lnTo>
                    <a:pt x="1666570" y="1450833"/>
                  </a:lnTo>
                  <a:lnTo>
                    <a:pt x="1637602" y="1489431"/>
                  </a:lnTo>
                  <a:lnTo>
                    <a:pt x="1606964" y="1526108"/>
                  </a:lnTo>
                  <a:lnTo>
                    <a:pt x="1574742" y="1560845"/>
                  </a:lnTo>
                  <a:lnTo>
                    <a:pt x="1541024" y="1593621"/>
                  </a:lnTo>
                  <a:lnTo>
                    <a:pt x="1505899" y="1624418"/>
                  </a:lnTo>
                  <a:lnTo>
                    <a:pt x="1469453" y="1653216"/>
                  </a:lnTo>
                  <a:lnTo>
                    <a:pt x="1431774" y="1679995"/>
                  </a:lnTo>
                  <a:lnTo>
                    <a:pt x="1392949" y="1704736"/>
                  </a:lnTo>
                  <a:lnTo>
                    <a:pt x="1353068" y="1727418"/>
                  </a:lnTo>
                  <a:lnTo>
                    <a:pt x="1312215" y="1748023"/>
                  </a:lnTo>
                  <a:lnTo>
                    <a:pt x="1270481" y="1766532"/>
                  </a:lnTo>
                  <a:lnTo>
                    <a:pt x="1227951" y="1782923"/>
                  </a:lnTo>
                  <a:lnTo>
                    <a:pt x="1184714" y="1797178"/>
                  </a:lnTo>
                  <a:lnTo>
                    <a:pt x="1140858" y="1809277"/>
                  </a:lnTo>
                  <a:lnTo>
                    <a:pt x="1096469" y="1819201"/>
                  </a:lnTo>
                  <a:lnTo>
                    <a:pt x="1051635" y="1826929"/>
                  </a:lnTo>
                  <a:lnTo>
                    <a:pt x="1006444" y="1832443"/>
                  </a:lnTo>
                  <a:lnTo>
                    <a:pt x="960984" y="1835723"/>
                  </a:lnTo>
                  <a:lnTo>
                    <a:pt x="915342" y="1836748"/>
                  </a:lnTo>
                  <a:lnTo>
                    <a:pt x="869605" y="1835500"/>
                  </a:lnTo>
                  <a:lnTo>
                    <a:pt x="823862" y="1831960"/>
                  </a:lnTo>
                  <a:lnTo>
                    <a:pt x="778200" y="1826106"/>
                  </a:lnTo>
                  <a:lnTo>
                    <a:pt x="732706" y="1817920"/>
                  </a:lnTo>
                  <a:lnTo>
                    <a:pt x="687468" y="1807383"/>
                  </a:lnTo>
                  <a:lnTo>
                    <a:pt x="642573" y="1794474"/>
                  </a:lnTo>
                  <a:lnTo>
                    <a:pt x="598110" y="1779174"/>
                  </a:lnTo>
                  <a:lnTo>
                    <a:pt x="554166" y="1761463"/>
                  </a:lnTo>
                  <a:lnTo>
                    <a:pt x="510827" y="1741322"/>
                  </a:lnTo>
                  <a:lnTo>
                    <a:pt x="468183" y="1718732"/>
                  </a:lnTo>
                  <a:lnTo>
                    <a:pt x="426320" y="1693671"/>
                  </a:lnTo>
                  <a:lnTo>
                    <a:pt x="385829" y="1666462"/>
                  </a:lnTo>
                  <a:lnTo>
                    <a:pt x="347238" y="1637494"/>
                  </a:lnTo>
                  <a:lnTo>
                    <a:pt x="310568" y="1606855"/>
                  </a:lnTo>
                  <a:lnTo>
                    <a:pt x="275838" y="1574633"/>
                  </a:lnTo>
                  <a:lnTo>
                    <a:pt x="243067" y="1540916"/>
                  </a:lnTo>
                  <a:lnTo>
                    <a:pt x="212276" y="1505790"/>
                  </a:lnTo>
                  <a:lnTo>
                    <a:pt x="183484" y="1469344"/>
                  </a:lnTo>
                  <a:lnTo>
                    <a:pt x="156711" y="1431665"/>
                  </a:lnTo>
                  <a:lnTo>
                    <a:pt x="131975" y="1392841"/>
                  </a:lnTo>
                  <a:lnTo>
                    <a:pt x="109297" y="1352959"/>
                  </a:lnTo>
                  <a:lnTo>
                    <a:pt x="88697" y="1312107"/>
                  </a:lnTo>
                  <a:lnTo>
                    <a:pt x="70193" y="1270372"/>
                  </a:lnTo>
                  <a:lnTo>
                    <a:pt x="53806" y="1227843"/>
                  </a:lnTo>
                  <a:lnTo>
                    <a:pt x="39554" y="1184606"/>
                  </a:lnTo>
                  <a:lnTo>
                    <a:pt x="27459" y="1140749"/>
                  </a:lnTo>
                  <a:lnTo>
                    <a:pt x="17538" y="1096360"/>
                  </a:lnTo>
                  <a:lnTo>
                    <a:pt x="9812" y="1051526"/>
                  </a:lnTo>
                  <a:lnTo>
                    <a:pt x="4301" y="1006336"/>
                  </a:lnTo>
                  <a:lnTo>
                    <a:pt x="1023" y="960875"/>
                  </a:lnTo>
                  <a:lnTo>
                    <a:pt x="0" y="915233"/>
                  </a:lnTo>
                  <a:lnTo>
                    <a:pt x="1249" y="869497"/>
                  </a:lnTo>
                  <a:lnTo>
                    <a:pt x="4791" y="823754"/>
                  </a:lnTo>
                  <a:lnTo>
                    <a:pt x="10645" y="778091"/>
                  </a:lnTo>
                  <a:lnTo>
                    <a:pt x="18831" y="732597"/>
                  </a:lnTo>
                  <a:lnTo>
                    <a:pt x="29369" y="687359"/>
                  </a:lnTo>
                  <a:lnTo>
                    <a:pt x="42277" y="642465"/>
                  </a:lnTo>
                  <a:lnTo>
                    <a:pt x="57577" y="598002"/>
                  </a:lnTo>
                  <a:lnTo>
                    <a:pt x="75286" y="554057"/>
                  </a:lnTo>
                  <a:lnTo>
                    <a:pt x="95425" y="510719"/>
                  </a:lnTo>
                  <a:lnTo>
                    <a:pt x="118014" y="468074"/>
                  </a:lnTo>
                  <a:lnTo>
                    <a:pt x="143072" y="426212"/>
                  </a:lnTo>
                  <a:lnTo>
                    <a:pt x="170684" y="385179"/>
                  </a:lnTo>
                  <a:lnTo>
                    <a:pt x="200268" y="345936"/>
                  </a:lnTo>
                  <a:lnTo>
                    <a:pt x="231735" y="308529"/>
                  </a:lnTo>
                  <a:lnTo>
                    <a:pt x="264996" y="273010"/>
                  </a:lnTo>
                  <a:lnTo>
                    <a:pt x="299961" y="239426"/>
                  </a:lnTo>
                  <a:lnTo>
                    <a:pt x="336542" y="207827"/>
                  </a:lnTo>
                  <a:lnTo>
                    <a:pt x="374648" y="178262"/>
                  </a:lnTo>
                  <a:lnTo>
                    <a:pt x="414191" y="150779"/>
                  </a:lnTo>
                  <a:lnTo>
                    <a:pt x="455082" y="125429"/>
                  </a:lnTo>
                  <a:lnTo>
                    <a:pt x="497230" y="102261"/>
                  </a:lnTo>
                  <a:lnTo>
                    <a:pt x="540547" y="81322"/>
                  </a:lnTo>
                  <a:lnTo>
                    <a:pt x="584944" y="62663"/>
                  </a:lnTo>
                  <a:lnTo>
                    <a:pt x="630331" y="46333"/>
                  </a:lnTo>
                  <a:lnTo>
                    <a:pt x="676618" y="32380"/>
                  </a:lnTo>
                  <a:lnTo>
                    <a:pt x="723718" y="20854"/>
                  </a:lnTo>
                  <a:lnTo>
                    <a:pt x="771539" y="11804"/>
                  </a:lnTo>
                  <a:lnTo>
                    <a:pt x="819994" y="5279"/>
                  </a:lnTo>
                  <a:lnTo>
                    <a:pt x="868992" y="1327"/>
                  </a:lnTo>
                  <a:lnTo>
                    <a:pt x="918445" y="0"/>
                  </a:lnTo>
                  <a:lnTo>
                    <a:pt x="918445" y="918337"/>
                  </a:lnTo>
                  <a:lnTo>
                    <a:pt x="1693780" y="141033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902332" y="2531491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61361" y="3050286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18387" y="3566922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52978" y="3658361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79" h="70485">
                <a:moveTo>
                  <a:pt x="68579" y="0"/>
                </a:moveTo>
                <a:lnTo>
                  <a:pt x="0" y="0"/>
                </a:lnTo>
                <a:lnTo>
                  <a:pt x="0" y="70103"/>
                </a:lnTo>
                <a:lnTo>
                  <a:pt x="68579" y="70103"/>
                </a:lnTo>
                <a:lnTo>
                  <a:pt x="68579" y="0"/>
                </a:lnTo>
                <a:close/>
              </a:path>
            </a:pathLst>
          </a:custGeom>
          <a:solidFill>
            <a:srgbClr val="004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339846" y="3573501"/>
            <a:ext cx="2865120" cy="55499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000" spc="-10" dirty="0">
                <a:latin typeface="Verdana"/>
                <a:cs typeface="Verdana"/>
              </a:rPr>
              <a:t>Единственный источник</a:t>
            </a:r>
            <a:r>
              <a:rPr sz="1000" spc="6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дохода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000" spc="-10" dirty="0">
                <a:latin typeface="Verdana"/>
                <a:cs typeface="Verdana"/>
              </a:rPr>
              <a:t>Основной источник </a:t>
            </a:r>
            <a:r>
              <a:rPr sz="1000" spc="-5" dirty="0">
                <a:latin typeface="Verdana"/>
                <a:cs typeface="Verdana"/>
              </a:rPr>
              <a:t>дохода</a:t>
            </a:r>
            <a:r>
              <a:rPr sz="1000" spc="7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(&gt;50%)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000" spc="-10" dirty="0">
                <a:latin typeface="Verdana"/>
                <a:cs typeface="Verdana"/>
              </a:rPr>
              <a:t>Дополнительный источник </a:t>
            </a:r>
            <a:r>
              <a:rPr sz="1000" spc="-5" dirty="0">
                <a:latin typeface="Verdana"/>
                <a:cs typeface="Verdana"/>
              </a:rPr>
              <a:t>дохода</a:t>
            </a:r>
            <a:r>
              <a:rPr sz="1000" spc="7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(&lt;50%)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52978" y="3835146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68579" y="0"/>
                </a:moveTo>
                <a:lnTo>
                  <a:pt x="0" y="0"/>
                </a:lnTo>
                <a:lnTo>
                  <a:pt x="0" y="68579"/>
                </a:lnTo>
                <a:lnTo>
                  <a:pt x="68579" y="68579"/>
                </a:lnTo>
                <a:lnTo>
                  <a:pt x="68579" y="0"/>
                </a:lnTo>
                <a:close/>
              </a:path>
            </a:pathLst>
          </a:custGeom>
          <a:solidFill>
            <a:srgbClr val="009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52978" y="4010405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79" h="70485">
                <a:moveTo>
                  <a:pt x="68579" y="0"/>
                </a:moveTo>
                <a:lnTo>
                  <a:pt x="0" y="0"/>
                </a:lnTo>
                <a:lnTo>
                  <a:pt x="0" y="70103"/>
                </a:lnTo>
                <a:lnTo>
                  <a:pt x="68579" y="70103"/>
                </a:lnTo>
                <a:lnTo>
                  <a:pt x="68579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98119" y="627634"/>
            <a:ext cx="1191006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b="1" spc="-25" dirty="0">
                <a:latin typeface="Verdana"/>
                <a:cs typeface="Verdana"/>
              </a:rPr>
              <a:t>Сдача жилья </a:t>
            </a:r>
            <a:r>
              <a:rPr sz="2800" b="1" spc="-5" dirty="0">
                <a:latin typeface="Verdana"/>
                <a:cs typeface="Verdana"/>
              </a:rPr>
              <a:t>в </a:t>
            </a:r>
            <a:r>
              <a:rPr sz="2800" b="1" spc="-30" dirty="0">
                <a:latin typeface="Verdana"/>
                <a:cs typeface="Verdana"/>
              </a:rPr>
              <a:t>краткосрочную </a:t>
            </a:r>
            <a:r>
              <a:rPr sz="2800" b="1" spc="-25" dirty="0">
                <a:latin typeface="Verdana"/>
                <a:cs typeface="Verdana"/>
              </a:rPr>
              <a:t>аренду занимает</a:t>
            </a:r>
            <a:r>
              <a:rPr sz="2800" b="1" spc="-270" dirty="0">
                <a:latin typeface="Verdana"/>
                <a:cs typeface="Verdana"/>
              </a:rPr>
              <a:t> </a:t>
            </a:r>
            <a:r>
              <a:rPr sz="2800" b="1" spc="-30" dirty="0">
                <a:latin typeface="Verdana"/>
                <a:cs typeface="Verdana"/>
              </a:rPr>
              <a:t>значимое  </a:t>
            </a:r>
            <a:r>
              <a:rPr sz="2800" b="1" spc="-25" dirty="0">
                <a:latin typeface="Verdana"/>
                <a:cs typeface="Verdana"/>
              </a:rPr>
              <a:t>место </a:t>
            </a:r>
            <a:r>
              <a:rPr sz="2800" b="1" spc="-5" dirty="0">
                <a:latin typeface="Verdana"/>
                <a:cs typeface="Verdana"/>
              </a:rPr>
              <a:t>в </a:t>
            </a:r>
            <a:r>
              <a:rPr sz="2800" b="1" spc="-25" dirty="0">
                <a:latin typeface="Verdana"/>
                <a:cs typeface="Verdana"/>
              </a:rPr>
              <a:t>структуре </a:t>
            </a:r>
            <a:r>
              <a:rPr sz="2800" b="1" spc="-30" dirty="0">
                <a:latin typeface="Verdana"/>
                <a:cs typeface="Verdana"/>
              </a:rPr>
              <a:t>доходов</a:t>
            </a:r>
            <a:r>
              <a:rPr sz="2800" b="1" spc="-190" dirty="0">
                <a:latin typeface="Verdana"/>
                <a:cs typeface="Verdana"/>
              </a:rPr>
              <a:t> </a:t>
            </a:r>
            <a:r>
              <a:rPr sz="2800" b="1" spc="-25" dirty="0">
                <a:latin typeface="Verdana"/>
                <a:cs typeface="Verdana"/>
              </a:rPr>
              <a:t>арендодателей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36828" y="1916049"/>
            <a:ext cx="59721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Сдача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жилья в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краткосрочную аренду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как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источник</a:t>
            </a:r>
            <a:r>
              <a:rPr sz="1500" spc="-3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дохода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48702" y="1919986"/>
            <a:ext cx="21367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Количество</a:t>
            </a:r>
            <a:r>
              <a:rPr sz="1500" spc="-5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объектов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873123" y="2353056"/>
            <a:ext cx="1007744" cy="1518920"/>
          </a:xfrm>
          <a:custGeom>
            <a:avLst/>
            <a:gdLst/>
            <a:ahLst/>
            <a:cxnLst/>
            <a:rect l="l" t="t" r="r" b="b"/>
            <a:pathLst>
              <a:path w="1007744" h="1518920">
                <a:moveTo>
                  <a:pt x="0" y="0"/>
                </a:moveTo>
                <a:lnTo>
                  <a:pt x="48582" y="934"/>
                </a:lnTo>
                <a:lnTo>
                  <a:pt x="96578" y="4151"/>
                </a:lnTo>
                <a:lnTo>
                  <a:pt x="143935" y="9598"/>
                </a:lnTo>
                <a:lnTo>
                  <a:pt x="190601" y="17223"/>
                </a:lnTo>
                <a:lnTo>
                  <a:pt x="236522" y="26974"/>
                </a:lnTo>
                <a:lnTo>
                  <a:pt x="281647" y="38797"/>
                </a:lnTo>
                <a:lnTo>
                  <a:pt x="325921" y="52641"/>
                </a:lnTo>
                <a:lnTo>
                  <a:pt x="369293" y="68454"/>
                </a:lnTo>
                <a:lnTo>
                  <a:pt x="411709" y="86183"/>
                </a:lnTo>
                <a:lnTo>
                  <a:pt x="453117" y="105776"/>
                </a:lnTo>
                <a:lnTo>
                  <a:pt x="493464" y="127181"/>
                </a:lnTo>
                <a:lnTo>
                  <a:pt x="532698" y="150344"/>
                </a:lnTo>
                <a:lnTo>
                  <a:pt x="570764" y="175215"/>
                </a:lnTo>
                <a:lnTo>
                  <a:pt x="607612" y="201740"/>
                </a:lnTo>
                <a:lnTo>
                  <a:pt x="643187" y="229867"/>
                </a:lnTo>
                <a:lnTo>
                  <a:pt x="677438" y="259544"/>
                </a:lnTo>
                <a:lnTo>
                  <a:pt x="710310" y="290718"/>
                </a:lnTo>
                <a:lnTo>
                  <a:pt x="741753" y="323338"/>
                </a:lnTo>
                <a:lnTo>
                  <a:pt x="771712" y="357351"/>
                </a:lnTo>
                <a:lnTo>
                  <a:pt x="800136" y="392704"/>
                </a:lnTo>
                <a:lnTo>
                  <a:pt x="826970" y="429346"/>
                </a:lnTo>
                <a:lnTo>
                  <a:pt x="852164" y="467223"/>
                </a:lnTo>
                <a:lnTo>
                  <a:pt x="875662" y="506284"/>
                </a:lnTo>
                <a:lnTo>
                  <a:pt x="897414" y="546477"/>
                </a:lnTo>
                <a:lnTo>
                  <a:pt x="917366" y="587748"/>
                </a:lnTo>
                <a:lnTo>
                  <a:pt x="935466" y="630046"/>
                </a:lnTo>
                <a:lnTo>
                  <a:pt x="951660" y="673318"/>
                </a:lnTo>
                <a:lnTo>
                  <a:pt x="965896" y="717512"/>
                </a:lnTo>
                <a:lnTo>
                  <a:pt x="978121" y="762576"/>
                </a:lnTo>
                <a:lnTo>
                  <a:pt x="988283" y="808457"/>
                </a:lnTo>
                <a:lnTo>
                  <a:pt x="996328" y="855103"/>
                </a:lnTo>
                <a:lnTo>
                  <a:pt x="1002204" y="902462"/>
                </a:lnTo>
                <a:lnTo>
                  <a:pt x="1005857" y="950481"/>
                </a:lnTo>
                <a:lnTo>
                  <a:pt x="1007237" y="999109"/>
                </a:lnTo>
                <a:lnTo>
                  <a:pt x="1006214" y="1048857"/>
                </a:lnTo>
                <a:lnTo>
                  <a:pt x="1002745" y="1098360"/>
                </a:lnTo>
                <a:lnTo>
                  <a:pt x="996852" y="1147531"/>
                </a:lnTo>
                <a:lnTo>
                  <a:pt x="988557" y="1196282"/>
                </a:lnTo>
                <a:lnTo>
                  <a:pt x="977883" y="1244524"/>
                </a:lnTo>
                <a:lnTo>
                  <a:pt x="964852" y="1292172"/>
                </a:lnTo>
                <a:lnTo>
                  <a:pt x="949486" y="1339136"/>
                </a:lnTo>
                <a:lnTo>
                  <a:pt x="931808" y="1385330"/>
                </a:lnTo>
                <a:lnTo>
                  <a:pt x="911840" y="1430665"/>
                </a:lnTo>
                <a:lnTo>
                  <a:pt x="889605" y="1475055"/>
                </a:lnTo>
                <a:lnTo>
                  <a:pt x="865124" y="1518412"/>
                </a:lnTo>
              </a:path>
            </a:pathLst>
          </a:custGeom>
          <a:ln w="76200">
            <a:solidFill>
              <a:srgbClr val="002C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152013" y="2366340"/>
            <a:ext cx="1955800" cy="926465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38735">
              <a:lnSpc>
                <a:spcPct val="100000"/>
              </a:lnSpc>
              <a:spcBef>
                <a:spcPts val="1085"/>
              </a:spcBef>
            </a:pPr>
            <a:r>
              <a:rPr sz="2800" b="1" dirty="0">
                <a:solidFill>
                  <a:srgbClr val="002CAE"/>
                </a:solidFill>
                <a:latin typeface="Verdana"/>
                <a:cs typeface="Verdana"/>
              </a:rPr>
              <a:t>34%</a:t>
            </a:r>
            <a:endParaRPr sz="2800">
              <a:latin typeface="Verdana"/>
              <a:cs typeface="Verdana"/>
            </a:endParaRPr>
          </a:p>
          <a:p>
            <a:pPr marL="12700" marR="5080">
              <a:lnSpc>
                <a:spcPct val="100000"/>
              </a:lnSpc>
              <a:spcBef>
                <a:spcPts val="350"/>
              </a:spcBef>
            </a:pPr>
            <a:r>
              <a:rPr sz="1000" b="1" spc="-5" dirty="0">
                <a:solidFill>
                  <a:srgbClr val="002CAE"/>
                </a:solidFill>
                <a:latin typeface="Verdana"/>
                <a:cs typeface="Verdana"/>
              </a:rPr>
              <a:t>Сдача жилья как главный  источник</a:t>
            </a:r>
            <a:r>
              <a:rPr sz="1000" b="1" spc="25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000" b="1" spc="-5" dirty="0">
                <a:solidFill>
                  <a:srgbClr val="002CAE"/>
                </a:solidFill>
                <a:latin typeface="Verdana"/>
                <a:cs typeface="Verdana"/>
              </a:rPr>
              <a:t>дохода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674356" y="2319401"/>
            <a:ext cx="1951355" cy="1960880"/>
            <a:chOff x="7674356" y="2319401"/>
            <a:chExt cx="1951355" cy="1960880"/>
          </a:xfrm>
        </p:grpSpPr>
        <p:sp>
          <p:nvSpPr>
            <p:cNvPr id="26" name="object 26"/>
            <p:cNvSpPr/>
            <p:nvPr/>
          </p:nvSpPr>
          <p:spPr>
            <a:xfrm>
              <a:off x="7674356" y="2328926"/>
              <a:ext cx="1951355" cy="1951355"/>
            </a:xfrm>
            <a:custGeom>
              <a:avLst/>
              <a:gdLst/>
              <a:ahLst/>
              <a:cxnLst/>
              <a:rect l="l" t="t" r="r" b="b"/>
              <a:pathLst>
                <a:path w="1951354" h="1951354">
                  <a:moveTo>
                    <a:pt x="975614" y="0"/>
                  </a:moveTo>
                  <a:lnTo>
                    <a:pt x="975614" y="97536"/>
                  </a:lnTo>
                  <a:lnTo>
                    <a:pt x="1025524" y="98950"/>
                  </a:lnTo>
                  <a:lnTo>
                    <a:pt x="1074944" y="103158"/>
                  </a:lnTo>
                  <a:lnTo>
                    <a:pt x="1123773" y="110103"/>
                  </a:lnTo>
                  <a:lnTo>
                    <a:pt x="1171911" y="119731"/>
                  </a:lnTo>
                  <a:lnTo>
                    <a:pt x="1219256" y="131985"/>
                  </a:lnTo>
                  <a:lnTo>
                    <a:pt x="1265710" y="146811"/>
                  </a:lnTo>
                  <a:lnTo>
                    <a:pt x="1311171" y="164154"/>
                  </a:lnTo>
                  <a:lnTo>
                    <a:pt x="1355539" y="183958"/>
                  </a:lnTo>
                  <a:lnTo>
                    <a:pt x="1398714" y="206168"/>
                  </a:lnTo>
                  <a:lnTo>
                    <a:pt x="1440596" y="230729"/>
                  </a:lnTo>
                  <a:lnTo>
                    <a:pt x="1481083" y="257585"/>
                  </a:lnTo>
                  <a:lnTo>
                    <a:pt x="1520077" y="286681"/>
                  </a:lnTo>
                  <a:lnTo>
                    <a:pt x="1557475" y="317962"/>
                  </a:lnTo>
                  <a:lnTo>
                    <a:pt x="1593179" y="351372"/>
                  </a:lnTo>
                  <a:lnTo>
                    <a:pt x="1627088" y="386857"/>
                  </a:lnTo>
                  <a:lnTo>
                    <a:pt x="1659101" y="424361"/>
                  </a:lnTo>
                  <a:lnTo>
                    <a:pt x="1689119" y="463829"/>
                  </a:lnTo>
                  <a:lnTo>
                    <a:pt x="1717040" y="505205"/>
                  </a:lnTo>
                  <a:lnTo>
                    <a:pt x="1741769" y="546579"/>
                  </a:lnTo>
                  <a:lnTo>
                    <a:pt x="1763977" y="588747"/>
                  </a:lnTo>
                  <a:lnTo>
                    <a:pt x="1783686" y="631617"/>
                  </a:lnTo>
                  <a:lnTo>
                    <a:pt x="1800914" y="675098"/>
                  </a:lnTo>
                  <a:lnTo>
                    <a:pt x="1815683" y="719096"/>
                  </a:lnTo>
                  <a:lnTo>
                    <a:pt x="1828014" y="763519"/>
                  </a:lnTo>
                  <a:lnTo>
                    <a:pt x="1837927" y="808276"/>
                  </a:lnTo>
                  <a:lnTo>
                    <a:pt x="1845443" y="853273"/>
                  </a:lnTo>
                  <a:lnTo>
                    <a:pt x="1850583" y="898418"/>
                  </a:lnTo>
                  <a:lnTo>
                    <a:pt x="1853367" y="943619"/>
                  </a:lnTo>
                  <a:lnTo>
                    <a:pt x="1853816" y="988783"/>
                  </a:lnTo>
                  <a:lnTo>
                    <a:pt x="1851950" y="1033818"/>
                  </a:lnTo>
                  <a:lnTo>
                    <a:pt x="1847791" y="1078632"/>
                  </a:lnTo>
                  <a:lnTo>
                    <a:pt x="1841358" y="1123131"/>
                  </a:lnTo>
                  <a:lnTo>
                    <a:pt x="1832673" y="1167225"/>
                  </a:lnTo>
                  <a:lnTo>
                    <a:pt x="1821756" y="1210819"/>
                  </a:lnTo>
                  <a:lnTo>
                    <a:pt x="1808628" y="1253823"/>
                  </a:lnTo>
                  <a:lnTo>
                    <a:pt x="1793310" y="1296143"/>
                  </a:lnTo>
                  <a:lnTo>
                    <a:pt x="1775821" y="1337687"/>
                  </a:lnTo>
                  <a:lnTo>
                    <a:pt x="1756184" y="1378363"/>
                  </a:lnTo>
                  <a:lnTo>
                    <a:pt x="1734418" y="1418079"/>
                  </a:lnTo>
                  <a:lnTo>
                    <a:pt x="1710544" y="1456741"/>
                  </a:lnTo>
                  <a:lnTo>
                    <a:pt x="1684583" y="1494258"/>
                  </a:lnTo>
                  <a:lnTo>
                    <a:pt x="1656555" y="1530536"/>
                  </a:lnTo>
                  <a:lnTo>
                    <a:pt x="1626481" y="1565485"/>
                  </a:lnTo>
                  <a:lnTo>
                    <a:pt x="1594383" y="1599011"/>
                  </a:lnTo>
                  <a:lnTo>
                    <a:pt x="1560279" y="1631022"/>
                  </a:lnTo>
                  <a:lnTo>
                    <a:pt x="1524192" y="1661425"/>
                  </a:lnTo>
                  <a:lnTo>
                    <a:pt x="1486142" y="1690128"/>
                  </a:lnTo>
                  <a:lnTo>
                    <a:pt x="1446149" y="1717039"/>
                  </a:lnTo>
                  <a:lnTo>
                    <a:pt x="1404775" y="1741757"/>
                  </a:lnTo>
                  <a:lnTo>
                    <a:pt x="1362607" y="1763954"/>
                  </a:lnTo>
                  <a:lnTo>
                    <a:pt x="1319737" y="1783651"/>
                  </a:lnTo>
                  <a:lnTo>
                    <a:pt x="1276256" y="1800870"/>
                  </a:lnTo>
                  <a:lnTo>
                    <a:pt x="1232258" y="1815630"/>
                  </a:lnTo>
                  <a:lnTo>
                    <a:pt x="1187835" y="1827953"/>
                  </a:lnTo>
                  <a:lnTo>
                    <a:pt x="1143078" y="1837859"/>
                  </a:lnTo>
                  <a:lnTo>
                    <a:pt x="1098081" y="1845369"/>
                  </a:lnTo>
                  <a:lnTo>
                    <a:pt x="1052936" y="1850503"/>
                  </a:lnTo>
                  <a:lnTo>
                    <a:pt x="1007735" y="1853282"/>
                  </a:lnTo>
                  <a:lnTo>
                    <a:pt x="962571" y="1853727"/>
                  </a:lnTo>
                  <a:lnTo>
                    <a:pt x="917536" y="1851859"/>
                  </a:lnTo>
                  <a:lnTo>
                    <a:pt x="872722" y="1847697"/>
                  </a:lnTo>
                  <a:lnTo>
                    <a:pt x="828223" y="1841263"/>
                  </a:lnTo>
                  <a:lnTo>
                    <a:pt x="784129" y="1832578"/>
                  </a:lnTo>
                  <a:lnTo>
                    <a:pt x="740535" y="1821661"/>
                  </a:lnTo>
                  <a:lnTo>
                    <a:pt x="697531" y="1808535"/>
                  </a:lnTo>
                  <a:lnTo>
                    <a:pt x="655211" y="1793218"/>
                  </a:lnTo>
                  <a:lnTo>
                    <a:pt x="613667" y="1775733"/>
                  </a:lnTo>
                  <a:lnTo>
                    <a:pt x="572991" y="1756099"/>
                  </a:lnTo>
                  <a:lnTo>
                    <a:pt x="533275" y="1734338"/>
                  </a:lnTo>
                  <a:lnTo>
                    <a:pt x="494613" y="1710469"/>
                  </a:lnTo>
                  <a:lnTo>
                    <a:pt x="457096" y="1684514"/>
                  </a:lnTo>
                  <a:lnTo>
                    <a:pt x="420818" y="1656494"/>
                  </a:lnTo>
                  <a:lnTo>
                    <a:pt x="385869" y="1626429"/>
                  </a:lnTo>
                  <a:lnTo>
                    <a:pt x="352343" y="1594339"/>
                  </a:lnTo>
                  <a:lnTo>
                    <a:pt x="320332" y="1560245"/>
                  </a:lnTo>
                  <a:lnTo>
                    <a:pt x="289929" y="1524168"/>
                  </a:lnTo>
                  <a:lnTo>
                    <a:pt x="261226" y="1486129"/>
                  </a:lnTo>
                  <a:lnTo>
                    <a:pt x="234315" y="1446149"/>
                  </a:lnTo>
                  <a:lnTo>
                    <a:pt x="209585" y="1404775"/>
                  </a:lnTo>
                  <a:lnTo>
                    <a:pt x="187377" y="1362607"/>
                  </a:lnTo>
                  <a:lnTo>
                    <a:pt x="167668" y="1319737"/>
                  </a:lnTo>
                  <a:lnTo>
                    <a:pt x="150440" y="1276256"/>
                  </a:lnTo>
                  <a:lnTo>
                    <a:pt x="135671" y="1232258"/>
                  </a:lnTo>
                  <a:lnTo>
                    <a:pt x="123340" y="1187834"/>
                  </a:lnTo>
                  <a:lnTo>
                    <a:pt x="113427" y="1143076"/>
                  </a:lnTo>
                  <a:lnTo>
                    <a:pt x="105911" y="1098079"/>
                  </a:lnTo>
                  <a:lnTo>
                    <a:pt x="100771" y="1052932"/>
                  </a:lnTo>
                  <a:lnTo>
                    <a:pt x="97987" y="1007730"/>
                  </a:lnTo>
                  <a:lnTo>
                    <a:pt x="97538" y="962565"/>
                  </a:lnTo>
                  <a:lnTo>
                    <a:pt x="99404" y="917528"/>
                  </a:lnTo>
                  <a:lnTo>
                    <a:pt x="103563" y="872712"/>
                  </a:lnTo>
                  <a:lnTo>
                    <a:pt x="109996" y="828210"/>
                  </a:lnTo>
                  <a:lnTo>
                    <a:pt x="118681" y="784113"/>
                  </a:lnTo>
                  <a:lnTo>
                    <a:pt x="129598" y="740515"/>
                  </a:lnTo>
                  <a:lnTo>
                    <a:pt x="142726" y="697508"/>
                  </a:lnTo>
                  <a:lnTo>
                    <a:pt x="158044" y="655183"/>
                  </a:lnTo>
                  <a:lnTo>
                    <a:pt x="175533" y="613634"/>
                  </a:lnTo>
                  <a:lnTo>
                    <a:pt x="195170" y="572953"/>
                  </a:lnTo>
                  <a:lnTo>
                    <a:pt x="216936" y="533232"/>
                  </a:lnTo>
                  <a:lnTo>
                    <a:pt x="240810" y="494563"/>
                  </a:lnTo>
                  <a:lnTo>
                    <a:pt x="266771" y="457039"/>
                  </a:lnTo>
                  <a:lnTo>
                    <a:pt x="294799" y="420753"/>
                  </a:lnTo>
                  <a:lnTo>
                    <a:pt x="324873" y="385796"/>
                  </a:lnTo>
                  <a:lnTo>
                    <a:pt x="356971" y="352260"/>
                  </a:lnTo>
                  <a:lnTo>
                    <a:pt x="391075" y="320240"/>
                  </a:lnTo>
                  <a:lnTo>
                    <a:pt x="427162" y="289826"/>
                  </a:lnTo>
                  <a:lnTo>
                    <a:pt x="465212" y="261111"/>
                  </a:lnTo>
                  <a:lnTo>
                    <a:pt x="505205" y="234187"/>
                  </a:lnTo>
                  <a:lnTo>
                    <a:pt x="452882" y="151891"/>
                  </a:lnTo>
                  <a:lnTo>
                    <a:pt x="411413" y="179708"/>
                  </a:lnTo>
                  <a:lnTo>
                    <a:pt x="371659" y="209421"/>
                  </a:lnTo>
                  <a:lnTo>
                    <a:pt x="333662" y="240948"/>
                  </a:lnTo>
                  <a:lnTo>
                    <a:pt x="297468" y="274208"/>
                  </a:lnTo>
                  <a:lnTo>
                    <a:pt x="263122" y="309119"/>
                  </a:lnTo>
                  <a:lnTo>
                    <a:pt x="230667" y="345601"/>
                  </a:lnTo>
                  <a:lnTo>
                    <a:pt x="200150" y="383572"/>
                  </a:lnTo>
                  <a:lnTo>
                    <a:pt x="171614" y="422950"/>
                  </a:lnTo>
                  <a:lnTo>
                    <a:pt x="145104" y="463654"/>
                  </a:lnTo>
                  <a:lnTo>
                    <a:pt x="120665" y="505602"/>
                  </a:lnTo>
                  <a:lnTo>
                    <a:pt x="98342" y="548714"/>
                  </a:lnTo>
                  <a:lnTo>
                    <a:pt x="78179" y="592907"/>
                  </a:lnTo>
                  <a:lnTo>
                    <a:pt x="60220" y="638100"/>
                  </a:lnTo>
                  <a:lnTo>
                    <a:pt x="44511" y="684211"/>
                  </a:lnTo>
                  <a:lnTo>
                    <a:pt x="31097" y="731160"/>
                  </a:lnTo>
                  <a:lnTo>
                    <a:pt x="20021" y="778865"/>
                  </a:lnTo>
                  <a:lnTo>
                    <a:pt x="11328" y="827244"/>
                  </a:lnTo>
                  <a:lnTo>
                    <a:pt x="5064" y="876216"/>
                  </a:lnTo>
                  <a:lnTo>
                    <a:pt x="1273" y="925700"/>
                  </a:lnTo>
                  <a:lnTo>
                    <a:pt x="0" y="975613"/>
                  </a:lnTo>
                  <a:lnTo>
                    <a:pt x="1193" y="1024311"/>
                  </a:lnTo>
                  <a:lnTo>
                    <a:pt x="4738" y="1072390"/>
                  </a:lnTo>
                  <a:lnTo>
                    <a:pt x="10577" y="1119796"/>
                  </a:lnTo>
                  <a:lnTo>
                    <a:pt x="18654" y="1166472"/>
                  </a:lnTo>
                  <a:lnTo>
                    <a:pt x="28915" y="1212362"/>
                  </a:lnTo>
                  <a:lnTo>
                    <a:pt x="41302" y="1257411"/>
                  </a:lnTo>
                  <a:lnTo>
                    <a:pt x="55761" y="1301563"/>
                  </a:lnTo>
                  <a:lnTo>
                    <a:pt x="72235" y="1344761"/>
                  </a:lnTo>
                  <a:lnTo>
                    <a:pt x="90668" y="1386950"/>
                  </a:lnTo>
                  <a:lnTo>
                    <a:pt x="111005" y="1428074"/>
                  </a:lnTo>
                  <a:lnTo>
                    <a:pt x="133190" y="1468077"/>
                  </a:lnTo>
                  <a:lnTo>
                    <a:pt x="157166" y="1506903"/>
                  </a:lnTo>
                  <a:lnTo>
                    <a:pt x="182878" y="1544496"/>
                  </a:lnTo>
                  <a:lnTo>
                    <a:pt x="210270" y="1580801"/>
                  </a:lnTo>
                  <a:lnTo>
                    <a:pt x="239286" y="1615761"/>
                  </a:lnTo>
                  <a:lnTo>
                    <a:pt x="269871" y="1649320"/>
                  </a:lnTo>
                  <a:lnTo>
                    <a:pt x="301968" y="1681423"/>
                  </a:lnTo>
                  <a:lnTo>
                    <a:pt x="335521" y="1712013"/>
                  </a:lnTo>
                  <a:lnTo>
                    <a:pt x="370475" y="1741035"/>
                  </a:lnTo>
                  <a:lnTo>
                    <a:pt x="406774" y="1768433"/>
                  </a:lnTo>
                  <a:lnTo>
                    <a:pt x="444362" y="1794150"/>
                  </a:lnTo>
                  <a:lnTo>
                    <a:pt x="483183" y="1818131"/>
                  </a:lnTo>
                  <a:lnTo>
                    <a:pt x="523181" y="1840321"/>
                  </a:lnTo>
                  <a:lnTo>
                    <a:pt x="564300" y="1860662"/>
                  </a:lnTo>
                  <a:lnTo>
                    <a:pt x="606485" y="1879100"/>
                  </a:lnTo>
                  <a:lnTo>
                    <a:pt x="649679" y="1895578"/>
                  </a:lnTo>
                  <a:lnTo>
                    <a:pt x="693827" y="1910040"/>
                  </a:lnTo>
                  <a:lnTo>
                    <a:pt x="738873" y="1922431"/>
                  </a:lnTo>
                  <a:lnTo>
                    <a:pt x="784761" y="1932695"/>
                  </a:lnTo>
                  <a:lnTo>
                    <a:pt x="831434" y="1940774"/>
                  </a:lnTo>
                  <a:lnTo>
                    <a:pt x="878838" y="1946615"/>
                  </a:lnTo>
                  <a:lnTo>
                    <a:pt x="926917" y="1950160"/>
                  </a:lnTo>
                  <a:lnTo>
                    <a:pt x="975614" y="1951354"/>
                  </a:lnTo>
                  <a:lnTo>
                    <a:pt x="1024311" y="1950160"/>
                  </a:lnTo>
                  <a:lnTo>
                    <a:pt x="1072390" y="1946615"/>
                  </a:lnTo>
                  <a:lnTo>
                    <a:pt x="1119796" y="1940774"/>
                  </a:lnTo>
                  <a:lnTo>
                    <a:pt x="1166472" y="1932695"/>
                  </a:lnTo>
                  <a:lnTo>
                    <a:pt x="1212362" y="1922431"/>
                  </a:lnTo>
                  <a:lnTo>
                    <a:pt x="1257411" y="1910040"/>
                  </a:lnTo>
                  <a:lnTo>
                    <a:pt x="1301563" y="1895578"/>
                  </a:lnTo>
                  <a:lnTo>
                    <a:pt x="1344761" y="1879100"/>
                  </a:lnTo>
                  <a:lnTo>
                    <a:pt x="1386950" y="1860662"/>
                  </a:lnTo>
                  <a:lnTo>
                    <a:pt x="1428074" y="1840321"/>
                  </a:lnTo>
                  <a:lnTo>
                    <a:pt x="1468077" y="1818132"/>
                  </a:lnTo>
                  <a:lnTo>
                    <a:pt x="1506903" y="1794150"/>
                  </a:lnTo>
                  <a:lnTo>
                    <a:pt x="1544496" y="1768433"/>
                  </a:lnTo>
                  <a:lnTo>
                    <a:pt x="1580801" y="1741035"/>
                  </a:lnTo>
                  <a:lnTo>
                    <a:pt x="1615761" y="1712013"/>
                  </a:lnTo>
                  <a:lnTo>
                    <a:pt x="1649320" y="1681423"/>
                  </a:lnTo>
                  <a:lnTo>
                    <a:pt x="1681423" y="1649320"/>
                  </a:lnTo>
                  <a:lnTo>
                    <a:pt x="1712013" y="1615761"/>
                  </a:lnTo>
                  <a:lnTo>
                    <a:pt x="1741035" y="1580801"/>
                  </a:lnTo>
                  <a:lnTo>
                    <a:pt x="1768433" y="1544496"/>
                  </a:lnTo>
                  <a:lnTo>
                    <a:pt x="1794150" y="1506903"/>
                  </a:lnTo>
                  <a:lnTo>
                    <a:pt x="1818132" y="1468077"/>
                  </a:lnTo>
                  <a:lnTo>
                    <a:pt x="1840321" y="1428074"/>
                  </a:lnTo>
                  <a:lnTo>
                    <a:pt x="1860662" y="1386950"/>
                  </a:lnTo>
                  <a:lnTo>
                    <a:pt x="1879100" y="1344761"/>
                  </a:lnTo>
                  <a:lnTo>
                    <a:pt x="1895578" y="1301563"/>
                  </a:lnTo>
                  <a:lnTo>
                    <a:pt x="1910040" y="1257411"/>
                  </a:lnTo>
                  <a:lnTo>
                    <a:pt x="1922431" y="1212362"/>
                  </a:lnTo>
                  <a:lnTo>
                    <a:pt x="1932695" y="1166472"/>
                  </a:lnTo>
                  <a:lnTo>
                    <a:pt x="1940774" y="1119796"/>
                  </a:lnTo>
                  <a:lnTo>
                    <a:pt x="1946615" y="1072390"/>
                  </a:lnTo>
                  <a:lnTo>
                    <a:pt x="1950160" y="1024311"/>
                  </a:lnTo>
                  <a:lnTo>
                    <a:pt x="1951354" y="975613"/>
                  </a:lnTo>
                  <a:lnTo>
                    <a:pt x="1950160" y="926917"/>
                  </a:lnTo>
                  <a:lnTo>
                    <a:pt x="1946615" y="878838"/>
                  </a:lnTo>
                  <a:lnTo>
                    <a:pt x="1940774" y="831434"/>
                  </a:lnTo>
                  <a:lnTo>
                    <a:pt x="1932695" y="784761"/>
                  </a:lnTo>
                  <a:lnTo>
                    <a:pt x="1922431" y="738873"/>
                  </a:lnTo>
                  <a:lnTo>
                    <a:pt x="1910040" y="693827"/>
                  </a:lnTo>
                  <a:lnTo>
                    <a:pt x="1895578" y="649679"/>
                  </a:lnTo>
                  <a:lnTo>
                    <a:pt x="1879100" y="606485"/>
                  </a:lnTo>
                  <a:lnTo>
                    <a:pt x="1860662" y="564300"/>
                  </a:lnTo>
                  <a:lnTo>
                    <a:pt x="1840321" y="523181"/>
                  </a:lnTo>
                  <a:lnTo>
                    <a:pt x="1818132" y="483183"/>
                  </a:lnTo>
                  <a:lnTo>
                    <a:pt x="1794150" y="444362"/>
                  </a:lnTo>
                  <a:lnTo>
                    <a:pt x="1768433" y="406774"/>
                  </a:lnTo>
                  <a:lnTo>
                    <a:pt x="1741035" y="370475"/>
                  </a:lnTo>
                  <a:lnTo>
                    <a:pt x="1712013" y="335521"/>
                  </a:lnTo>
                  <a:lnTo>
                    <a:pt x="1681423" y="301968"/>
                  </a:lnTo>
                  <a:lnTo>
                    <a:pt x="1649320" y="269871"/>
                  </a:lnTo>
                  <a:lnTo>
                    <a:pt x="1615761" y="239286"/>
                  </a:lnTo>
                  <a:lnTo>
                    <a:pt x="1580801" y="210270"/>
                  </a:lnTo>
                  <a:lnTo>
                    <a:pt x="1544496" y="182878"/>
                  </a:lnTo>
                  <a:lnTo>
                    <a:pt x="1506903" y="157166"/>
                  </a:lnTo>
                  <a:lnTo>
                    <a:pt x="1468077" y="133190"/>
                  </a:lnTo>
                  <a:lnTo>
                    <a:pt x="1428074" y="111005"/>
                  </a:lnTo>
                  <a:lnTo>
                    <a:pt x="1386950" y="90668"/>
                  </a:lnTo>
                  <a:lnTo>
                    <a:pt x="1344761" y="72235"/>
                  </a:lnTo>
                  <a:lnTo>
                    <a:pt x="1301563" y="55761"/>
                  </a:lnTo>
                  <a:lnTo>
                    <a:pt x="1257411" y="41302"/>
                  </a:lnTo>
                  <a:lnTo>
                    <a:pt x="1212362" y="28915"/>
                  </a:lnTo>
                  <a:lnTo>
                    <a:pt x="1166472" y="18654"/>
                  </a:lnTo>
                  <a:lnTo>
                    <a:pt x="1119796" y="10577"/>
                  </a:lnTo>
                  <a:lnTo>
                    <a:pt x="1072390" y="4738"/>
                  </a:lnTo>
                  <a:lnTo>
                    <a:pt x="1024311" y="1193"/>
                  </a:lnTo>
                  <a:lnTo>
                    <a:pt x="975614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8127238" y="2328926"/>
              <a:ext cx="523240" cy="234315"/>
            </a:xfrm>
            <a:custGeom>
              <a:avLst/>
              <a:gdLst/>
              <a:ahLst/>
              <a:cxnLst/>
              <a:rect l="l" t="t" r="r" b="b"/>
              <a:pathLst>
                <a:path w="523240" h="234314">
                  <a:moveTo>
                    <a:pt x="522731" y="0"/>
                  </a:moveTo>
                  <a:lnTo>
                    <a:pt x="472374" y="1302"/>
                  </a:lnTo>
                  <a:lnTo>
                    <a:pt x="422295" y="5189"/>
                  </a:lnTo>
                  <a:lnTo>
                    <a:pt x="372591" y="11634"/>
                  </a:lnTo>
                  <a:lnTo>
                    <a:pt x="323358" y="20608"/>
                  </a:lnTo>
                  <a:lnTo>
                    <a:pt x="274692" y="32083"/>
                  </a:lnTo>
                  <a:lnTo>
                    <a:pt x="226690" y="46032"/>
                  </a:lnTo>
                  <a:lnTo>
                    <a:pt x="179448" y="62426"/>
                  </a:lnTo>
                  <a:lnTo>
                    <a:pt x="133062" y="81237"/>
                  </a:lnTo>
                  <a:lnTo>
                    <a:pt x="87627" y="102437"/>
                  </a:lnTo>
                  <a:lnTo>
                    <a:pt x="43241" y="125998"/>
                  </a:lnTo>
                  <a:lnTo>
                    <a:pt x="0" y="151891"/>
                  </a:lnTo>
                  <a:lnTo>
                    <a:pt x="52323" y="234187"/>
                  </a:lnTo>
                  <a:lnTo>
                    <a:pt x="95159" y="208666"/>
                  </a:lnTo>
                  <a:lnTo>
                    <a:pt x="139236" y="185692"/>
                  </a:lnTo>
                  <a:lnTo>
                    <a:pt x="184439" y="165298"/>
                  </a:lnTo>
                  <a:lnTo>
                    <a:pt x="230654" y="147517"/>
                  </a:lnTo>
                  <a:lnTo>
                    <a:pt x="277764" y="132381"/>
                  </a:lnTo>
                  <a:lnTo>
                    <a:pt x="325656" y="119924"/>
                  </a:lnTo>
                  <a:lnTo>
                    <a:pt x="374214" y="110178"/>
                  </a:lnTo>
                  <a:lnTo>
                    <a:pt x="423322" y="103176"/>
                  </a:lnTo>
                  <a:lnTo>
                    <a:pt x="472866" y="98951"/>
                  </a:lnTo>
                  <a:lnTo>
                    <a:pt x="522731" y="97536"/>
                  </a:lnTo>
                  <a:lnTo>
                    <a:pt x="522731" y="0"/>
                  </a:lnTo>
                  <a:close/>
                </a:path>
              </a:pathLst>
            </a:custGeom>
            <a:solidFill>
              <a:srgbClr val="9C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8127238" y="2328926"/>
              <a:ext cx="523240" cy="234315"/>
            </a:xfrm>
            <a:custGeom>
              <a:avLst/>
              <a:gdLst/>
              <a:ahLst/>
              <a:cxnLst/>
              <a:rect l="l" t="t" r="r" b="b"/>
              <a:pathLst>
                <a:path w="523240" h="234314">
                  <a:moveTo>
                    <a:pt x="0" y="151891"/>
                  </a:moveTo>
                  <a:lnTo>
                    <a:pt x="43241" y="125998"/>
                  </a:lnTo>
                  <a:lnTo>
                    <a:pt x="87627" y="102437"/>
                  </a:lnTo>
                  <a:lnTo>
                    <a:pt x="133062" y="81237"/>
                  </a:lnTo>
                  <a:lnTo>
                    <a:pt x="179448" y="62426"/>
                  </a:lnTo>
                  <a:lnTo>
                    <a:pt x="226690" y="46032"/>
                  </a:lnTo>
                  <a:lnTo>
                    <a:pt x="274692" y="32083"/>
                  </a:lnTo>
                  <a:lnTo>
                    <a:pt x="323358" y="20608"/>
                  </a:lnTo>
                  <a:lnTo>
                    <a:pt x="372591" y="11634"/>
                  </a:lnTo>
                  <a:lnTo>
                    <a:pt x="422295" y="5189"/>
                  </a:lnTo>
                  <a:lnTo>
                    <a:pt x="472374" y="1302"/>
                  </a:lnTo>
                  <a:lnTo>
                    <a:pt x="522731" y="0"/>
                  </a:lnTo>
                  <a:lnTo>
                    <a:pt x="522731" y="97536"/>
                  </a:lnTo>
                  <a:lnTo>
                    <a:pt x="472866" y="98951"/>
                  </a:lnTo>
                  <a:lnTo>
                    <a:pt x="423322" y="103176"/>
                  </a:lnTo>
                  <a:lnTo>
                    <a:pt x="374214" y="110178"/>
                  </a:lnTo>
                  <a:lnTo>
                    <a:pt x="325656" y="119924"/>
                  </a:lnTo>
                  <a:lnTo>
                    <a:pt x="277764" y="132381"/>
                  </a:lnTo>
                  <a:lnTo>
                    <a:pt x="230654" y="147517"/>
                  </a:lnTo>
                  <a:lnTo>
                    <a:pt x="184439" y="165298"/>
                  </a:lnTo>
                  <a:lnTo>
                    <a:pt x="139236" y="185692"/>
                  </a:lnTo>
                  <a:lnTo>
                    <a:pt x="95159" y="208666"/>
                  </a:lnTo>
                  <a:lnTo>
                    <a:pt x="52323" y="234187"/>
                  </a:lnTo>
                  <a:lnTo>
                    <a:pt x="0" y="15189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953247" y="2953004"/>
            <a:ext cx="13950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dirty="0">
                <a:solidFill>
                  <a:srgbClr val="002CAE"/>
                </a:solidFill>
                <a:latin typeface="Verdana"/>
                <a:cs typeface="Verdana"/>
              </a:rPr>
              <a:t>91%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882631" y="3521481"/>
            <a:ext cx="2096135" cy="379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100"/>
              </a:spcBef>
            </a:pPr>
            <a:r>
              <a:rPr sz="1000" b="1" spc="-5" dirty="0">
                <a:solidFill>
                  <a:srgbClr val="002CAE"/>
                </a:solidFill>
                <a:latin typeface="Verdana"/>
                <a:cs typeface="Verdana"/>
              </a:rPr>
              <a:t>Сдают </a:t>
            </a:r>
            <a:r>
              <a:rPr sz="1000" b="1" spc="-10" dirty="0">
                <a:solidFill>
                  <a:srgbClr val="002CAE"/>
                </a:solidFill>
                <a:latin typeface="Verdana"/>
                <a:cs typeface="Verdana"/>
              </a:rPr>
              <a:t>один жилой </a:t>
            </a:r>
            <a:r>
              <a:rPr sz="1000" b="1" spc="-5" dirty="0">
                <a:solidFill>
                  <a:srgbClr val="002CAE"/>
                </a:solidFill>
                <a:latin typeface="Verdana"/>
                <a:cs typeface="Verdana"/>
              </a:rPr>
              <a:t>объект в  </a:t>
            </a:r>
            <a:r>
              <a:rPr sz="1000" b="1" spc="-10" dirty="0">
                <a:solidFill>
                  <a:srgbClr val="002CAE"/>
                </a:solidFill>
                <a:latin typeface="Verdana"/>
                <a:cs typeface="Verdana"/>
              </a:rPr>
              <a:t>краткосрочную</a:t>
            </a:r>
            <a:r>
              <a:rPr sz="1000" b="1" spc="40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000" b="1" spc="-10" dirty="0">
                <a:solidFill>
                  <a:srgbClr val="002CAE"/>
                </a:solidFill>
                <a:latin typeface="Verdana"/>
                <a:cs typeface="Verdana"/>
              </a:rPr>
              <a:t>аренду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1283" y="4444110"/>
            <a:ext cx="27800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Привлечение рабочей</a:t>
            </a:r>
            <a:r>
              <a:rPr sz="1500" spc="-8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силы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0317289" y="4980432"/>
            <a:ext cx="1837055" cy="1978660"/>
            <a:chOff x="10317289" y="4980432"/>
            <a:chExt cx="1837055" cy="1978660"/>
          </a:xfrm>
        </p:grpSpPr>
        <p:sp>
          <p:nvSpPr>
            <p:cNvPr id="33" name="object 33"/>
            <p:cNvSpPr/>
            <p:nvPr/>
          </p:nvSpPr>
          <p:spPr>
            <a:xfrm>
              <a:off x="10322052" y="5027675"/>
              <a:ext cx="1831975" cy="1884045"/>
            </a:xfrm>
            <a:custGeom>
              <a:avLst/>
              <a:gdLst/>
              <a:ahLst/>
              <a:cxnLst/>
              <a:rect l="l" t="t" r="r" b="b"/>
              <a:pathLst>
                <a:path w="1831975" h="1884045">
                  <a:moveTo>
                    <a:pt x="24384" y="1647444"/>
                  </a:moveTo>
                  <a:lnTo>
                    <a:pt x="0" y="1647444"/>
                  </a:lnTo>
                  <a:lnTo>
                    <a:pt x="0" y="1883664"/>
                  </a:lnTo>
                  <a:lnTo>
                    <a:pt x="24384" y="1883664"/>
                  </a:lnTo>
                  <a:lnTo>
                    <a:pt x="24384" y="1647444"/>
                  </a:lnTo>
                  <a:close/>
                </a:path>
                <a:path w="1831975" h="1884045">
                  <a:moveTo>
                    <a:pt x="97536" y="1318260"/>
                  </a:moveTo>
                  <a:lnTo>
                    <a:pt x="0" y="1318260"/>
                  </a:lnTo>
                  <a:lnTo>
                    <a:pt x="0" y="1554480"/>
                  </a:lnTo>
                  <a:lnTo>
                    <a:pt x="97536" y="1554480"/>
                  </a:lnTo>
                  <a:lnTo>
                    <a:pt x="97536" y="1318260"/>
                  </a:lnTo>
                  <a:close/>
                </a:path>
                <a:path w="1831975" h="1884045">
                  <a:moveTo>
                    <a:pt x="217932" y="989076"/>
                  </a:moveTo>
                  <a:lnTo>
                    <a:pt x="0" y="989076"/>
                  </a:lnTo>
                  <a:lnTo>
                    <a:pt x="0" y="1223772"/>
                  </a:lnTo>
                  <a:lnTo>
                    <a:pt x="217932" y="1223772"/>
                  </a:lnTo>
                  <a:lnTo>
                    <a:pt x="217932" y="989076"/>
                  </a:lnTo>
                  <a:close/>
                </a:path>
                <a:path w="1831975" h="1884045">
                  <a:moveTo>
                    <a:pt x="409956" y="659892"/>
                  </a:moveTo>
                  <a:lnTo>
                    <a:pt x="0" y="659892"/>
                  </a:lnTo>
                  <a:lnTo>
                    <a:pt x="0" y="894588"/>
                  </a:lnTo>
                  <a:lnTo>
                    <a:pt x="409956" y="894588"/>
                  </a:lnTo>
                  <a:lnTo>
                    <a:pt x="409956" y="659892"/>
                  </a:lnTo>
                  <a:close/>
                </a:path>
                <a:path w="1831975" h="1884045">
                  <a:moveTo>
                    <a:pt x="1107948" y="329184"/>
                  </a:moveTo>
                  <a:lnTo>
                    <a:pt x="0" y="329184"/>
                  </a:lnTo>
                  <a:lnTo>
                    <a:pt x="0" y="565404"/>
                  </a:lnTo>
                  <a:lnTo>
                    <a:pt x="1107948" y="565404"/>
                  </a:lnTo>
                  <a:lnTo>
                    <a:pt x="1107948" y="329184"/>
                  </a:lnTo>
                  <a:close/>
                </a:path>
                <a:path w="1831975" h="1884045">
                  <a:moveTo>
                    <a:pt x="1831848" y="0"/>
                  </a:moveTo>
                  <a:lnTo>
                    <a:pt x="0" y="0"/>
                  </a:lnTo>
                  <a:lnTo>
                    <a:pt x="0" y="236220"/>
                  </a:lnTo>
                  <a:lnTo>
                    <a:pt x="1831848" y="236220"/>
                  </a:lnTo>
                  <a:lnTo>
                    <a:pt x="1831848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322052" y="4980432"/>
              <a:ext cx="0" cy="1978660"/>
            </a:xfrm>
            <a:custGeom>
              <a:avLst/>
              <a:gdLst/>
              <a:ahLst/>
              <a:cxnLst/>
              <a:rect l="l" t="t" r="r" b="b"/>
              <a:pathLst>
                <a:path h="1978659">
                  <a:moveTo>
                    <a:pt x="0" y="0"/>
                  </a:moveTo>
                  <a:lnTo>
                    <a:pt x="0" y="1978151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2218923" y="5058537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82%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496293" y="5388102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49%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0797285" y="5717794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0604754" y="6047359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0483722" y="6377127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730231" y="6706616"/>
            <a:ext cx="9239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693420" algn="l"/>
              </a:tabLst>
            </a:pPr>
            <a:r>
              <a:rPr sz="1500" spc="-7" baseline="2777" dirty="0">
                <a:latin typeface="Verdana"/>
                <a:cs typeface="Verdana"/>
              </a:rPr>
              <a:t>Друг</a:t>
            </a:r>
            <a:r>
              <a:rPr sz="1500" spc="-22" baseline="2777" dirty="0">
                <a:latin typeface="Verdana"/>
                <a:cs typeface="Verdana"/>
              </a:rPr>
              <a:t>о</a:t>
            </a:r>
            <a:r>
              <a:rPr sz="1500" spc="-7" baseline="2777" dirty="0">
                <a:latin typeface="Verdana"/>
                <a:cs typeface="Verdana"/>
              </a:rPr>
              <a:t>е</a:t>
            </a:r>
            <a:r>
              <a:rPr sz="1500" baseline="2777" dirty="0">
                <a:latin typeface="Verdana"/>
                <a:cs typeface="Verdana"/>
              </a:rPr>
              <a:t>	</a:t>
            </a:r>
            <a:r>
              <a:rPr sz="1000" spc="-5" dirty="0">
                <a:latin typeface="Verdana"/>
                <a:cs typeface="Verdana"/>
              </a:rPr>
              <a:t>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99042" y="5051247"/>
            <a:ext cx="11169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Уборка,</a:t>
            </a:r>
            <a:r>
              <a:rPr sz="1000" spc="-3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клининг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44053" y="5381371"/>
            <a:ext cx="21704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Ремонт </a:t>
            </a:r>
            <a:r>
              <a:rPr sz="1000" spc="-5" dirty="0">
                <a:latin typeface="Verdana"/>
                <a:cs typeface="Verdana"/>
              </a:rPr>
              <a:t>и </a:t>
            </a:r>
            <a:r>
              <a:rPr sz="1000" spc="-10" dirty="0">
                <a:latin typeface="Verdana"/>
                <a:cs typeface="Verdana"/>
              </a:rPr>
              <a:t>хозяйственные</a:t>
            </a:r>
            <a:r>
              <a:rPr sz="1000" spc="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работы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859139" y="5710809"/>
            <a:ext cx="1355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Администрирование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789289" y="6040628"/>
            <a:ext cx="14255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Приготовление</a:t>
            </a:r>
            <a:r>
              <a:rPr sz="1000" spc="1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пищи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703434" y="6370116"/>
            <a:ext cx="5111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Охрана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960614" y="4444110"/>
            <a:ext cx="11639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Тип</a:t>
            </a:r>
            <a:r>
              <a:rPr sz="1500" spc="-8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работы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3177349" y="5410009"/>
            <a:ext cx="1209040" cy="1553845"/>
            <a:chOff x="3177349" y="5410009"/>
            <a:chExt cx="1209040" cy="1553845"/>
          </a:xfrm>
        </p:grpSpPr>
        <p:sp>
          <p:nvSpPr>
            <p:cNvPr id="48" name="object 48"/>
            <p:cNvSpPr/>
            <p:nvPr/>
          </p:nvSpPr>
          <p:spPr>
            <a:xfrm>
              <a:off x="3182112" y="5458968"/>
              <a:ext cx="1203960" cy="1455420"/>
            </a:xfrm>
            <a:custGeom>
              <a:avLst/>
              <a:gdLst/>
              <a:ahLst/>
              <a:cxnLst/>
              <a:rect l="l" t="t" r="r" b="b"/>
              <a:pathLst>
                <a:path w="1203960" h="1455420">
                  <a:moveTo>
                    <a:pt x="370332" y="1234440"/>
                  </a:moveTo>
                  <a:lnTo>
                    <a:pt x="0" y="1234440"/>
                  </a:lnTo>
                  <a:lnTo>
                    <a:pt x="0" y="1455420"/>
                  </a:lnTo>
                  <a:lnTo>
                    <a:pt x="370332" y="1455420"/>
                  </a:lnTo>
                  <a:lnTo>
                    <a:pt x="370332" y="1234440"/>
                  </a:lnTo>
                  <a:close/>
                </a:path>
                <a:path w="1203960" h="1455420">
                  <a:moveTo>
                    <a:pt x="553212" y="0"/>
                  </a:moveTo>
                  <a:lnTo>
                    <a:pt x="0" y="0"/>
                  </a:lnTo>
                  <a:lnTo>
                    <a:pt x="0" y="220980"/>
                  </a:lnTo>
                  <a:lnTo>
                    <a:pt x="553212" y="220980"/>
                  </a:lnTo>
                  <a:lnTo>
                    <a:pt x="553212" y="0"/>
                  </a:lnTo>
                  <a:close/>
                </a:path>
                <a:path w="1203960" h="1455420">
                  <a:moveTo>
                    <a:pt x="612648" y="307848"/>
                  </a:moveTo>
                  <a:lnTo>
                    <a:pt x="0" y="307848"/>
                  </a:lnTo>
                  <a:lnTo>
                    <a:pt x="0" y="528828"/>
                  </a:lnTo>
                  <a:lnTo>
                    <a:pt x="612648" y="528828"/>
                  </a:lnTo>
                  <a:lnTo>
                    <a:pt x="612648" y="307848"/>
                  </a:lnTo>
                  <a:close/>
                </a:path>
                <a:path w="1203960" h="1455420">
                  <a:moveTo>
                    <a:pt x="1053084" y="926592"/>
                  </a:moveTo>
                  <a:lnTo>
                    <a:pt x="0" y="926592"/>
                  </a:lnTo>
                  <a:lnTo>
                    <a:pt x="0" y="1146048"/>
                  </a:lnTo>
                  <a:lnTo>
                    <a:pt x="1053084" y="1146048"/>
                  </a:lnTo>
                  <a:lnTo>
                    <a:pt x="1053084" y="926592"/>
                  </a:lnTo>
                  <a:close/>
                </a:path>
                <a:path w="1203960" h="1455420">
                  <a:moveTo>
                    <a:pt x="1203960" y="617220"/>
                  </a:moveTo>
                  <a:lnTo>
                    <a:pt x="0" y="617220"/>
                  </a:lnTo>
                  <a:lnTo>
                    <a:pt x="0" y="838200"/>
                  </a:lnTo>
                  <a:lnTo>
                    <a:pt x="1203960" y="838200"/>
                  </a:lnTo>
                  <a:lnTo>
                    <a:pt x="1203960" y="61722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182111" y="5414772"/>
              <a:ext cx="0" cy="1544320"/>
            </a:xfrm>
            <a:custGeom>
              <a:avLst/>
              <a:gdLst/>
              <a:ahLst/>
              <a:cxnLst/>
              <a:rect l="l" t="t" r="r" b="b"/>
              <a:pathLst>
                <a:path h="1544320">
                  <a:moveTo>
                    <a:pt x="0" y="0"/>
                  </a:moveTo>
                  <a:lnTo>
                    <a:pt x="0" y="1543812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4449826" y="6099429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25%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298696" y="6408216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616197" y="6716979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3346" y="5481955"/>
            <a:ext cx="3519170" cy="7880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4769" algn="r">
              <a:lnSpc>
                <a:spcPct val="100000"/>
              </a:lnSpc>
              <a:spcBef>
                <a:spcPts val="95"/>
              </a:spcBef>
              <a:tabLst>
                <a:tab pos="3135630" algn="l"/>
              </a:tabLst>
            </a:pPr>
            <a:r>
              <a:rPr sz="1500" baseline="2777" dirty="0">
                <a:latin typeface="Verdana"/>
                <a:cs typeface="Verdana"/>
              </a:rPr>
              <a:t>К</a:t>
            </a:r>
            <a:r>
              <a:rPr sz="1500" spc="-15" baseline="2777" dirty="0">
                <a:latin typeface="Verdana"/>
                <a:cs typeface="Verdana"/>
              </a:rPr>
              <a:t>ом</a:t>
            </a:r>
            <a:r>
              <a:rPr sz="1500" spc="-7" baseline="2777" dirty="0">
                <a:latin typeface="Verdana"/>
                <a:cs typeface="Verdana"/>
              </a:rPr>
              <a:t>наты</a:t>
            </a:r>
            <a:r>
              <a:rPr sz="1500" spc="7" baseline="2777" dirty="0">
                <a:latin typeface="Verdana"/>
                <a:cs typeface="Verdana"/>
              </a:rPr>
              <a:t> </a:t>
            </a:r>
            <a:r>
              <a:rPr sz="1500" spc="-7" baseline="2777" dirty="0">
                <a:latin typeface="Verdana"/>
                <a:cs typeface="Verdana"/>
              </a:rPr>
              <a:t>в</a:t>
            </a:r>
            <a:r>
              <a:rPr sz="1500" baseline="2777" dirty="0">
                <a:latin typeface="Verdana"/>
                <a:cs typeface="Verdana"/>
              </a:rPr>
              <a:t> </a:t>
            </a:r>
            <a:r>
              <a:rPr sz="1500" spc="-7" baseline="2777" dirty="0">
                <a:latin typeface="Verdana"/>
                <a:cs typeface="Verdana"/>
              </a:rPr>
              <a:t>к</a:t>
            </a:r>
            <a:r>
              <a:rPr sz="1500" spc="-22" baseline="2777" dirty="0">
                <a:latin typeface="Verdana"/>
                <a:cs typeface="Verdana"/>
              </a:rPr>
              <a:t>в</a:t>
            </a:r>
            <a:r>
              <a:rPr sz="1500" spc="-7" baseline="2777" dirty="0">
                <a:latin typeface="Verdana"/>
                <a:cs typeface="Verdana"/>
              </a:rPr>
              <a:t>ар</a:t>
            </a:r>
            <a:r>
              <a:rPr sz="1500" spc="-15" baseline="2777" dirty="0">
                <a:latin typeface="Verdana"/>
                <a:cs typeface="Verdana"/>
              </a:rPr>
              <a:t>ти</a:t>
            </a:r>
            <a:r>
              <a:rPr sz="1500" spc="-7" baseline="2777" dirty="0">
                <a:latin typeface="Verdana"/>
                <a:cs typeface="Verdana"/>
              </a:rPr>
              <a:t>рах/апар</a:t>
            </a:r>
            <a:r>
              <a:rPr sz="1500" spc="-15" baseline="2777" dirty="0">
                <a:latin typeface="Verdana"/>
                <a:cs typeface="Verdana"/>
              </a:rPr>
              <a:t>тамента</a:t>
            </a:r>
            <a:r>
              <a:rPr sz="1500" spc="-7" baseline="2777" dirty="0">
                <a:latin typeface="Verdana"/>
                <a:cs typeface="Verdana"/>
              </a:rPr>
              <a:t>х</a:t>
            </a:r>
            <a:r>
              <a:rPr sz="1500" baseline="2777" dirty="0">
                <a:latin typeface="Verdana"/>
                <a:cs typeface="Verdana"/>
              </a:rPr>
              <a:t>	</a:t>
            </a:r>
            <a:r>
              <a:rPr sz="1000" spc="-5" dirty="0">
                <a:latin typeface="Verdana"/>
                <a:cs typeface="Verdana"/>
              </a:rPr>
              <a:t>11%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0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tabLst>
                <a:tab pos="1449705" algn="l"/>
              </a:tabLst>
            </a:pPr>
            <a:r>
              <a:rPr sz="1500" baseline="2777" dirty="0">
                <a:latin typeface="Verdana"/>
                <a:cs typeface="Verdana"/>
              </a:rPr>
              <a:t>К</a:t>
            </a:r>
            <a:r>
              <a:rPr sz="1500" spc="-15" baseline="2777" dirty="0">
                <a:latin typeface="Verdana"/>
                <a:cs typeface="Verdana"/>
              </a:rPr>
              <a:t>в</a:t>
            </a:r>
            <a:r>
              <a:rPr sz="1500" spc="-7" baseline="2777" dirty="0">
                <a:latin typeface="Verdana"/>
                <a:cs typeface="Verdana"/>
              </a:rPr>
              <a:t>ар</a:t>
            </a:r>
            <a:r>
              <a:rPr sz="1500" spc="-15" baseline="2777" dirty="0">
                <a:latin typeface="Verdana"/>
                <a:cs typeface="Verdana"/>
              </a:rPr>
              <a:t>ти</a:t>
            </a:r>
            <a:r>
              <a:rPr sz="1500" spc="-7" baseline="2777" dirty="0">
                <a:latin typeface="Verdana"/>
                <a:cs typeface="Verdana"/>
              </a:rPr>
              <a:t>ры</a:t>
            </a:r>
            <a:r>
              <a:rPr sz="1500" baseline="2777" dirty="0">
                <a:latin typeface="Verdana"/>
                <a:cs typeface="Verdana"/>
              </a:rPr>
              <a:t>	</a:t>
            </a:r>
            <a:r>
              <a:rPr sz="1000" spc="-5" dirty="0">
                <a:latin typeface="Verdana"/>
                <a:cs typeface="Verdana"/>
              </a:rPr>
              <a:t>13%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Verdana"/>
              <a:cs typeface="Verdana"/>
            </a:endParaRPr>
          </a:p>
          <a:p>
            <a:pPr marL="152908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Апартаменты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077339" y="6401511"/>
            <a:ext cx="9969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Гостевые</a:t>
            </a:r>
            <a:r>
              <a:rPr sz="1000" spc="-1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дома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75333" y="6710273"/>
            <a:ext cx="1798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Комнаты в </a:t>
            </a:r>
            <a:r>
              <a:rPr sz="1000" spc="-10" dirty="0">
                <a:latin typeface="Verdana"/>
                <a:cs typeface="Verdana"/>
              </a:rPr>
              <a:t>гостевых</a:t>
            </a:r>
            <a:r>
              <a:rPr sz="1000" spc="-5" dirty="0">
                <a:latin typeface="Verdana"/>
                <a:cs typeface="Verdana"/>
              </a:rPr>
              <a:t> домах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3832859" y="5327904"/>
            <a:ext cx="0" cy="1621790"/>
          </a:xfrm>
          <a:custGeom>
            <a:avLst/>
            <a:gdLst/>
            <a:ahLst/>
            <a:cxnLst/>
            <a:rect l="l" t="t" r="r" b="b"/>
            <a:pathLst>
              <a:path h="1621790">
                <a:moveTo>
                  <a:pt x="0" y="0"/>
                </a:moveTo>
                <a:lnTo>
                  <a:pt x="0" y="1621205"/>
                </a:lnTo>
              </a:path>
            </a:pathLst>
          </a:custGeom>
          <a:ln w="6350">
            <a:solidFill>
              <a:srgbClr val="9C9B9B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2059939" y="4941824"/>
            <a:ext cx="14382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Доля 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арендодателей,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604263" y="4870196"/>
            <a:ext cx="28695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00" spc="-15" baseline="2777" dirty="0">
                <a:solidFill>
                  <a:srgbClr val="9C9B9B"/>
                </a:solidFill>
                <a:latin typeface="Verdana"/>
                <a:cs typeface="Verdana"/>
              </a:rPr>
              <a:t>привлекающих сотрудников</a:t>
            </a:r>
            <a:r>
              <a:rPr sz="1500" spc="-284" baseline="2777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2CAE"/>
                </a:solidFill>
                <a:latin typeface="Verdana"/>
                <a:cs typeface="Verdana"/>
              </a:rPr>
              <a:t>15%</a:t>
            </a:r>
            <a:endParaRPr sz="2800">
              <a:latin typeface="Verdana"/>
              <a:cs typeface="Verdana"/>
            </a:endParaRPr>
          </a:p>
        </p:txBody>
      </p:sp>
      <p:graphicFrame>
        <p:nvGraphicFramePr>
          <p:cNvPr id="59" name="object 59"/>
          <p:cNvGraphicFramePr>
            <a:graphicFrameLocks noGrp="1"/>
          </p:cNvGraphicFramePr>
          <p:nvPr/>
        </p:nvGraphicFramePr>
        <p:xfrm>
          <a:off x="5355082" y="4613992"/>
          <a:ext cx="2211070" cy="2273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31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03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Число</a:t>
                      </a:r>
                      <a:endParaRPr sz="1000">
                        <a:latin typeface="Verdana"/>
                        <a:cs typeface="Verdana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Verdana"/>
                          <a:cs typeface="Verdana"/>
                        </a:rPr>
                        <a:t>работников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6045" marR="119380">
                        <a:lnSpc>
                          <a:spcPct val="100000"/>
                        </a:lnSpc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Доля  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р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о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д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ст</a:t>
                      </a:r>
                      <a:r>
                        <a:rPr sz="1000" spc="-10" dirty="0">
                          <a:latin typeface="Verdana"/>
                          <a:cs typeface="Verdana"/>
                        </a:rPr>
                        <a:t>ве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н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н</a:t>
                      </a:r>
                      <a:r>
                        <a:rPr sz="1000" spc="-5" dirty="0">
                          <a:latin typeface="Verdana"/>
                          <a:cs typeface="Verdana"/>
                        </a:rPr>
                        <a:t>и</a:t>
                      </a:r>
                      <a:r>
                        <a:rPr sz="1000" spc="5" dirty="0">
                          <a:latin typeface="Verdana"/>
                          <a:cs typeface="Verdana"/>
                        </a:rPr>
                        <a:t>ко</a:t>
                      </a:r>
                      <a:r>
                        <a:rPr sz="1000" dirty="0">
                          <a:latin typeface="Verdana"/>
                          <a:cs typeface="Verdana"/>
                        </a:rPr>
                        <a:t>в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352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000" spc="-5" dirty="0">
                          <a:solidFill>
                            <a:srgbClr val="000104"/>
                          </a:solidFill>
                          <a:latin typeface="Verdana"/>
                          <a:cs typeface="Verdana"/>
                        </a:rPr>
                        <a:t>2,1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774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38%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774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073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1,6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953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64%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953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660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2,0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23%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59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2,5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42%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609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2,0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35%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676">
                <a:tc>
                  <a:txBody>
                    <a:bodyPr/>
                    <a:lstStyle/>
                    <a:p>
                      <a:pPr marL="127000">
                        <a:lnSpc>
                          <a:spcPts val="111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2,1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10"/>
                        </a:lnSpc>
                        <a:spcBef>
                          <a:spcPts val="700"/>
                        </a:spcBef>
                      </a:pPr>
                      <a:r>
                        <a:rPr sz="1000" spc="-5" dirty="0">
                          <a:latin typeface="Verdana"/>
                          <a:cs typeface="Verdana"/>
                        </a:rPr>
                        <a:t>21%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0" name="object 60"/>
          <p:cNvSpPr/>
          <p:nvPr/>
        </p:nvSpPr>
        <p:spPr>
          <a:xfrm>
            <a:off x="6551231" y="5072761"/>
            <a:ext cx="164147" cy="164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551517" y="5410073"/>
            <a:ext cx="163861" cy="1640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51803" y="5739384"/>
            <a:ext cx="162941" cy="163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551583" y="6082919"/>
            <a:ext cx="163796" cy="1636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552200" y="6401561"/>
            <a:ext cx="163179" cy="1631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552007" y="6742379"/>
            <a:ext cx="162425" cy="1633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737083" y="22021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10" dirty="0"/>
              <a:t>Деятельность </a:t>
            </a:r>
            <a:r>
              <a:rPr spc="-5" dirty="0"/>
              <a:t>по </a:t>
            </a:r>
            <a:r>
              <a:rPr spc="-10" dirty="0"/>
              <a:t>сдаче жилья </a:t>
            </a:r>
            <a:r>
              <a:rPr spc="-5" dirty="0"/>
              <a:t>в краткосрочную аренду  </a:t>
            </a:r>
            <a:r>
              <a:rPr spc="-10" dirty="0"/>
              <a:t>имеет сезонность </a:t>
            </a:r>
            <a:r>
              <a:rPr spc="-5" dirty="0"/>
              <a:t>и </a:t>
            </a:r>
            <a:r>
              <a:rPr spc="-10" dirty="0"/>
              <a:t>низкую</a:t>
            </a:r>
            <a:r>
              <a:rPr spc="70" dirty="0"/>
              <a:t> </a:t>
            </a:r>
            <a:r>
              <a:rPr spc="-5" dirty="0"/>
              <a:t>проходимость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7030211" y="2750820"/>
            <a:ext cx="5666740" cy="600710"/>
            <a:chOff x="7030211" y="2750820"/>
            <a:chExt cx="5666740" cy="600710"/>
          </a:xfrm>
        </p:grpSpPr>
        <p:sp>
          <p:nvSpPr>
            <p:cNvPr id="9" name="object 9"/>
            <p:cNvSpPr/>
            <p:nvPr/>
          </p:nvSpPr>
          <p:spPr>
            <a:xfrm>
              <a:off x="7042404" y="2750819"/>
              <a:ext cx="5641975" cy="596265"/>
            </a:xfrm>
            <a:custGeom>
              <a:avLst/>
              <a:gdLst/>
              <a:ahLst/>
              <a:cxnLst/>
              <a:rect l="l" t="t" r="r" b="b"/>
              <a:pathLst>
                <a:path w="5641975" h="596264">
                  <a:moveTo>
                    <a:pt x="449580" y="434340"/>
                  </a:moveTo>
                  <a:lnTo>
                    <a:pt x="0" y="434340"/>
                  </a:lnTo>
                  <a:lnTo>
                    <a:pt x="0" y="595884"/>
                  </a:lnTo>
                  <a:lnTo>
                    <a:pt x="449580" y="595884"/>
                  </a:lnTo>
                  <a:lnTo>
                    <a:pt x="449580" y="434340"/>
                  </a:lnTo>
                  <a:close/>
                </a:path>
                <a:path w="5641975" h="596264">
                  <a:moveTo>
                    <a:pt x="920496" y="579120"/>
                  </a:moveTo>
                  <a:lnTo>
                    <a:pt x="470916" y="579120"/>
                  </a:lnTo>
                  <a:lnTo>
                    <a:pt x="470916" y="595884"/>
                  </a:lnTo>
                  <a:lnTo>
                    <a:pt x="920496" y="595884"/>
                  </a:lnTo>
                  <a:lnTo>
                    <a:pt x="920496" y="579120"/>
                  </a:lnTo>
                  <a:close/>
                </a:path>
                <a:path w="5641975" h="596264">
                  <a:moveTo>
                    <a:pt x="1392936" y="579120"/>
                  </a:moveTo>
                  <a:lnTo>
                    <a:pt x="943356" y="579120"/>
                  </a:lnTo>
                  <a:lnTo>
                    <a:pt x="943356" y="595884"/>
                  </a:lnTo>
                  <a:lnTo>
                    <a:pt x="1392936" y="595884"/>
                  </a:lnTo>
                  <a:lnTo>
                    <a:pt x="1392936" y="579120"/>
                  </a:lnTo>
                  <a:close/>
                </a:path>
                <a:path w="5641975" h="596264">
                  <a:moveTo>
                    <a:pt x="1865376" y="565404"/>
                  </a:moveTo>
                  <a:lnTo>
                    <a:pt x="1415796" y="565404"/>
                  </a:lnTo>
                  <a:lnTo>
                    <a:pt x="1415796" y="595884"/>
                  </a:lnTo>
                  <a:lnTo>
                    <a:pt x="1865376" y="595884"/>
                  </a:lnTo>
                  <a:lnTo>
                    <a:pt x="1865376" y="565404"/>
                  </a:lnTo>
                  <a:close/>
                </a:path>
                <a:path w="5641975" h="596264">
                  <a:moveTo>
                    <a:pt x="2337816" y="312420"/>
                  </a:moveTo>
                  <a:lnTo>
                    <a:pt x="1888236" y="312420"/>
                  </a:lnTo>
                  <a:lnTo>
                    <a:pt x="1888236" y="595884"/>
                  </a:lnTo>
                  <a:lnTo>
                    <a:pt x="2337816" y="595884"/>
                  </a:lnTo>
                  <a:lnTo>
                    <a:pt x="2337816" y="312420"/>
                  </a:lnTo>
                  <a:close/>
                </a:path>
                <a:path w="5641975" h="596264">
                  <a:moveTo>
                    <a:pt x="2810256" y="123444"/>
                  </a:moveTo>
                  <a:lnTo>
                    <a:pt x="2360676" y="123444"/>
                  </a:lnTo>
                  <a:lnTo>
                    <a:pt x="2360676" y="595884"/>
                  </a:lnTo>
                  <a:lnTo>
                    <a:pt x="2810256" y="595884"/>
                  </a:lnTo>
                  <a:lnTo>
                    <a:pt x="2810256" y="123444"/>
                  </a:lnTo>
                  <a:close/>
                </a:path>
                <a:path w="5641975" h="596264">
                  <a:moveTo>
                    <a:pt x="3281172" y="0"/>
                  </a:moveTo>
                  <a:lnTo>
                    <a:pt x="2831592" y="0"/>
                  </a:lnTo>
                  <a:lnTo>
                    <a:pt x="2831592" y="595884"/>
                  </a:lnTo>
                  <a:lnTo>
                    <a:pt x="3281172" y="595884"/>
                  </a:lnTo>
                  <a:lnTo>
                    <a:pt x="3281172" y="0"/>
                  </a:lnTo>
                  <a:close/>
                </a:path>
                <a:path w="5641975" h="596264">
                  <a:moveTo>
                    <a:pt x="3753612" y="70104"/>
                  </a:moveTo>
                  <a:lnTo>
                    <a:pt x="3304032" y="70104"/>
                  </a:lnTo>
                  <a:lnTo>
                    <a:pt x="3304032" y="595884"/>
                  </a:lnTo>
                  <a:lnTo>
                    <a:pt x="3753612" y="595884"/>
                  </a:lnTo>
                  <a:lnTo>
                    <a:pt x="3753612" y="70104"/>
                  </a:lnTo>
                  <a:close/>
                </a:path>
                <a:path w="5641975" h="596264">
                  <a:moveTo>
                    <a:pt x="4226052" y="208788"/>
                  </a:moveTo>
                  <a:lnTo>
                    <a:pt x="3776472" y="208788"/>
                  </a:lnTo>
                  <a:lnTo>
                    <a:pt x="3776472" y="595884"/>
                  </a:lnTo>
                  <a:lnTo>
                    <a:pt x="4226052" y="595884"/>
                  </a:lnTo>
                  <a:lnTo>
                    <a:pt x="4226052" y="208788"/>
                  </a:lnTo>
                  <a:close/>
                </a:path>
                <a:path w="5641975" h="596264">
                  <a:moveTo>
                    <a:pt x="4698492" y="490728"/>
                  </a:moveTo>
                  <a:lnTo>
                    <a:pt x="4248912" y="490728"/>
                  </a:lnTo>
                  <a:lnTo>
                    <a:pt x="4248912" y="595884"/>
                  </a:lnTo>
                  <a:lnTo>
                    <a:pt x="4698492" y="595884"/>
                  </a:lnTo>
                  <a:lnTo>
                    <a:pt x="4698492" y="490728"/>
                  </a:lnTo>
                  <a:close/>
                </a:path>
                <a:path w="5641975" h="596264">
                  <a:moveTo>
                    <a:pt x="5170932" y="565404"/>
                  </a:moveTo>
                  <a:lnTo>
                    <a:pt x="4721352" y="565404"/>
                  </a:lnTo>
                  <a:lnTo>
                    <a:pt x="4721352" y="595884"/>
                  </a:lnTo>
                  <a:lnTo>
                    <a:pt x="5170932" y="595884"/>
                  </a:lnTo>
                  <a:lnTo>
                    <a:pt x="5170932" y="565404"/>
                  </a:lnTo>
                  <a:close/>
                </a:path>
                <a:path w="5641975" h="596264">
                  <a:moveTo>
                    <a:pt x="5641848" y="420624"/>
                  </a:moveTo>
                  <a:lnTo>
                    <a:pt x="5192268" y="420624"/>
                  </a:lnTo>
                  <a:lnTo>
                    <a:pt x="5192268" y="595884"/>
                  </a:lnTo>
                  <a:lnTo>
                    <a:pt x="5641848" y="595884"/>
                  </a:lnTo>
                  <a:lnTo>
                    <a:pt x="5641848" y="420624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030211" y="3346704"/>
              <a:ext cx="5666740" cy="0"/>
            </a:xfrm>
            <a:custGeom>
              <a:avLst/>
              <a:gdLst/>
              <a:ahLst/>
              <a:cxnLst/>
              <a:rect l="l" t="t" r="r" b="b"/>
              <a:pathLst>
                <a:path w="5666740">
                  <a:moveTo>
                    <a:pt x="0" y="0"/>
                  </a:moveTo>
                  <a:lnTo>
                    <a:pt x="5666232" y="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105268" y="2962782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19%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18603" y="3107817"/>
            <a:ext cx="7150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4505" algn="l"/>
              </a:tabLst>
            </a:pPr>
            <a:r>
              <a:rPr sz="1000" spc="-5" dirty="0">
                <a:latin typeface="Verdana"/>
                <a:cs typeface="Verdana"/>
              </a:rPr>
              <a:t>2%	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62847" y="3094101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993885" y="2841498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34%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66326" y="2652776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938384" y="2528062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71%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410570" y="2598801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63%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0882630" y="2736850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54816" y="3020060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68404" y="3094101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299442" y="2949320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78376" y="3420258"/>
            <a:ext cx="179705" cy="49847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Я</a:t>
            </a:r>
            <a:r>
              <a:rPr sz="1000" spc="-5" dirty="0">
                <a:latin typeface="Verdana"/>
                <a:cs typeface="Verdana"/>
              </a:rPr>
              <a:t>нв</a:t>
            </a:r>
            <a:r>
              <a:rPr sz="1000" dirty="0">
                <a:latin typeface="Verdana"/>
                <a:cs typeface="Verdana"/>
              </a:rPr>
              <a:t>арь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650562" y="3421383"/>
            <a:ext cx="179705" cy="58547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Ф</a:t>
            </a:r>
            <a:r>
              <a:rPr sz="1000" spc="-5" dirty="0">
                <a:latin typeface="Verdana"/>
                <a:cs typeface="Verdana"/>
              </a:rPr>
              <a:t>ев</a:t>
            </a:r>
            <a:r>
              <a:rPr sz="1000" dirty="0">
                <a:latin typeface="Verdana"/>
                <a:cs typeface="Verdana"/>
              </a:rPr>
              <a:t>ра</a:t>
            </a:r>
            <a:r>
              <a:rPr sz="1000" spc="5" dirty="0">
                <a:latin typeface="Verdana"/>
                <a:cs typeface="Verdana"/>
              </a:rPr>
              <a:t>л</a:t>
            </a:r>
            <a:r>
              <a:rPr sz="1000" dirty="0">
                <a:latin typeface="Verdana"/>
                <a:cs typeface="Verdana"/>
              </a:rPr>
              <a:t>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22621" y="3420756"/>
            <a:ext cx="179705" cy="35052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Март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95061" y="3419924"/>
            <a:ext cx="179705" cy="49847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Апр</a:t>
            </a:r>
            <a:r>
              <a:rPr sz="1000" spc="-10" dirty="0">
                <a:latin typeface="Verdana"/>
                <a:cs typeface="Verdana"/>
              </a:rPr>
              <a:t>е</a:t>
            </a:r>
            <a:r>
              <a:rPr sz="1000" spc="5" dirty="0">
                <a:latin typeface="Verdana"/>
                <a:cs typeface="Verdana"/>
              </a:rPr>
              <a:t>л</a:t>
            </a:r>
            <a:r>
              <a:rPr sz="1000" dirty="0">
                <a:latin typeface="Verdana"/>
                <a:cs typeface="Verdana"/>
              </a:rPr>
              <a:t>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67247" y="3420892"/>
            <a:ext cx="179705" cy="28956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Май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539306" y="3420439"/>
            <a:ext cx="179705" cy="37973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Verdana"/>
                <a:cs typeface="Verdana"/>
              </a:rPr>
              <a:t>И</a:t>
            </a:r>
            <a:r>
              <a:rPr sz="1000" dirty="0">
                <a:latin typeface="Verdana"/>
                <a:cs typeface="Verdana"/>
              </a:rPr>
              <a:t>ю</a:t>
            </a:r>
            <a:r>
              <a:rPr sz="1000" spc="-5" dirty="0">
                <a:latin typeface="Verdana"/>
                <a:cs typeface="Verdana"/>
              </a:rPr>
              <a:t>нь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011492" y="3420534"/>
            <a:ext cx="179705" cy="37782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Verdana"/>
                <a:cs typeface="Verdana"/>
              </a:rPr>
              <a:t>И</a:t>
            </a:r>
            <a:r>
              <a:rPr sz="1000" dirty="0">
                <a:latin typeface="Verdana"/>
                <a:cs typeface="Verdana"/>
              </a:rPr>
              <a:t>ю</a:t>
            </a:r>
            <a:r>
              <a:rPr sz="1000" spc="5" dirty="0">
                <a:latin typeface="Verdana"/>
                <a:cs typeface="Verdana"/>
              </a:rPr>
              <a:t>л</a:t>
            </a:r>
            <a:r>
              <a:rPr sz="1000" dirty="0">
                <a:latin typeface="Verdana"/>
                <a:cs typeface="Verdana"/>
              </a:rPr>
              <a:t>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483678" y="3421411"/>
            <a:ext cx="179705" cy="451484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Ав</a:t>
            </a:r>
            <a:r>
              <a:rPr sz="1000" spc="-5" dirty="0">
                <a:latin typeface="Verdana"/>
                <a:cs typeface="Verdana"/>
              </a:rPr>
              <a:t>г</a:t>
            </a:r>
            <a:r>
              <a:rPr sz="1000" dirty="0">
                <a:latin typeface="Verdana"/>
                <a:cs typeface="Verdana"/>
              </a:rPr>
              <a:t>у</a:t>
            </a:r>
            <a:r>
              <a:rPr sz="1000" spc="-10" dirty="0">
                <a:latin typeface="Verdana"/>
                <a:cs typeface="Verdana"/>
              </a:rPr>
              <a:t>с</a:t>
            </a:r>
            <a:r>
              <a:rPr sz="1000" dirty="0">
                <a:latin typeface="Verdana"/>
                <a:cs typeface="Verdana"/>
              </a:rPr>
              <a:t>т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955737" y="3420019"/>
            <a:ext cx="179705" cy="63881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С</a:t>
            </a:r>
            <a:r>
              <a:rPr sz="1000" spc="-5" dirty="0">
                <a:latin typeface="Verdana"/>
                <a:cs typeface="Verdana"/>
              </a:rPr>
              <a:t>е</a:t>
            </a:r>
            <a:r>
              <a:rPr sz="1000" dirty="0">
                <a:latin typeface="Verdana"/>
                <a:cs typeface="Verdana"/>
              </a:rPr>
              <a:t>н</a:t>
            </a:r>
            <a:r>
              <a:rPr sz="1000" spc="-5" dirty="0">
                <a:latin typeface="Verdana"/>
                <a:cs typeface="Verdana"/>
              </a:rPr>
              <a:t>т</a:t>
            </a:r>
            <a:r>
              <a:rPr sz="1000" dirty="0">
                <a:latin typeface="Verdana"/>
                <a:cs typeface="Verdana"/>
              </a:rPr>
              <a:t>я</a:t>
            </a:r>
            <a:r>
              <a:rPr sz="1000" spc="-5" dirty="0">
                <a:latin typeface="Verdana"/>
                <a:cs typeface="Verdana"/>
              </a:rPr>
              <a:t>б</a:t>
            </a:r>
            <a:r>
              <a:rPr sz="1000" spc="5" dirty="0">
                <a:latin typeface="Verdana"/>
                <a:cs typeface="Verdana"/>
              </a:rPr>
              <a:t>р</a:t>
            </a:r>
            <a:r>
              <a:rPr sz="1000" dirty="0">
                <a:latin typeface="Verdana"/>
                <a:cs typeface="Verdana"/>
              </a:rPr>
              <a:t>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1428177" y="3421245"/>
            <a:ext cx="179705" cy="56705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Verdana"/>
                <a:cs typeface="Verdana"/>
              </a:rPr>
              <a:t>О</a:t>
            </a:r>
            <a:r>
              <a:rPr sz="1000" dirty="0">
                <a:latin typeface="Verdana"/>
                <a:cs typeface="Verdana"/>
              </a:rPr>
              <a:t>к</a:t>
            </a:r>
            <a:r>
              <a:rPr sz="1000" spc="-5" dirty="0">
                <a:latin typeface="Verdana"/>
                <a:cs typeface="Verdana"/>
              </a:rPr>
              <a:t>т</a:t>
            </a:r>
            <a:r>
              <a:rPr sz="1000" dirty="0">
                <a:latin typeface="Verdana"/>
                <a:cs typeface="Verdana"/>
              </a:rPr>
              <a:t>яб</a:t>
            </a:r>
            <a:r>
              <a:rPr sz="1000" spc="5" dirty="0">
                <a:latin typeface="Verdana"/>
                <a:cs typeface="Verdana"/>
              </a:rPr>
              <a:t>р</a:t>
            </a:r>
            <a:r>
              <a:rPr sz="1000" dirty="0">
                <a:latin typeface="Verdana"/>
                <a:cs typeface="Verdana"/>
              </a:rPr>
              <a:t>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1900363" y="3420638"/>
            <a:ext cx="179705" cy="501650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Verdana"/>
                <a:cs typeface="Verdana"/>
              </a:rPr>
              <a:t>Но</a:t>
            </a:r>
            <a:r>
              <a:rPr sz="1000" dirty="0">
                <a:latin typeface="Verdana"/>
                <a:cs typeface="Verdana"/>
              </a:rPr>
              <a:t>яб</a:t>
            </a:r>
            <a:r>
              <a:rPr sz="1000" spc="5" dirty="0">
                <a:latin typeface="Verdana"/>
                <a:cs typeface="Verdana"/>
              </a:rPr>
              <a:t>р</a:t>
            </a:r>
            <a:r>
              <a:rPr sz="1000" dirty="0">
                <a:latin typeface="Verdana"/>
                <a:cs typeface="Verdana"/>
              </a:rPr>
              <a:t>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372422" y="3420614"/>
            <a:ext cx="179705" cy="574675"/>
          </a:xfrm>
          <a:prstGeom prst="rect">
            <a:avLst/>
          </a:prstGeom>
        </p:spPr>
        <p:txBody>
          <a:bodyPr vert="vert270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Verdana"/>
                <a:cs typeface="Verdana"/>
              </a:rPr>
              <a:t>Д</a:t>
            </a:r>
            <a:r>
              <a:rPr sz="1000" spc="-5" dirty="0">
                <a:latin typeface="Verdana"/>
                <a:cs typeface="Verdana"/>
              </a:rPr>
              <a:t>е</a:t>
            </a:r>
            <a:r>
              <a:rPr sz="1000" dirty="0">
                <a:latin typeface="Verdana"/>
                <a:cs typeface="Verdana"/>
              </a:rPr>
              <a:t>кабрь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925905" y="2211070"/>
            <a:ext cx="220892" cy="228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875144" y="1551813"/>
            <a:ext cx="3805554" cy="906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Сезонность спроса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на жилые</a:t>
            </a:r>
            <a:r>
              <a:rPr sz="1500" spc="-10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объекты 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для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сдачи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краткосрочную</a:t>
            </a:r>
            <a:r>
              <a:rPr sz="1500" spc="-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аренду</a:t>
            </a:r>
            <a:endParaRPr sz="1500">
              <a:latin typeface="Verdana"/>
              <a:cs typeface="Verdana"/>
            </a:endParaRPr>
          </a:p>
          <a:p>
            <a:pPr marL="358775">
              <a:lnSpc>
                <a:spcPct val="100000"/>
              </a:lnSpc>
              <a:spcBef>
                <a:spcPts val="1415"/>
              </a:spcBef>
            </a:pPr>
            <a:r>
              <a:rPr sz="1600" b="1" spc="-5" dirty="0">
                <a:solidFill>
                  <a:srgbClr val="D6D6D6"/>
                </a:solidFill>
                <a:latin typeface="Verdana"/>
                <a:cs typeface="Verdana"/>
              </a:rPr>
              <a:t>66%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80935" y="2452878"/>
            <a:ext cx="182372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C4C3C3"/>
                </a:solidFill>
                <a:latin typeface="Verdana"/>
                <a:cs typeface="Verdana"/>
              </a:rPr>
              <a:t>Объектов с повышенным</a:t>
            </a:r>
            <a:r>
              <a:rPr sz="800" spc="-105" dirty="0">
                <a:solidFill>
                  <a:srgbClr val="C4C3C3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C4C3C3"/>
                </a:solidFill>
                <a:latin typeface="Verdana"/>
                <a:cs typeface="Verdana"/>
              </a:rPr>
              <a:t>спросом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047603" y="2176741"/>
            <a:ext cx="1665605" cy="54610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45720" algn="r">
              <a:lnSpc>
                <a:spcPct val="100000"/>
              </a:lnSpc>
              <a:spcBef>
                <a:spcPts val="265"/>
              </a:spcBef>
            </a:pPr>
            <a:r>
              <a:rPr sz="1600" b="1" dirty="0">
                <a:solidFill>
                  <a:srgbClr val="D6D6D6"/>
                </a:solidFill>
                <a:latin typeface="Verdana"/>
                <a:cs typeface="Verdana"/>
              </a:rPr>
              <a:t>3</a:t>
            </a:r>
            <a:r>
              <a:rPr sz="1600" b="1" spc="-10" dirty="0">
                <a:solidFill>
                  <a:srgbClr val="D6D6D6"/>
                </a:solidFill>
                <a:latin typeface="Verdana"/>
                <a:cs typeface="Verdana"/>
              </a:rPr>
              <a:t>,</a:t>
            </a:r>
            <a:r>
              <a:rPr sz="1600" b="1" spc="-5" dirty="0">
                <a:solidFill>
                  <a:srgbClr val="D6D6D6"/>
                </a:solidFill>
                <a:latin typeface="Verdana"/>
                <a:cs typeface="Verdana"/>
              </a:rPr>
              <a:t>3</a:t>
            </a:r>
            <a:endParaRPr sz="1600">
              <a:latin typeface="Verdana"/>
              <a:cs typeface="Verdana"/>
            </a:endParaRPr>
          </a:p>
          <a:p>
            <a:pPr marL="481965" marR="5080" indent="-469900">
              <a:lnSpc>
                <a:spcPct val="100000"/>
              </a:lnSpc>
              <a:spcBef>
                <a:spcPts val="90"/>
              </a:spcBef>
            </a:pPr>
            <a:r>
              <a:rPr sz="800" dirty="0">
                <a:solidFill>
                  <a:srgbClr val="C4C3C3"/>
                </a:solidFill>
                <a:latin typeface="Verdana"/>
                <a:cs typeface="Verdana"/>
              </a:rPr>
              <a:t>Среднее количество месяцев</a:t>
            </a:r>
            <a:r>
              <a:rPr sz="800" spc="-130" dirty="0">
                <a:solidFill>
                  <a:srgbClr val="C4C3C3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C4C3C3"/>
                </a:solidFill>
                <a:latin typeface="Verdana"/>
                <a:cs typeface="Verdana"/>
              </a:rPr>
              <a:t>с  повышенным</a:t>
            </a:r>
            <a:r>
              <a:rPr sz="800" spc="-85" dirty="0">
                <a:solidFill>
                  <a:srgbClr val="C4C3C3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C4C3C3"/>
                </a:solidFill>
                <a:latin typeface="Verdana"/>
                <a:cs typeface="Verdana"/>
              </a:rPr>
              <a:t>спросом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1283" y="7012330"/>
            <a:ext cx="20491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Источник: 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данные 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опроса</a:t>
            </a:r>
            <a:r>
              <a:rPr sz="1000" spc="55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ЦСР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90235" y="4105783"/>
            <a:ext cx="550926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Среднее количество заездов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месяц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жилые</a:t>
            </a:r>
            <a:r>
              <a:rPr sz="1500" spc="-9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объекты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для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сдачи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краткосрочную</a:t>
            </a:r>
            <a:r>
              <a:rPr sz="1500" spc="-4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585858"/>
                </a:solidFill>
                <a:latin typeface="Verdana"/>
                <a:cs typeface="Verdana"/>
              </a:rPr>
              <a:t>аренду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174801" y="5189029"/>
            <a:ext cx="1803400" cy="1784985"/>
            <a:chOff x="7174801" y="5189029"/>
            <a:chExt cx="1803400" cy="1784985"/>
          </a:xfrm>
        </p:grpSpPr>
        <p:sp>
          <p:nvSpPr>
            <p:cNvPr id="41" name="object 41"/>
            <p:cNvSpPr/>
            <p:nvPr/>
          </p:nvSpPr>
          <p:spPr>
            <a:xfrm>
              <a:off x="7179564" y="5245608"/>
              <a:ext cx="1798320" cy="1673860"/>
            </a:xfrm>
            <a:custGeom>
              <a:avLst/>
              <a:gdLst/>
              <a:ahLst/>
              <a:cxnLst/>
              <a:rect l="l" t="t" r="r" b="b"/>
              <a:pathLst>
                <a:path w="1798320" h="1673859">
                  <a:moveTo>
                    <a:pt x="1284732" y="1063752"/>
                  </a:moveTo>
                  <a:lnTo>
                    <a:pt x="0" y="1063752"/>
                  </a:lnTo>
                  <a:lnTo>
                    <a:pt x="0" y="1318260"/>
                  </a:lnTo>
                  <a:lnTo>
                    <a:pt x="1284732" y="1318260"/>
                  </a:lnTo>
                  <a:lnTo>
                    <a:pt x="1284732" y="1063752"/>
                  </a:lnTo>
                  <a:close/>
                </a:path>
                <a:path w="1798320" h="1673859">
                  <a:moveTo>
                    <a:pt x="1367028" y="1418844"/>
                  </a:moveTo>
                  <a:lnTo>
                    <a:pt x="0" y="1418844"/>
                  </a:lnTo>
                  <a:lnTo>
                    <a:pt x="0" y="1673352"/>
                  </a:lnTo>
                  <a:lnTo>
                    <a:pt x="1367028" y="1673352"/>
                  </a:lnTo>
                  <a:lnTo>
                    <a:pt x="1367028" y="1418844"/>
                  </a:lnTo>
                  <a:close/>
                </a:path>
                <a:path w="1798320" h="1673859">
                  <a:moveTo>
                    <a:pt x="1571244" y="355092"/>
                  </a:moveTo>
                  <a:lnTo>
                    <a:pt x="0" y="355092"/>
                  </a:lnTo>
                  <a:lnTo>
                    <a:pt x="0" y="608076"/>
                  </a:lnTo>
                  <a:lnTo>
                    <a:pt x="1571244" y="608076"/>
                  </a:lnTo>
                  <a:lnTo>
                    <a:pt x="1571244" y="355092"/>
                  </a:lnTo>
                  <a:close/>
                </a:path>
                <a:path w="1798320" h="1673859">
                  <a:moveTo>
                    <a:pt x="1795272" y="0"/>
                  </a:moveTo>
                  <a:lnTo>
                    <a:pt x="0" y="0"/>
                  </a:lnTo>
                  <a:lnTo>
                    <a:pt x="0" y="252984"/>
                  </a:lnTo>
                  <a:lnTo>
                    <a:pt x="1795272" y="252984"/>
                  </a:lnTo>
                  <a:lnTo>
                    <a:pt x="1795272" y="0"/>
                  </a:lnTo>
                  <a:close/>
                </a:path>
                <a:path w="1798320" h="1673859">
                  <a:moveTo>
                    <a:pt x="1798320" y="708660"/>
                  </a:moveTo>
                  <a:lnTo>
                    <a:pt x="0" y="708660"/>
                  </a:lnTo>
                  <a:lnTo>
                    <a:pt x="0" y="963168"/>
                  </a:lnTo>
                  <a:lnTo>
                    <a:pt x="1798320" y="963168"/>
                  </a:lnTo>
                  <a:lnTo>
                    <a:pt x="1798320" y="70866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179564" y="5193792"/>
              <a:ext cx="0" cy="1775460"/>
            </a:xfrm>
            <a:custGeom>
              <a:avLst/>
              <a:gdLst/>
              <a:ahLst/>
              <a:cxnLst/>
              <a:rect l="l" t="t" r="r" b="b"/>
              <a:pathLst>
                <a:path h="1775459">
                  <a:moveTo>
                    <a:pt x="0" y="0"/>
                  </a:moveTo>
                  <a:lnTo>
                    <a:pt x="0" y="177546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9128252" y="5284724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04223" y="5639816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131045" y="5994349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616822" y="6349695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700007" y="670478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00547" y="5200650"/>
            <a:ext cx="1671955" cy="609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Комнаты в</a:t>
            </a:r>
            <a:endParaRPr sz="1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000" spc="-10" dirty="0">
                <a:latin typeface="Verdana"/>
                <a:cs typeface="Verdana"/>
              </a:rPr>
              <a:t>квартирах/апартаментах</a:t>
            </a:r>
            <a:endParaRPr sz="1000">
              <a:latin typeface="Verdana"/>
              <a:cs typeface="Verdana"/>
            </a:endParaRPr>
          </a:p>
          <a:p>
            <a:pPr marL="1017269">
              <a:lnSpc>
                <a:spcPct val="100000"/>
              </a:lnSpc>
              <a:spcBef>
                <a:spcPts val="990"/>
              </a:spcBef>
            </a:pPr>
            <a:r>
              <a:rPr sz="1000" dirty="0">
                <a:latin typeface="Verdana"/>
                <a:cs typeface="Verdana"/>
              </a:rPr>
              <a:t>К</a:t>
            </a:r>
            <a:r>
              <a:rPr sz="1000" spc="-10" dirty="0">
                <a:latin typeface="Verdana"/>
                <a:cs typeface="Verdana"/>
              </a:rPr>
              <a:t>в</a:t>
            </a:r>
            <a:r>
              <a:rPr sz="1000" spc="-5" dirty="0">
                <a:latin typeface="Verdana"/>
                <a:cs typeface="Verdana"/>
              </a:rPr>
              <a:t>ар</a:t>
            </a:r>
            <a:r>
              <a:rPr sz="1000" spc="-10" dirty="0">
                <a:latin typeface="Verdana"/>
                <a:cs typeface="Verdana"/>
              </a:rPr>
              <a:t>ти</a:t>
            </a:r>
            <a:r>
              <a:rPr sz="1000" spc="-5" dirty="0">
                <a:latin typeface="Verdana"/>
                <a:cs typeface="Verdana"/>
              </a:rPr>
              <a:t>ры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177153" y="5987923"/>
            <a:ext cx="8940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Апартаменты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074409" y="6342989"/>
            <a:ext cx="9969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Гостевые</a:t>
            </a:r>
            <a:r>
              <a:rPr sz="1000" spc="-1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дома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272532" y="6698081"/>
            <a:ext cx="1798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Комнаты в </a:t>
            </a:r>
            <a:r>
              <a:rPr sz="1000" spc="-10" dirty="0">
                <a:latin typeface="Verdana"/>
                <a:cs typeface="Verdana"/>
              </a:rPr>
              <a:t>гостевых</a:t>
            </a:r>
            <a:r>
              <a:rPr sz="1000" spc="-5" dirty="0">
                <a:latin typeface="Verdana"/>
                <a:cs typeface="Verdana"/>
              </a:rPr>
              <a:t> домах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650223" y="5129784"/>
            <a:ext cx="0" cy="1974850"/>
          </a:xfrm>
          <a:custGeom>
            <a:avLst/>
            <a:gdLst/>
            <a:ahLst/>
            <a:cxnLst/>
            <a:rect l="l" t="t" r="r" b="b"/>
            <a:pathLst>
              <a:path h="1974850">
                <a:moveTo>
                  <a:pt x="0" y="0"/>
                </a:moveTo>
                <a:lnTo>
                  <a:pt x="0" y="1974430"/>
                </a:lnTo>
              </a:path>
            </a:pathLst>
          </a:custGeom>
          <a:ln w="6350">
            <a:solidFill>
              <a:srgbClr val="9C9B9B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7155306" y="4650105"/>
            <a:ext cx="1647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950"/>
              </a:lnSpc>
              <a:spcBef>
                <a:spcPts val="95"/>
              </a:spcBef>
            </a:pP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среднее количество</a:t>
            </a:r>
            <a:r>
              <a:rPr sz="1000" spc="25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2CAE"/>
                </a:solidFill>
                <a:latin typeface="Verdana"/>
                <a:cs typeface="Verdana"/>
              </a:rPr>
              <a:t>5</a:t>
            </a:r>
            <a:endParaRPr sz="2800">
              <a:latin typeface="Verdana"/>
              <a:cs typeface="Verdana"/>
            </a:endParaRPr>
          </a:p>
          <a:p>
            <a:pPr marL="640080">
              <a:lnSpc>
                <a:spcPts val="715"/>
              </a:lnSpc>
            </a:pPr>
            <a:r>
              <a:rPr sz="1200" b="1" spc="-5" dirty="0">
                <a:solidFill>
                  <a:srgbClr val="002CAE"/>
                </a:solidFill>
                <a:latin typeface="Verdana"/>
                <a:cs typeface="Verdana"/>
              </a:rPr>
              <a:t>заездов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177349" y="2447544"/>
            <a:ext cx="2838450" cy="1520825"/>
            <a:chOff x="3177349" y="2447544"/>
            <a:chExt cx="2838450" cy="1520825"/>
          </a:xfrm>
        </p:grpSpPr>
        <p:sp>
          <p:nvSpPr>
            <p:cNvPr id="55" name="object 55"/>
            <p:cNvSpPr/>
            <p:nvPr/>
          </p:nvSpPr>
          <p:spPr>
            <a:xfrm>
              <a:off x="3182112" y="2526791"/>
              <a:ext cx="2833370" cy="1397635"/>
            </a:xfrm>
            <a:custGeom>
              <a:avLst/>
              <a:gdLst/>
              <a:ahLst/>
              <a:cxnLst/>
              <a:rect l="l" t="t" r="r" b="b"/>
              <a:pathLst>
                <a:path w="2833370" h="1397635">
                  <a:moveTo>
                    <a:pt x="621792" y="0"/>
                  </a:moveTo>
                  <a:lnTo>
                    <a:pt x="0" y="0"/>
                  </a:lnTo>
                  <a:lnTo>
                    <a:pt x="0" y="211836"/>
                  </a:lnTo>
                  <a:lnTo>
                    <a:pt x="621792" y="211836"/>
                  </a:lnTo>
                  <a:lnTo>
                    <a:pt x="621792" y="0"/>
                  </a:lnTo>
                  <a:close/>
                </a:path>
                <a:path w="2833370" h="1397635">
                  <a:moveTo>
                    <a:pt x="681228" y="1185672"/>
                  </a:moveTo>
                  <a:lnTo>
                    <a:pt x="0" y="1185672"/>
                  </a:lnTo>
                  <a:lnTo>
                    <a:pt x="0" y="1397508"/>
                  </a:lnTo>
                  <a:lnTo>
                    <a:pt x="681228" y="1397508"/>
                  </a:lnTo>
                  <a:lnTo>
                    <a:pt x="681228" y="1185672"/>
                  </a:lnTo>
                  <a:close/>
                </a:path>
                <a:path w="2833370" h="1397635">
                  <a:moveTo>
                    <a:pt x="1153668" y="297180"/>
                  </a:moveTo>
                  <a:lnTo>
                    <a:pt x="0" y="297180"/>
                  </a:lnTo>
                  <a:lnTo>
                    <a:pt x="0" y="507492"/>
                  </a:lnTo>
                  <a:lnTo>
                    <a:pt x="1153668" y="507492"/>
                  </a:lnTo>
                  <a:lnTo>
                    <a:pt x="1153668" y="297180"/>
                  </a:lnTo>
                  <a:close/>
                </a:path>
                <a:path w="2833370" h="1397635">
                  <a:moveTo>
                    <a:pt x="1226820" y="592836"/>
                  </a:moveTo>
                  <a:lnTo>
                    <a:pt x="0" y="592836"/>
                  </a:lnTo>
                  <a:lnTo>
                    <a:pt x="0" y="804672"/>
                  </a:lnTo>
                  <a:lnTo>
                    <a:pt x="1226820" y="804672"/>
                  </a:lnTo>
                  <a:lnTo>
                    <a:pt x="1226820" y="592836"/>
                  </a:lnTo>
                  <a:close/>
                </a:path>
                <a:path w="2833370" h="1397635">
                  <a:moveTo>
                    <a:pt x="2833116" y="890016"/>
                  </a:moveTo>
                  <a:lnTo>
                    <a:pt x="0" y="890016"/>
                  </a:lnTo>
                  <a:lnTo>
                    <a:pt x="0" y="1100328"/>
                  </a:lnTo>
                  <a:lnTo>
                    <a:pt x="2833116" y="1100328"/>
                  </a:lnTo>
                  <a:lnTo>
                    <a:pt x="2833116" y="890016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3182111" y="2484120"/>
              <a:ext cx="0" cy="1483360"/>
            </a:xfrm>
            <a:custGeom>
              <a:avLst/>
              <a:gdLst/>
              <a:ahLst/>
              <a:cxnLst/>
              <a:rect l="l" t="t" r="r" b="b"/>
              <a:pathLst>
                <a:path h="1483360">
                  <a:moveTo>
                    <a:pt x="0" y="0"/>
                  </a:moveTo>
                  <a:lnTo>
                    <a:pt x="0" y="1482852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472939" y="2447544"/>
              <a:ext cx="0" cy="1520825"/>
            </a:xfrm>
            <a:custGeom>
              <a:avLst/>
              <a:gdLst/>
              <a:ahLst/>
              <a:cxnLst/>
              <a:rect l="l" t="t" r="r" b="b"/>
              <a:pathLst>
                <a:path h="1520825">
                  <a:moveTo>
                    <a:pt x="0" y="0"/>
                  </a:moveTo>
                  <a:lnTo>
                    <a:pt x="0" y="1520825"/>
                  </a:lnTo>
                </a:path>
              </a:pathLst>
            </a:custGeom>
            <a:ln w="6350">
              <a:solidFill>
                <a:srgbClr val="9C9B9B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621283" y="1524127"/>
            <a:ext cx="5248275" cy="2384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9606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Средний размер жилых объектов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для 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сдачи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краткосрочную аренду, кв.</a:t>
            </a:r>
            <a:r>
              <a:rPr sz="1500" spc="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м</a:t>
            </a:r>
            <a:endParaRPr sz="15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50"/>
              </a:spcBef>
            </a:pPr>
            <a:r>
              <a:rPr sz="2800" b="1" spc="-5" dirty="0">
                <a:solidFill>
                  <a:srgbClr val="002CAE"/>
                </a:solidFill>
                <a:latin typeface="Verdana"/>
                <a:cs typeface="Verdana"/>
              </a:rPr>
              <a:t>45</a:t>
            </a:r>
            <a:r>
              <a:rPr sz="2800" b="1" spc="-565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средний 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размер</a:t>
            </a:r>
            <a:endParaRPr sz="1000">
              <a:latin typeface="Verdana"/>
              <a:cs typeface="Verdana"/>
            </a:endParaRPr>
          </a:p>
          <a:p>
            <a:pPr marR="1819910" algn="r">
              <a:lnSpc>
                <a:spcPct val="100000"/>
              </a:lnSpc>
              <a:spcBef>
                <a:spcPts val="1019"/>
              </a:spcBef>
              <a:tabLst>
                <a:tab pos="3202305" algn="l"/>
              </a:tabLst>
            </a:pPr>
            <a:r>
              <a:rPr sz="1500" baseline="2777" dirty="0">
                <a:latin typeface="Verdana"/>
                <a:cs typeface="Verdana"/>
              </a:rPr>
              <a:t>К</a:t>
            </a:r>
            <a:r>
              <a:rPr sz="1500" spc="-15" baseline="2777" dirty="0">
                <a:latin typeface="Verdana"/>
                <a:cs typeface="Verdana"/>
              </a:rPr>
              <a:t>ом</a:t>
            </a:r>
            <a:r>
              <a:rPr sz="1500" spc="-7" baseline="2777" dirty="0">
                <a:latin typeface="Verdana"/>
                <a:cs typeface="Verdana"/>
              </a:rPr>
              <a:t>наты</a:t>
            </a:r>
            <a:r>
              <a:rPr sz="1500" spc="7" baseline="2777" dirty="0">
                <a:latin typeface="Verdana"/>
                <a:cs typeface="Verdana"/>
              </a:rPr>
              <a:t> </a:t>
            </a:r>
            <a:r>
              <a:rPr sz="1500" spc="-7" baseline="2777" dirty="0">
                <a:latin typeface="Verdana"/>
                <a:cs typeface="Verdana"/>
              </a:rPr>
              <a:t>в</a:t>
            </a:r>
            <a:r>
              <a:rPr sz="1500" baseline="2777" dirty="0">
                <a:latin typeface="Verdana"/>
                <a:cs typeface="Verdana"/>
              </a:rPr>
              <a:t> </a:t>
            </a:r>
            <a:r>
              <a:rPr sz="1500" spc="-7" baseline="2777" dirty="0">
                <a:latin typeface="Verdana"/>
                <a:cs typeface="Verdana"/>
              </a:rPr>
              <a:t>к</a:t>
            </a:r>
            <a:r>
              <a:rPr sz="1500" spc="-22" baseline="2777" dirty="0">
                <a:latin typeface="Verdana"/>
                <a:cs typeface="Verdana"/>
              </a:rPr>
              <a:t>в</a:t>
            </a:r>
            <a:r>
              <a:rPr sz="1500" spc="-7" baseline="2777" dirty="0">
                <a:latin typeface="Verdana"/>
                <a:cs typeface="Verdana"/>
              </a:rPr>
              <a:t>ар</a:t>
            </a:r>
            <a:r>
              <a:rPr sz="1500" spc="-15" baseline="2777" dirty="0">
                <a:latin typeface="Verdana"/>
                <a:cs typeface="Verdana"/>
              </a:rPr>
              <a:t>ти</a:t>
            </a:r>
            <a:r>
              <a:rPr sz="1500" spc="-7" baseline="2777" dirty="0">
                <a:latin typeface="Verdana"/>
                <a:cs typeface="Verdana"/>
              </a:rPr>
              <a:t>рах/апар</a:t>
            </a:r>
            <a:r>
              <a:rPr sz="1500" spc="-15" baseline="2777" dirty="0">
                <a:latin typeface="Verdana"/>
                <a:cs typeface="Verdana"/>
              </a:rPr>
              <a:t>тамента</a:t>
            </a:r>
            <a:r>
              <a:rPr sz="1500" spc="-7" baseline="2777" dirty="0">
                <a:latin typeface="Verdana"/>
                <a:cs typeface="Verdana"/>
              </a:rPr>
              <a:t>х</a:t>
            </a:r>
            <a:r>
              <a:rPr sz="1500" baseline="2777" dirty="0">
                <a:latin typeface="Verdana"/>
                <a:cs typeface="Verdana"/>
              </a:rPr>
              <a:t>	</a:t>
            </a:r>
            <a:r>
              <a:rPr sz="1000" spc="-5" dirty="0">
                <a:latin typeface="Verdana"/>
                <a:cs typeface="Verdana"/>
              </a:rPr>
              <a:t>22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00">
              <a:latin typeface="Verdana"/>
              <a:cs typeface="Verdana"/>
            </a:endParaRPr>
          </a:p>
          <a:p>
            <a:pPr marL="1798320">
              <a:lnSpc>
                <a:spcPct val="100000"/>
              </a:lnSpc>
              <a:tabLst>
                <a:tab pos="3790315" algn="l"/>
              </a:tabLst>
            </a:pPr>
            <a:r>
              <a:rPr sz="1500" spc="-7" baseline="2777" dirty="0">
                <a:latin typeface="Verdana"/>
                <a:cs typeface="Verdana"/>
              </a:rPr>
              <a:t>Квартиры	</a:t>
            </a:r>
            <a:r>
              <a:rPr sz="1000" spc="-5" dirty="0">
                <a:latin typeface="Verdana"/>
                <a:cs typeface="Verdana"/>
              </a:rPr>
              <a:t>41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>
              <a:latin typeface="Verdana"/>
              <a:cs typeface="Verdana"/>
            </a:endParaRPr>
          </a:p>
          <a:p>
            <a:pPr marL="1571625">
              <a:lnSpc>
                <a:spcPct val="100000"/>
              </a:lnSpc>
              <a:tabLst>
                <a:tab pos="3863340" algn="l"/>
              </a:tabLst>
            </a:pPr>
            <a:r>
              <a:rPr sz="1500" spc="-15" baseline="2777" dirty="0">
                <a:latin typeface="Verdana"/>
                <a:cs typeface="Verdana"/>
              </a:rPr>
              <a:t>Апартаменты	</a:t>
            </a:r>
            <a:r>
              <a:rPr sz="1000" spc="-5" dirty="0">
                <a:latin typeface="Verdana"/>
                <a:cs typeface="Verdana"/>
              </a:rPr>
              <a:t>43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Verdana"/>
              <a:cs typeface="Verdana"/>
            </a:endParaRPr>
          </a:p>
          <a:p>
            <a:pPr marL="1468755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Гостевые</a:t>
            </a:r>
            <a:r>
              <a:rPr sz="1000" spc="3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дома</a:t>
            </a:r>
            <a:endParaRPr sz="1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50">
              <a:latin typeface="Verdana"/>
              <a:cs typeface="Verdana"/>
            </a:endParaRPr>
          </a:p>
          <a:p>
            <a:pPr marR="1760220" algn="r">
              <a:lnSpc>
                <a:spcPct val="100000"/>
              </a:lnSpc>
              <a:tabLst>
                <a:tab pos="2650490" algn="l"/>
              </a:tabLst>
            </a:pPr>
            <a:r>
              <a:rPr sz="1500" baseline="2777" dirty="0">
                <a:latin typeface="Verdana"/>
                <a:cs typeface="Verdana"/>
              </a:rPr>
              <a:t>К</a:t>
            </a:r>
            <a:r>
              <a:rPr sz="1500" spc="-15" baseline="2777" dirty="0">
                <a:latin typeface="Verdana"/>
                <a:cs typeface="Verdana"/>
              </a:rPr>
              <a:t>ом</a:t>
            </a:r>
            <a:r>
              <a:rPr sz="1500" spc="-7" baseline="2777" dirty="0">
                <a:latin typeface="Verdana"/>
                <a:cs typeface="Verdana"/>
              </a:rPr>
              <a:t>наты</a:t>
            </a:r>
            <a:r>
              <a:rPr sz="1500" spc="7" baseline="2777" dirty="0">
                <a:latin typeface="Verdana"/>
                <a:cs typeface="Verdana"/>
              </a:rPr>
              <a:t> </a:t>
            </a:r>
            <a:r>
              <a:rPr sz="1500" spc="-7" baseline="2777" dirty="0">
                <a:latin typeface="Verdana"/>
                <a:cs typeface="Verdana"/>
              </a:rPr>
              <a:t>в</a:t>
            </a:r>
            <a:r>
              <a:rPr sz="1500" baseline="2777" dirty="0">
                <a:latin typeface="Verdana"/>
                <a:cs typeface="Verdana"/>
              </a:rPr>
              <a:t> </a:t>
            </a:r>
            <a:r>
              <a:rPr sz="1500" spc="-15" baseline="2777" dirty="0">
                <a:latin typeface="Verdana"/>
                <a:cs typeface="Verdana"/>
              </a:rPr>
              <a:t>г</a:t>
            </a:r>
            <a:r>
              <a:rPr sz="1500" spc="-22" baseline="2777" dirty="0">
                <a:latin typeface="Verdana"/>
                <a:cs typeface="Verdana"/>
              </a:rPr>
              <a:t>о</a:t>
            </a:r>
            <a:r>
              <a:rPr sz="1500" spc="-15" baseline="2777" dirty="0">
                <a:latin typeface="Verdana"/>
                <a:cs typeface="Verdana"/>
              </a:rPr>
              <a:t>ст</a:t>
            </a:r>
            <a:r>
              <a:rPr sz="1500" spc="-22" baseline="2777" dirty="0">
                <a:latin typeface="Verdana"/>
                <a:cs typeface="Verdana"/>
              </a:rPr>
              <a:t>е</a:t>
            </a:r>
            <a:r>
              <a:rPr sz="1500" spc="-15" baseline="2777" dirty="0">
                <a:latin typeface="Verdana"/>
                <a:cs typeface="Verdana"/>
              </a:rPr>
              <a:t>вы</a:t>
            </a:r>
            <a:r>
              <a:rPr sz="1500" spc="-7" baseline="2777" dirty="0">
                <a:latin typeface="Verdana"/>
                <a:cs typeface="Verdana"/>
              </a:rPr>
              <a:t>х</a:t>
            </a:r>
            <a:r>
              <a:rPr sz="1500" spc="60" baseline="2777" dirty="0">
                <a:latin typeface="Verdana"/>
                <a:cs typeface="Verdana"/>
              </a:rPr>
              <a:t> </a:t>
            </a:r>
            <a:r>
              <a:rPr sz="1500" spc="-7" baseline="2777" dirty="0">
                <a:latin typeface="Verdana"/>
                <a:cs typeface="Verdana"/>
              </a:rPr>
              <a:t>д</a:t>
            </a:r>
            <a:r>
              <a:rPr sz="1500" spc="-15" baseline="2777" dirty="0">
                <a:latin typeface="Verdana"/>
                <a:cs typeface="Verdana"/>
              </a:rPr>
              <a:t>ом</a:t>
            </a:r>
            <a:r>
              <a:rPr sz="1500" spc="-7" baseline="2777" dirty="0">
                <a:latin typeface="Verdana"/>
                <a:cs typeface="Verdana"/>
              </a:rPr>
              <a:t>ах</a:t>
            </a:r>
            <a:r>
              <a:rPr sz="1500" baseline="2777" dirty="0">
                <a:latin typeface="Verdana"/>
                <a:cs typeface="Verdana"/>
              </a:rPr>
              <a:t>	</a:t>
            </a:r>
            <a:r>
              <a:rPr sz="1000" spc="-5" dirty="0">
                <a:latin typeface="Verdana"/>
                <a:cs typeface="Verdana"/>
              </a:rPr>
              <a:t>24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6079997" y="3434029"/>
            <a:ext cx="2679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100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07263" y="4105783"/>
            <a:ext cx="431165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Средняя стоимость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жилых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объектов</a:t>
            </a:r>
            <a:r>
              <a:rPr sz="1500" spc="-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для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сдачи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краткосрочную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аренду,</a:t>
            </a:r>
            <a:r>
              <a:rPr sz="1500" spc="-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руб./сутки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2569273" y="5295709"/>
            <a:ext cx="1936114" cy="1703070"/>
            <a:chOff x="2569273" y="5295709"/>
            <a:chExt cx="1936114" cy="1703070"/>
          </a:xfrm>
        </p:grpSpPr>
        <p:sp>
          <p:nvSpPr>
            <p:cNvPr id="62" name="object 62"/>
            <p:cNvSpPr/>
            <p:nvPr/>
          </p:nvSpPr>
          <p:spPr>
            <a:xfrm>
              <a:off x="2574036" y="5349240"/>
              <a:ext cx="1931035" cy="1595755"/>
            </a:xfrm>
            <a:custGeom>
              <a:avLst/>
              <a:gdLst/>
              <a:ahLst/>
              <a:cxnLst/>
              <a:rect l="l" t="t" r="r" b="b"/>
              <a:pathLst>
                <a:path w="1931035" h="1595754">
                  <a:moveTo>
                    <a:pt x="717804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717804" y="240792"/>
                  </a:lnTo>
                  <a:lnTo>
                    <a:pt x="717804" y="0"/>
                  </a:lnTo>
                  <a:close/>
                </a:path>
                <a:path w="1931035" h="1595754">
                  <a:moveTo>
                    <a:pt x="815340" y="1354836"/>
                  </a:moveTo>
                  <a:lnTo>
                    <a:pt x="0" y="1354836"/>
                  </a:lnTo>
                  <a:lnTo>
                    <a:pt x="0" y="1595628"/>
                  </a:lnTo>
                  <a:lnTo>
                    <a:pt x="815340" y="1595628"/>
                  </a:lnTo>
                  <a:lnTo>
                    <a:pt x="815340" y="1354836"/>
                  </a:lnTo>
                  <a:close/>
                </a:path>
                <a:path w="1931035" h="1595754">
                  <a:moveTo>
                    <a:pt x="986028" y="338328"/>
                  </a:moveTo>
                  <a:lnTo>
                    <a:pt x="0" y="338328"/>
                  </a:lnTo>
                  <a:lnTo>
                    <a:pt x="0" y="580644"/>
                  </a:lnTo>
                  <a:lnTo>
                    <a:pt x="986028" y="580644"/>
                  </a:lnTo>
                  <a:lnTo>
                    <a:pt x="986028" y="338328"/>
                  </a:lnTo>
                  <a:close/>
                </a:path>
                <a:path w="1931035" h="1595754">
                  <a:moveTo>
                    <a:pt x="1385316" y="676656"/>
                  </a:moveTo>
                  <a:lnTo>
                    <a:pt x="0" y="676656"/>
                  </a:lnTo>
                  <a:lnTo>
                    <a:pt x="0" y="918972"/>
                  </a:lnTo>
                  <a:lnTo>
                    <a:pt x="1385316" y="918972"/>
                  </a:lnTo>
                  <a:lnTo>
                    <a:pt x="1385316" y="676656"/>
                  </a:lnTo>
                  <a:close/>
                </a:path>
                <a:path w="1931035" h="1595754">
                  <a:moveTo>
                    <a:pt x="1930908" y="1014984"/>
                  </a:moveTo>
                  <a:lnTo>
                    <a:pt x="0" y="1014984"/>
                  </a:lnTo>
                  <a:lnTo>
                    <a:pt x="0" y="1257300"/>
                  </a:lnTo>
                  <a:lnTo>
                    <a:pt x="1930908" y="1257300"/>
                  </a:lnTo>
                  <a:lnTo>
                    <a:pt x="1930908" y="1014984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574035" y="5300472"/>
              <a:ext cx="0" cy="1693545"/>
            </a:xfrm>
            <a:custGeom>
              <a:avLst/>
              <a:gdLst/>
              <a:ahLst/>
              <a:cxnLst/>
              <a:rect l="l" t="t" r="r" b="b"/>
              <a:pathLst>
                <a:path h="1693545">
                  <a:moveTo>
                    <a:pt x="0" y="0"/>
                  </a:moveTo>
                  <a:lnTo>
                    <a:pt x="0" y="1693164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3398646" y="5382514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103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3667125" y="5721223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889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066159" y="6060186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057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11751" y="6399072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655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496436" y="6737705"/>
            <a:ext cx="39370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</a:t>
            </a:r>
            <a:r>
              <a:rPr sz="1000" spc="-6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390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93495" y="5298440"/>
            <a:ext cx="1671320" cy="593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Комнаты в</a:t>
            </a:r>
            <a:endParaRPr sz="10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000" spc="-10" dirty="0">
                <a:latin typeface="Verdana"/>
                <a:cs typeface="Verdana"/>
              </a:rPr>
              <a:t>квартирах/апартаментах</a:t>
            </a:r>
            <a:endParaRPr sz="1000">
              <a:latin typeface="Verdana"/>
              <a:cs typeface="Verdana"/>
            </a:endParaRPr>
          </a:p>
          <a:p>
            <a:pPr marL="1017269">
              <a:lnSpc>
                <a:spcPct val="100000"/>
              </a:lnSpc>
              <a:spcBef>
                <a:spcPts val="865"/>
              </a:spcBef>
            </a:pPr>
            <a:r>
              <a:rPr sz="1000" dirty="0">
                <a:latin typeface="Verdana"/>
                <a:cs typeface="Verdana"/>
              </a:rPr>
              <a:t>К</a:t>
            </a:r>
            <a:r>
              <a:rPr sz="1000" spc="-10" dirty="0">
                <a:latin typeface="Verdana"/>
                <a:cs typeface="Verdana"/>
              </a:rPr>
              <a:t>в</a:t>
            </a:r>
            <a:r>
              <a:rPr sz="1000" spc="-5" dirty="0">
                <a:latin typeface="Verdana"/>
                <a:cs typeface="Verdana"/>
              </a:rPr>
              <a:t>ар</a:t>
            </a:r>
            <a:r>
              <a:rPr sz="1000" spc="-10" dirty="0">
                <a:latin typeface="Verdana"/>
                <a:cs typeface="Verdana"/>
              </a:rPr>
              <a:t>ти</a:t>
            </a:r>
            <a:r>
              <a:rPr sz="1000" spc="-5" dirty="0">
                <a:latin typeface="Verdana"/>
                <a:cs typeface="Verdana"/>
              </a:rPr>
              <a:t>ры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571371" y="6052769"/>
            <a:ext cx="8947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Апар</a:t>
            </a:r>
            <a:r>
              <a:rPr sz="1000" spc="-10" dirty="0">
                <a:latin typeface="Verdana"/>
                <a:cs typeface="Verdana"/>
              </a:rPr>
              <a:t>т</a:t>
            </a:r>
            <a:r>
              <a:rPr sz="1000" spc="-5" dirty="0">
                <a:latin typeface="Verdana"/>
                <a:cs typeface="Verdana"/>
              </a:rPr>
              <a:t>ам</a:t>
            </a:r>
            <a:r>
              <a:rPr sz="1000" spc="-15" dirty="0">
                <a:latin typeface="Verdana"/>
                <a:cs typeface="Verdana"/>
              </a:rPr>
              <a:t>е</a:t>
            </a:r>
            <a:r>
              <a:rPr sz="1000" spc="-10" dirty="0">
                <a:latin typeface="Verdana"/>
                <a:cs typeface="Verdana"/>
              </a:rPr>
              <a:t>нт</a:t>
            </a:r>
            <a:r>
              <a:rPr sz="1000" spc="-5" dirty="0">
                <a:latin typeface="Verdana"/>
                <a:cs typeface="Verdana"/>
              </a:rPr>
              <a:t>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468627" y="6392062"/>
            <a:ext cx="9969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Гостевые</a:t>
            </a:r>
            <a:r>
              <a:rPr sz="1000" spc="-1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дома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66699" y="6731000"/>
            <a:ext cx="17983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Комнаты в </a:t>
            </a:r>
            <a:r>
              <a:rPr sz="1000" spc="-10" dirty="0">
                <a:latin typeface="Verdana"/>
                <a:cs typeface="Verdana"/>
              </a:rPr>
              <a:t>гостевых</a:t>
            </a:r>
            <a:r>
              <a:rPr sz="1000" spc="-5" dirty="0">
                <a:latin typeface="Verdana"/>
                <a:cs typeface="Verdana"/>
              </a:rPr>
              <a:t> домах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3727703" y="5231892"/>
            <a:ext cx="0" cy="1860550"/>
          </a:xfrm>
          <a:custGeom>
            <a:avLst/>
            <a:gdLst/>
            <a:ahLst/>
            <a:cxnLst/>
            <a:rect l="l" t="t" r="r" b="b"/>
            <a:pathLst>
              <a:path h="1860550">
                <a:moveTo>
                  <a:pt x="0" y="0"/>
                </a:moveTo>
                <a:lnTo>
                  <a:pt x="0" y="1860245"/>
                </a:lnTo>
              </a:path>
            </a:pathLst>
          </a:custGeom>
          <a:ln w="6350">
            <a:solidFill>
              <a:srgbClr val="9C9B9B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2948177" y="4799457"/>
            <a:ext cx="54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2CAE"/>
                </a:solidFill>
                <a:latin typeface="Verdana"/>
                <a:cs typeface="Verdana"/>
              </a:rPr>
              <a:t>ру</a:t>
            </a:r>
            <a:r>
              <a:rPr sz="1200" b="1" dirty="0">
                <a:solidFill>
                  <a:srgbClr val="002CAE"/>
                </a:solidFill>
                <a:latin typeface="Verdana"/>
                <a:cs typeface="Verdana"/>
              </a:rPr>
              <a:t>б</a:t>
            </a:r>
            <a:r>
              <a:rPr sz="1200" b="1" spc="-5" dirty="0">
                <a:solidFill>
                  <a:srgbClr val="002CAE"/>
                </a:solidFill>
                <a:latin typeface="Verdana"/>
                <a:cs typeface="Verdana"/>
              </a:rPr>
              <a:t>ль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220595" y="4771390"/>
            <a:ext cx="24790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средняя стоимость </a:t>
            </a:r>
            <a:r>
              <a:rPr sz="2800" b="1" spc="-5" dirty="0">
                <a:solidFill>
                  <a:srgbClr val="002CAE"/>
                </a:solidFill>
                <a:latin typeface="Verdana"/>
                <a:cs typeface="Verdana"/>
              </a:rPr>
              <a:t>3</a:t>
            </a:r>
            <a:r>
              <a:rPr sz="2800" b="1" spc="-10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2800" b="1" spc="-5" dirty="0">
                <a:solidFill>
                  <a:srgbClr val="002CAE"/>
                </a:solidFill>
                <a:latin typeface="Verdana"/>
                <a:cs typeface="Verdana"/>
              </a:rPr>
              <a:t>391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1588622" y="5451094"/>
            <a:ext cx="12261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2800" b="1" spc="-65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002CAE"/>
                </a:solidFill>
                <a:latin typeface="Verdana"/>
                <a:cs typeface="Verdana"/>
              </a:rPr>
              <a:t>человека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922509" y="6695338"/>
            <a:ext cx="23444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среднее количество</a:t>
            </a:r>
            <a:r>
              <a:rPr sz="1000" spc="70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проживающих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в 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объекте краткосрочной</a:t>
            </a:r>
            <a:r>
              <a:rPr sz="1000" spc="95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аренды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9838842" y="4862842"/>
            <a:ext cx="1477645" cy="1692275"/>
          </a:xfrm>
          <a:custGeom>
            <a:avLst/>
            <a:gdLst/>
            <a:ahLst/>
            <a:cxnLst/>
            <a:rect l="l" t="t" r="r" b="b"/>
            <a:pathLst>
              <a:path w="1477645" h="1692275">
                <a:moveTo>
                  <a:pt x="547370" y="147980"/>
                </a:moveTo>
                <a:lnTo>
                  <a:pt x="539813" y="101206"/>
                </a:lnTo>
                <a:lnTo>
                  <a:pt x="518795" y="60579"/>
                </a:lnTo>
                <a:lnTo>
                  <a:pt x="486752" y="28549"/>
                </a:lnTo>
                <a:lnTo>
                  <a:pt x="446112" y="7543"/>
                </a:lnTo>
                <a:lnTo>
                  <a:pt x="399313" y="0"/>
                </a:lnTo>
                <a:lnTo>
                  <a:pt x="352513" y="7543"/>
                </a:lnTo>
                <a:lnTo>
                  <a:pt x="311873" y="28549"/>
                </a:lnTo>
                <a:lnTo>
                  <a:pt x="279831" y="60579"/>
                </a:lnTo>
                <a:lnTo>
                  <a:pt x="258813" y="101206"/>
                </a:lnTo>
                <a:lnTo>
                  <a:pt x="251256" y="147980"/>
                </a:lnTo>
                <a:lnTo>
                  <a:pt x="258813" y="194767"/>
                </a:lnTo>
                <a:lnTo>
                  <a:pt x="279831" y="235407"/>
                </a:lnTo>
                <a:lnTo>
                  <a:pt x="311873" y="267449"/>
                </a:lnTo>
                <a:lnTo>
                  <a:pt x="352513" y="288467"/>
                </a:lnTo>
                <a:lnTo>
                  <a:pt x="399313" y="296011"/>
                </a:lnTo>
                <a:lnTo>
                  <a:pt x="446112" y="288467"/>
                </a:lnTo>
                <a:lnTo>
                  <a:pt x="486752" y="267449"/>
                </a:lnTo>
                <a:lnTo>
                  <a:pt x="518795" y="235407"/>
                </a:lnTo>
                <a:lnTo>
                  <a:pt x="539813" y="194767"/>
                </a:lnTo>
                <a:lnTo>
                  <a:pt x="547370" y="147980"/>
                </a:lnTo>
                <a:close/>
              </a:path>
              <a:path w="1477645" h="1692275">
                <a:moveTo>
                  <a:pt x="1224178" y="147980"/>
                </a:moveTo>
                <a:lnTo>
                  <a:pt x="1216621" y="101206"/>
                </a:lnTo>
                <a:lnTo>
                  <a:pt x="1195603" y="60579"/>
                </a:lnTo>
                <a:lnTo>
                  <a:pt x="1163561" y="28549"/>
                </a:lnTo>
                <a:lnTo>
                  <a:pt x="1122921" y="7543"/>
                </a:lnTo>
                <a:lnTo>
                  <a:pt x="1076121" y="0"/>
                </a:lnTo>
                <a:lnTo>
                  <a:pt x="1029322" y="7543"/>
                </a:lnTo>
                <a:lnTo>
                  <a:pt x="988682" y="28549"/>
                </a:lnTo>
                <a:lnTo>
                  <a:pt x="956640" y="60579"/>
                </a:lnTo>
                <a:lnTo>
                  <a:pt x="935621" y="101206"/>
                </a:lnTo>
                <a:lnTo>
                  <a:pt x="928065" y="147980"/>
                </a:lnTo>
                <a:lnTo>
                  <a:pt x="935621" y="194767"/>
                </a:lnTo>
                <a:lnTo>
                  <a:pt x="956640" y="235407"/>
                </a:lnTo>
                <a:lnTo>
                  <a:pt x="988682" y="267449"/>
                </a:lnTo>
                <a:lnTo>
                  <a:pt x="1029322" y="288467"/>
                </a:lnTo>
                <a:lnTo>
                  <a:pt x="1076121" y="296011"/>
                </a:lnTo>
                <a:lnTo>
                  <a:pt x="1122921" y="288467"/>
                </a:lnTo>
                <a:lnTo>
                  <a:pt x="1163561" y="267449"/>
                </a:lnTo>
                <a:lnTo>
                  <a:pt x="1195603" y="235407"/>
                </a:lnTo>
                <a:lnTo>
                  <a:pt x="1216621" y="194767"/>
                </a:lnTo>
                <a:lnTo>
                  <a:pt x="1224178" y="147980"/>
                </a:lnTo>
                <a:close/>
              </a:path>
              <a:path w="1477645" h="1692275">
                <a:moveTo>
                  <a:pt x="1477225" y="957884"/>
                </a:moveTo>
                <a:lnTo>
                  <a:pt x="1351737" y="476897"/>
                </a:lnTo>
                <a:lnTo>
                  <a:pt x="1304251" y="422808"/>
                </a:lnTo>
                <a:lnTo>
                  <a:pt x="1268857" y="397256"/>
                </a:lnTo>
                <a:lnTo>
                  <a:pt x="1230680" y="376085"/>
                </a:lnTo>
                <a:lnTo>
                  <a:pt x="1162964" y="349910"/>
                </a:lnTo>
                <a:lnTo>
                  <a:pt x="1105865" y="339534"/>
                </a:lnTo>
                <a:lnTo>
                  <a:pt x="1046378" y="339496"/>
                </a:lnTo>
                <a:lnTo>
                  <a:pt x="989279" y="349021"/>
                </a:lnTo>
                <a:lnTo>
                  <a:pt x="920661" y="373964"/>
                </a:lnTo>
                <a:lnTo>
                  <a:pt x="882599" y="395147"/>
                </a:lnTo>
                <a:lnTo>
                  <a:pt x="847699" y="420687"/>
                </a:lnTo>
                <a:lnTo>
                  <a:pt x="810018" y="458355"/>
                </a:lnTo>
                <a:lnTo>
                  <a:pt x="737717" y="706285"/>
                </a:lnTo>
                <a:lnTo>
                  <a:pt x="670560" y="467842"/>
                </a:lnTo>
                <a:lnTo>
                  <a:pt x="627443" y="422808"/>
                </a:lnTo>
                <a:lnTo>
                  <a:pt x="592048" y="397256"/>
                </a:lnTo>
                <a:lnTo>
                  <a:pt x="553872" y="376085"/>
                </a:lnTo>
                <a:lnTo>
                  <a:pt x="486156" y="349910"/>
                </a:lnTo>
                <a:lnTo>
                  <a:pt x="429056" y="339534"/>
                </a:lnTo>
                <a:lnTo>
                  <a:pt x="369570" y="339496"/>
                </a:lnTo>
                <a:lnTo>
                  <a:pt x="312458" y="349021"/>
                </a:lnTo>
                <a:lnTo>
                  <a:pt x="243852" y="373964"/>
                </a:lnTo>
                <a:lnTo>
                  <a:pt x="205790" y="395147"/>
                </a:lnTo>
                <a:lnTo>
                  <a:pt x="170891" y="420687"/>
                </a:lnTo>
                <a:lnTo>
                  <a:pt x="133210" y="458355"/>
                </a:lnTo>
                <a:lnTo>
                  <a:pt x="1689" y="930465"/>
                </a:lnTo>
                <a:lnTo>
                  <a:pt x="0" y="956106"/>
                </a:lnTo>
                <a:lnTo>
                  <a:pt x="7239" y="980160"/>
                </a:lnTo>
                <a:lnTo>
                  <a:pt x="22809" y="999451"/>
                </a:lnTo>
                <a:lnTo>
                  <a:pt x="50330" y="1015047"/>
                </a:lnTo>
                <a:lnTo>
                  <a:pt x="80899" y="1011643"/>
                </a:lnTo>
                <a:lnTo>
                  <a:pt x="98717" y="1002093"/>
                </a:lnTo>
                <a:lnTo>
                  <a:pt x="112953" y="987399"/>
                </a:lnTo>
                <a:lnTo>
                  <a:pt x="122250" y="968527"/>
                </a:lnTo>
                <a:lnTo>
                  <a:pt x="230111" y="562483"/>
                </a:lnTo>
                <a:lnTo>
                  <a:pt x="230111" y="1691792"/>
                </a:lnTo>
                <a:lnTo>
                  <a:pt x="357009" y="1691792"/>
                </a:lnTo>
                <a:lnTo>
                  <a:pt x="357009" y="1036205"/>
                </a:lnTo>
                <a:lnTo>
                  <a:pt x="441617" y="1036205"/>
                </a:lnTo>
                <a:lnTo>
                  <a:pt x="441617" y="1691792"/>
                </a:lnTo>
                <a:lnTo>
                  <a:pt x="568515" y="1691792"/>
                </a:lnTo>
                <a:lnTo>
                  <a:pt x="568515" y="562483"/>
                </a:lnTo>
                <a:lnTo>
                  <a:pt x="676376" y="966406"/>
                </a:lnTo>
                <a:lnTo>
                  <a:pt x="685673" y="985278"/>
                </a:lnTo>
                <a:lnTo>
                  <a:pt x="699909" y="999985"/>
                </a:lnTo>
                <a:lnTo>
                  <a:pt x="717727" y="1009535"/>
                </a:lnTo>
                <a:lnTo>
                  <a:pt x="748296" y="1012939"/>
                </a:lnTo>
                <a:lnTo>
                  <a:pt x="768057" y="1004582"/>
                </a:lnTo>
                <a:lnTo>
                  <a:pt x="788543" y="984948"/>
                </a:lnTo>
                <a:lnTo>
                  <a:pt x="794829" y="972756"/>
                </a:lnTo>
                <a:lnTo>
                  <a:pt x="906919" y="562483"/>
                </a:lnTo>
                <a:lnTo>
                  <a:pt x="906919" y="733780"/>
                </a:lnTo>
                <a:lnTo>
                  <a:pt x="786358" y="1184236"/>
                </a:lnTo>
                <a:lnTo>
                  <a:pt x="906919" y="1184236"/>
                </a:lnTo>
                <a:lnTo>
                  <a:pt x="906919" y="1691792"/>
                </a:lnTo>
                <a:lnTo>
                  <a:pt x="1033818" y="1691792"/>
                </a:lnTo>
                <a:lnTo>
                  <a:pt x="1033818" y="1184236"/>
                </a:lnTo>
                <a:lnTo>
                  <a:pt x="1118425" y="1184236"/>
                </a:lnTo>
                <a:lnTo>
                  <a:pt x="1118425" y="1691792"/>
                </a:lnTo>
                <a:lnTo>
                  <a:pt x="1245323" y="1691792"/>
                </a:lnTo>
                <a:lnTo>
                  <a:pt x="1245323" y="1184236"/>
                </a:lnTo>
                <a:lnTo>
                  <a:pt x="1365885" y="1184236"/>
                </a:lnTo>
                <a:lnTo>
                  <a:pt x="1245323" y="733780"/>
                </a:lnTo>
                <a:lnTo>
                  <a:pt x="1245323" y="562483"/>
                </a:lnTo>
                <a:lnTo>
                  <a:pt x="1353185" y="966406"/>
                </a:lnTo>
                <a:lnTo>
                  <a:pt x="1362481" y="985278"/>
                </a:lnTo>
                <a:lnTo>
                  <a:pt x="1376718" y="999985"/>
                </a:lnTo>
                <a:lnTo>
                  <a:pt x="1394536" y="1009535"/>
                </a:lnTo>
                <a:lnTo>
                  <a:pt x="1425105" y="1012939"/>
                </a:lnTo>
                <a:lnTo>
                  <a:pt x="1453845" y="999782"/>
                </a:lnTo>
                <a:lnTo>
                  <a:pt x="1469504" y="981214"/>
                </a:lnTo>
                <a:lnTo>
                  <a:pt x="1477225" y="957884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737083" y="22021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357425" y="2785681"/>
            <a:ext cx="2635250" cy="4109085"/>
            <a:chOff x="8357425" y="2785681"/>
            <a:chExt cx="2635250" cy="4109085"/>
          </a:xfrm>
        </p:grpSpPr>
        <p:sp>
          <p:nvSpPr>
            <p:cNvPr id="8" name="object 8"/>
            <p:cNvSpPr/>
            <p:nvPr/>
          </p:nvSpPr>
          <p:spPr>
            <a:xfrm>
              <a:off x="8362188" y="2887979"/>
              <a:ext cx="2630805" cy="3904615"/>
            </a:xfrm>
            <a:custGeom>
              <a:avLst/>
              <a:gdLst/>
              <a:ahLst/>
              <a:cxnLst/>
              <a:rect l="l" t="t" r="r" b="b"/>
              <a:pathLst>
                <a:path w="2630804" h="3904615">
                  <a:moveTo>
                    <a:pt x="82296" y="3416808"/>
                  </a:moveTo>
                  <a:lnTo>
                    <a:pt x="0" y="3416808"/>
                  </a:lnTo>
                  <a:lnTo>
                    <a:pt x="0" y="3904488"/>
                  </a:lnTo>
                  <a:lnTo>
                    <a:pt x="82296" y="3904488"/>
                  </a:lnTo>
                  <a:lnTo>
                    <a:pt x="82296" y="3416808"/>
                  </a:lnTo>
                  <a:close/>
                </a:path>
                <a:path w="2630804" h="3904615">
                  <a:moveTo>
                    <a:pt x="82296" y="2734056"/>
                  </a:moveTo>
                  <a:lnTo>
                    <a:pt x="0" y="2734056"/>
                  </a:lnTo>
                  <a:lnTo>
                    <a:pt x="0" y="3221736"/>
                  </a:lnTo>
                  <a:lnTo>
                    <a:pt x="82296" y="3221736"/>
                  </a:lnTo>
                  <a:lnTo>
                    <a:pt x="82296" y="2734056"/>
                  </a:lnTo>
                  <a:close/>
                </a:path>
                <a:path w="2630804" h="3904615">
                  <a:moveTo>
                    <a:pt x="205740" y="2049780"/>
                  </a:moveTo>
                  <a:lnTo>
                    <a:pt x="0" y="2049780"/>
                  </a:lnTo>
                  <a:lnTo>
                    <a:pt x="0" y="2538984"/>
                  </a:lnTo>
                  <a:lnTo>
                    <a:pt x="205740" y="2538984"/>
                  </a:lnTo>
                  <a:lnTo>
                    <a:pt x="205740" y="2049780"/>
                  </a:lnTo>
                  <a:close/>
                </a:path>
                <a:path w="2630804" h="3904615">
                  <a:moveTo>
                    <a:pt x="288036" y="1367028"/>
                  </a:moveTo>
                  <a:lnTo>
                    <a:pt x="0" y="1367028"/>
                  </a:lnTo>
                  <a:lnTo>
                    <a:pt x="0" y="1854708"/>
                  </a:lnTo>
                  <a:lnTo>
                    <a:pt x="288036" y="1854708"/>
                  </a:lnTo>
                  <a:lnTo>
                    <a:pt x="288036" y="1367028"/>
                  </a:lnTo>
                  <a:close/>
                </a:path>
                <a:path w="2630804" h="3904615">
                  <a:moveTo>
                    <a:pt x="862584" y="684276"/>
                  </a:moveTo>
                  <a:lnTo>
                    <a:pt x="0" y="684276"/>
                  </a:lnTo>
                  <a:lnTo>
                    <a:pt x="0" y="1171956"/>
                  </a:lnTo>
                  <a:lnTo>
                    <a:pt x="862584" y="1171956"/>
                  </a:lnTo>
                  <a:lnTo>
                    <a:pt x="862584" y="684276"/>
                  </a:lnTo>
                  <a:close/>
                </a:path>
                <a:path w="2630804" h="3904615">
                  <a:moveTo>
                    <a:pt x="2630424" y="0"/>
                  </a:moveTo>
                  <a:lnTo>
                    <a:pt x="0" y="0"/>
                  </a:lnTo>
                  <a:lnTo>
                    <a:pt x="0" y="489204"/>
                  </a:lnTo>
                  <a:lnTo>
                    <a:pt x="2630424" y="489204"/>
                  </a:lnTo>
                  <a:lnTo>
                    <a:pt x="2630424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62188" y="2790444"/>
              <a:ext cx="0" cy="4099560"/>
            </a:xfrm>
            <a:custGeom>
              <a:avLst/>
              <a:gdLst/>
              <a:ahLst/>
              <a:cxnLst/>
              <a:rect l="l" t="t" r="r" b="b"/>
              <a:pathLst>
                <a:path h="4099559">
                  <a:moveTo>
                    <a:pt x="0" y="0"/>
                  </a:moveTo>
                  <a:lnTo>
                    <a:pt x="0" y="409956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057001" y="3044698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89160" y="3727780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14358" y="4411726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32317" y="5095113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08872" y="5778500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508872" y="6461861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10" dirty="0"/>
              <a:t>Краткосрочной </a:t>
            </a:r>
            <a:r>
              <a:rPr spc="-5" dirty="0"/>
              <a:t>аренде характерны значимые  функциональные</a:t>
            </a:r>
            <a:r>
              <a:rPr dirty="0"/>
              <a:t> </a:t>
            </a:r>
            <a:r>
              <a:rPr spc="-5" dirty="0"/>
              <a:t>отличия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21283" y="2133980"/>
            <a:ext cx="13785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Цель</a:t>
            </a:r>
            <a:r>
              <a:rPr sz="1500" spc="-8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поездки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23003" y="2371089"/>
            <a:ext cx="15468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Жилье</a:t>
            </a:r>
            <a:r>
              <a:rPr sz="1000" spc="2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для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краткосрочной</a:t>
            </a:r>
            <a:r>
              <a:rPr sz="1000" spc="3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аренды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99195" y="2371089"/>
            <a:ext cx="11277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Гостини</a:t>
            </a:r>
            <a:r>
              <a:rPr sz="1000" spc="-5" dirty="0">
                <a:latin typeface="Verdana"/>
                <a:cs typeface="Verdana"/>
              </a:rPr>
              <a:t>ца/</a:t>
            </a:r>
            <a:r>
              <a:rPr sz="1000" spc="-10" dirty="0">
                <a:latin typeface="Verdana"/>
                <a:cs typeface="Verdana"/>
              </a:rPr>
              <a:t>от</a:t>
            </a:r>
            <a:r>
              <a:rPr sz="1000" spc="-15" dirty="0">
                <a:latin typeface="Verdana"/>
                <a:cs typeface="Verdana"/>
              </a:rPr>
              <a:t>е</a:t>
            </a:r>
            <a:r>
              <a:rPr sz="1000" spc="10" dirty="0">
                <a:latin typeface="Verdana"/>
                <a:cs typeface="Verdana"/>
              </a:rPr>
              <a:t>л</a:t>
            </a:r>
            <a:r>
              <a:rPr sz="1000" spc="-5" dirty="0">
                <a:latin typeface="Verdana"/>
                <a:cs typeface="Verdana"/>
              </a:rPr>
              <a:t>ь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712017" y="2791777"/>
            <a:ext cx="2044064" cy="4185285"/>
            <a:chOff x="4712017" y="2791777"/>
            <a:chExt cx="2044064" cy="4185285"/>
          </a:xfrm>
        </p:grpSpPr>
        <p:sp>
          <p:nvSpPr>
            <p:cNvPr id="21" name="object 21"/>
            <p:cNvSpPr/>
            <p:nvPr/>
          </p:nvSpPr>
          <p:spPr>
            <a:xfrm>
              <a:off x="4716780" y="2895599"/>
              <a:ext cx="2039620" cy="3977640"/>
            </a:xfrm>
            <a:custGeom>
              <a:avLst/>
              <a:gdLst/>
              <a:ahLst/>
              <a:cxnLst/>
              <a:rect l="l" t="t" r="r" b="b"/>
              <a:pathLst>
                <a:path w="2039620" h="3977640">
                  <a:moveTo>
                    <a:pt x="80772" y="3480816"/>
                  </a:moveTo>
                  <a:lnTo>
                    <a:pt x="0" y="3480816"/>
                  </a:lnTo>
                  <a:lnTo>
                    <a:pt x="0" y="3977640"/>
                  </a:lnTo>
                  <a:lnTo>
                    <a:pt x="80772" y="3977640"/>
                  </a:lnTo>
                  <a:lnTo>
                    <a:pt x="80772" y="3480816"/>
                  </a:lnTo>
                  <a:close/>
                </a:path>
                <a:path w="2039620" h="3977640">
                  <a:moveTo>
                    <a:pt x="239268" y="2784348"/>
                  </a:moveTo>
                  <a:lnTo>
                    <a:pt x="0" y="2784348"/>
                  </a:lnTo>
                  <a:lnTo>
                    <a:pt x="0" y="3281172"/>
                  </a:lnTo>
                  <a:lnTo>
                    <a:pt x="239268" y="3281172"/>
                  </a:lnTo>
                  <a:lnTo>
                    <a:pt x="239268" y="2784348"/>
                  </a:lnTo>
                  <a:close/>
                </a:path>
                <a:path w="2039620" h="3977640">
                  <a:moveTo>
                    <a:pt x="320040" y="2087880"/>
                  </a:moveTo>
                  <a:lnTo>
                    <a:pt x="0" y="2087880"/>
                  </a:lnTo>
                  <a:lnTo>
                    <a:pt x="0" y="2584704"/>
                  </a:lnTo>
                  <a:lnTo>
                    <a:pt x="320040" y="2584704"/>
                  </a:lnTo>
                  <a:lnTo>
                    <a:pt x="320040" y="2087880"/>
                  </a:lnTo>
                  <a:close/>
                </a:path>
                <a:path w="2039620" h="3977640">
                  <a:moveTo>
                    <a:pt x="399288" y="1392948"/>
                  </a:moveTo>
                  <a:lnTo>
                    <a:pt x="0" y="1392948"/>
                  </a:lnTo>
                  <a:lnTo>
                    <a:pt x="0" y="1889760"/>
                  </a:lnTo>
                  <a:lnTo>
                    <a:pt x="399288" y="1889760"/>
                  </a:lnTo>
                  <a:lnTo>
                    <a:pt x="399288" y="1392948"/>
                  </a:lnTo>
                  <a:close/>
                </a:path>
                <a:path w="2039620" h="3977640">
                  <a:moveTo>
                    <a:pt x="918972" y="696468"/>
                  </a:moveTo>
                  <a:lnTo>
                    <a:pt x="0" y="696468"/>
                  </a:lnTo>
                  <a:lnTo>
                    <a:pt x="0" y="1193292"/>
                  </a:lnTo>
                  <a:lnTo>
                    <a:pt x="918972" y="1193292"/>
                  </a:lnTo>
                  <a:lnTo>
                    <a:pt x="918972" y="696468"/>
                  </a:lnTo>
                  <a:close/>
                </a:path>
                <a:path w="2039620" h="3977640">
                  <a:moveTo>
                    <a:pt x="2039112" y="0"/>
                  </a:moveTo>
                  <a:lnTo>
                    <a:pt x="0" y="0"/>
                  </a:lnTo>
                  <a:lnTo>
                    <a:pt x="0" y="496824"/>
                  </a:lnTo>
                  <a:lnTo>
                    <a:pt x="2039112" y="496824"/>
                  </a:lnTo>
                  <a:lnTo>
                    <a:pt x="2039112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16779" y="2796540"/>
              <a:ext cx="0" cy="4175760"/>
            </a:xfrm>
            <a:custGeom>
              <a:avLst/>
              <a:gdLst/>
              <a:ahLst/>
              <a:cxnLst/>
              <a:rect l="l" t="t" r="r" b="b"/>
              <a:pathLst>
                <a:path h="4175759">
                  <a:moveTo>
                    <a:pt x="0" y="0"/>
                  </a:moveTo>
                  <a:lnTo>
                    <a:pt x="0" y="417576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6819392" y="3056889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51%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00140" y="3752545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23%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80457" y="4448937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01209" y="5145151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21326" y="5841238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61305" y="6537452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00047" y="3049905"/>
            <a:ext cx="3206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Туризм (поездка с целью отдыха или</a:t>
            </a:r>
            <a:r>
              <a:rPr sz="100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прогулки)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459227" y="3746119"/>
            <a:ext cx="21475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Деловая</a:t>
            </a:r>
            <a:r>
              <a:rPr sz="1000" spc="1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поездка/командировка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9442" y="4442205"/>
            <a:ext cx="39382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Бытовые </a:t>
            </a:r>
            <a:r>
              <a:rPr sz="1000" spc="-10" dirty="0">
                <a:latin typeface="Verdana"/>
                <a:cs typeface="Verdana"/>
              </a:rPr>
              <a:t>нужды (переезд, поездка </a:t>
            </a:r>
            <a:r>
              <a:rPr sz="1000" spc="-5" dirty="0">
                <a:latin typeface="Verdana"/>
                <a:cs typeface="Verdana"/>
              </a:rPr>
              <a:t>к </a:t>
            </a:r>
            <a:r>
              <a:rPr sz="1000" spc="-10" dirty="0">
                <a:latin typeface="Verdana"/>
                <a:cs typeface="Verdana"/>
              </a:rPr>
              <a:t>родственникам </a:t>
            </a:r>
            <a:r>
              <a:rPr sz="1000" spc="-5" dirty="0">
                <a:latin typeface="Verdana"/>
                <a:cs typeface="Verdana"/>
              </a:rPr>
              <a:t>и</a:t>
            </a:r>
            <a:r>
              <a:rPr sz="1000" spc="19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др.)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27423" y="5138420"/>
            <a:ext cx="5810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Л</a:t>
            </a:r>
            <a:r>
              <a:rPr sz="1000" spc="-15" dirty="0">
                <a:latin typeface="Verdana"/>
                <a:cs typeface="Verdana"/>
              </a:rPr>
              <a:t>е</a:t>
            </a:r>
            <a:r>
              <a:rPr sz="1000" spc="-10" dirty="0">
                <a:latin typeface="Verdana"/>
                <a:cs typeface="Verdana"/>
              </a:rPr>
              <a:t>ч</a:t>
            </a:r>
            <a:r>
              <a:rPr sz="1000" spc="-15" dirty="0">
                <a:latin typeface="Verdana"/>
                <a:cs typeface="Verdana"/>
              </a:rPr>
              <a:t>е</a:t>
            </a:r>
            <a:r>
              <a:rPr sz="1000" spc="-10" dirty="0">
                <a:latin typeface="Verdana"/>
                <a:cs typeface="Verdana"/>
              </a:rPr>
              <a:t>ние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943858" y="5834634"/>
            <a:ext cx="6654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Обучение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59428" y="6530746"/>
            <a:ext cx="5499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Транзит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414645" y="4247261"/>
            <a:ext cx="1666239" cy="1964689"/>
            <a:chOff x="5414645" y="4247261"/>
            <a:chExt cx="1666239" cy="1964689"/>
          </a:xfrm>
        </p:grpSpPr>
        <p:sp>
          <p:nvSpPr>
            <p:cNvPr id="36" name="object 36"/>
            <p:cNvSpPr/>
            <p:nvPr/>
          </p:nvSpPr>
          <p:spPr>
            <a:xfrm>
              <a:off x="5417820" y="4250436"/>
              <a:ext cx="425450" cy="1958339"/>
            </a:xfrm>
            <a:custGeom>
              <a:avLst/>
              <a:gdLst/>
              <a:ahLst/>
              <a:cxnLst/>
              <a:rect l="l" t="t" r="r" b="b"/>
              <a:pathLst>
                <a:path w="425450" h="1958339">
                  <a:moveTo>
                    <a:pt x="0" y="0"/>
                  </a:moveTo>
                  <a:lnTo>
                    <a:pt x="82778" y="0"/>
                  </a:lnTo>
                  <a:lnTo>
                    <a:pt x="150352" y="0"/>
                  </a:lnTo>
                  <a:lnTo>
                    <a:pt x="195899" y="0"/>
                  </a:lnTo>
                  <a:lnTo>
                    <a:pt x="212597" y="0"/>
                  </a:lnTo>
                  <a:lnTo>
                    <a:pt x="212597" y="979169"/>
                  </a:lnTo>
                  <a:lnTo>
                    <a:pt x="269426" y="979169"/>
                  </a:lnTo>
                  <a:lnTo>
                    <a:pt x="310514" y="979169"/>
                  </a:lnTo>
                  <a:lnTo>
                    <a:pt x="355794" y="979169"/>
                  </a:lnTo>
                  <a:lnTo>
                    <a:pt x="425195" y="979169"/>
                  </a:lnTo>
                  <a:lnTo>
                    <a:pt x="342417" y="979169"/>
                  </a:lnTo>
                  <a:lnTo>
                    <a:pt x="274843" y="979169"/>
                  </a:lnTo>
                  <a:lnTo>
                    <a:pt x="229296" y="979169"/>
                  </a:lnTo>
                  <a:lnTo>
                    <a:pt x="212597" y="979169"/>
                  </a:lnTo>
                  <a:lnTo>
                    <a:pt x="212597" y="1958339"/>
                  </a:lnTo>
                  <a:lnTo>
                    <a:pt x="155769" y="1958339"/>
                  </a:lnTo>
                  <a:lnTo>
                    <a:pt x="114681" y="1958339"/>
                  </a:lnTo>
                  <a:lnTo>
                    <a:pt x="69401" y="1958339"/>
                  </a:lnTo>
                  <a:lnTo>
                    <a:pt x="0" y="1958339"/>
                  </a:lnTo>
                </a:path>
              </a:pathLst>
            </a:custGeom>
            <a:ln w="6350">
              <a:solidFill>
                <a:srgbClr val="002CA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25895" y="4742815"/>
              <a:ext cx="553720" cy="530860"/>
            </a:xfrm>
            <a:custGeom>
              <a:avLst/>
              <a:gdLst/>
              <a:ahLst/>
              <a:cxnLst/>
              <a:rect l="l" t="t" r="r" b="b"/>
              <a:pathLst>
                <a:path w="553720" h="530860">
                  <a:moveTo>
                    <a:pt x="0" y="0"/>
                  </a:moveTo>
                  <a:lnTo>
                    <a:pt x="0" y="166497"/>
                  </a:lnTo>
                  <a:lnTo>
                    <a:pt x="46622" y="169274"/>
                  </a:lnTo>
                  <a:lnTo>
                    <a:pt x="91663" y="177398"/>
                  </a:lnTo>
                  <a:lnTo>
                    <a:pt x="134790" y="190557"/>
                  </a:lnTo>
                  <a:lnTo>
                    <a:pt x="175670" y="208440"/>
                  </a:lnTo>
                  <a:lnTo>
                    <a:pt x="213971" y="230734"/>
                  </a:lnTo>
                  <a:lnTo>
                    <a:pt x="249360" y="257127"/>
                  </a:lnTo>
                  <a:lnTo>
                    <a:pt x="281504" y="287308"/>
                  </a:lnTo>
                  <a:lnTo>
                    <a:pt x="310070" y="320965"/>
                  </a:lnTo>
                  <a:lnTo>
                    <a:pt x="334727" y="357787"/>
                  </a:lnTo>
                  <a:lnTo>
                    <a:pt x="355142" y="397461"/>
                  </a:lnTo>
                  <a:lnTo>
                    <a:pt x="370981" y="439675"/>
                  </a:lnTo>
                  <a:lnTo>
                    <a:pt x="381912" y="484118"/>
                  </a:lnTo>
                  <a:lnTo>
                    <a:pt x="387603" y="530479"/>
                  </a:lnTo>
                  <a:lnTo>
                    <a:pt x="553720" y="520064"/>
                  </a:lnTo>
                  <a:lnTo>
                    <a:pt x="548625" y="471965"/>
                  </a:lnTo>
                  <a:lnTo>
                    <a:pt x="539555" y="425231"/>
                  </a:lnTo>
                  <a:lnTo>
                    <a:pt x="526691" y="380029"/>
                  </a:lnTo>
                  <a:lnTo>
                    <a:pt x="510210" y="336528"/>
                  </a:lnTo>
                  <a:lnTo>
                    <a:pt x="490292" y="294895"/>
                  </a:lnTo>
                  <a:lnTo>
                    <a:pt x="467115" y="255298"/>
                  </a:lnTo>
                  <a:lnTo>
                    <a:pt x="440859" y="217904"/>
                  </a:lnTo>
                  <a:lnTo>
                    <a:pt x="411702" y="182882"/>
                  </a:lnTo>
                  <a:lnTo>
                    <a:pt x="379825" y="150399"/>
                  </a:lnTo>
                  <a:lnTo>
                    <a:pt x="345405" y="120623"/>
                  </a:lnTo>
                  <a:lnTo>
                    <a:pt x="308621" y="93722"/>
                  </a:lnTo>
                  <a:lnTo>
                    <a:pt x="269653" y="69864"/>
                  </a:lnTo>
                  <a:lnTo>
                    <a:pt x="228680" y="49215"/>
                  </a:lnTo>
                  <a:lnTo>
                    <a:pt x="185881" y="31945"/>
                  </a:lnTo>
                  <a:lnTo>
                    <a:pt x="141434" y="18220"/>
                  </a:lnTo>
                  <a:lnTo>
                    <a:pt x="95519" y="8210"/>
                  </a:lnTo>
                  <a:lnTo>
                    <a:pt x="48314" y="20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971083" y="4742815"/>
              <a:ext cx="1109980" cy="1109980"/>
            </a:xfrm>
            <a:custGeom>
              <a:avLst/>
              <a:gdLst/>
              <a:ahLst/>
              <a:cxnLst/>
              <a:rect l="l" t="t" r="r" b="b"/>
              <a:pathLst>
                <a:path w="1109979" h="1109979">
                  <a:moveTo>
                    <a:pt x="554811" y="0"/>
                  </a:moveTo>
                  <a:lnTo>
                    <a:pt x="472236" y="6172"/>
                  </a:lnTo>
                  <a:lnTo>
                    <a:pt x="425964" y="15085"/>
                  </a:lnTo>
                  <a:lnTo>
                    <a:pt x="381226" y="27707"/>
                  </a:lnTo>
                  <a:lnTo>
                    <a:pt x="338176" y="43860"/>
                  </a:lnTo>
                  <a:lnTo>
                    <a:pt x="296972" y="63367"/>
                  </a:lnTo>
                  <a:lnTo>
                    <a:pt x="257767" y="86052"/>
                  </a:lnTo>
                  <a:lnTo>
                    <a:pt x="220719" y="111739"/>
                  </a:lnTo>
                  <a:lnTo>
                    <a:pt x="185982" y="140251"/>
                  </a:lnTo>
                  <a:lnTo>
                    <a:pt x="153713" y="171410"/>
                  </a:lnTo>
                  <a:lnTo>
                    <a:pt x="124067" y="205041"/>
                  </a:lnTo>
                  <a:lnTo>
                    <a:pt x="97199" y="240967"/>
                  </a:lnTo>
                  <a:lnTo>
                    <a:pt x="73265" y="279011"/>
                  </a:lnTo>
                  <a:lnTo>
                    <a:pt x="52422" y="318996"/>
                  </a:lnTo>
                  <a:lnTo>
                    <a:pt x="34824" y="360746"/>
                  </a:lnTo>
                  <a:lnTo>
                    <a:pt x="20627" y="404085"/>
                  </a:lnTo>
                  <a:lnTo>
                    <a:pt x="9987" y="448835"/>
                  </a:lnTo>
                  <a:lnTo>
                    <a:pt x="3059" y="494819"/>
                  </a:lnTo>
                  <a:lnTo>
                    <a:pt x="0" y="541863"/>
                  </a:lnTo>
                  <a:lnTo>
                    <a:pt x="964" y="589788"/>
                  </a:lnTo>
                  <a:lnTo>
                    <a:pt x="6012" y="637437"/>
                  </a:lnTo>
                  <a:lnTo>
                    <a:pt x="14942" y="683709"/>
                  </a:lnTo>
                  <a:lnTo>
                    <a:pt x="27579" y="728448"/>
                  </a:lnTo>
                  <a:lnTo>
                    <a:pt x="43744" y="771497"/>
                  </a:lnTo>
                  <a:lnTo>
                    <a:pt x="63262" y="812702"/>
                  </a:lnTo>
                  <a:lnTo>
                    <a:pt x="85956" y="851906"/>
                  </a:lnTo>
                  <a:lnTo>
                    <a:pt x="111649" y="888954"/>
                  </a:lnTo>
                  <a:lnTo>
                    <a:pt x="140165" y="923691"/>
                  </a:lnTo>
                  <a:lnTo>
                    <a:pt x="171326" y="955960"/>
                  </a:lnTo>
                  <a:lnTo>
                    <a:pt x="204957" y="985606"/>
                  </a:lnTo>
                  <a:lnTo>
                    <a:pt x="240881" y="1012474"/>
                  </a:lnTo>
                  <a:lnTo>
                    <a:pt x="278920" y="1036408"/>
                  </a:lnTo>
                  <a:lnTo>
                    <a:pt x="318899" y="1057251"/>
                  </a:lnTo>
                  <a:lnTo>
                    <a:pt x="360641" y="1074849"/>
                  </a:lnTo>
                  <a:lnTo>
                    <a:pt x="403969" y="1089046"/>
                  </a:lnTo>
                  <a:lnTo>
                    <a:pt x="448706" y="1099686"/>
                  </a:lnTo>
                  <a:lnTo>
                    <a:pt x="494677" y="1106614"/>
                  </a:lnTo>
                  <a:lnTo>
                    <a:pt x="541703" y="1109674"/>
                  </a:lnTo>
                  <a:lnTo>
                    <a:pt x="589609" y="1108710"/>
                  </a:lnTo>
                  <a:lnTo>
                    <a:pt x="637259" y="1103661"/>
                  </a:lnTo>
                  <a:lnTo>
                    <a:pt x="683534" y="1094731"/>
                  </a:lnTo>
                  <a:lnTo>
                    <a:pt x="728277" y="1082095"/>
                  </a:lnTo>
                  <a:lnTo>
                    <a:pt x="771332" y="1065929"/>
                  </a:lnTo>
                  <a:lnTo>
                    <a:pt x="812542" y="1046411"/>
                  </a:lnTo>
                  <a:lnTo>
                    <a:pt x="851753" y="1023717"/>
                  </a:lnTo>
                  <a:lnTo>
                    <a:pt x="888808" y="998024"/>
                  </a:lnTo>
                  <a:lnTo>
                    <a:pt x="923551" y="969508"/>
                  </a:lnTo>
                  <a:lnTo>
                    <a:pt x="955826" y="938347"/>
                  </a:lnTo>
                  <a:lnTo>
                    <a:pt x="985478" y="904716"/>
                  </a:lnTo>
                  <a:lnTo>
                    <a:pt x="1012349" y="868792"/>
                  </a:lnTo>
                  <a:lnTo>
                    <a:pt x="1036285" y="830753"/>
                  </a:lnTo>
                  <a:lnTo>
                    <a:pt x="1057129" y="790774"/>
                  </a:lnTo>
                  <a:lnTo>
                    <a:pt x="1074725" y="749032"/>
                  </a:lnTo>
                  <a:lnTo>
                    <a:pt x="1088918" y="705704"/>
                  </a:lnTo>
                  <a:lnTo>
                    <a:pt x="1099550" y="660967"/>
                  </a:lnTo>
                  <a:lnTo>
                    <a:pt x="1106467" y="614997"/>
                  </a:lnTo>
                  <a:lnTo>
                    <a:pt x="1109513" y="567970"/>
                  </a:lnTo>
                  <a:lnTo>
                    <a:pt x="1108531" y="520064"/>
                  </a:lnTo>
                  <a:lnTo>
                    <a:pt x="942415" y="530479"/>
                  </a:lnTo>
                  <a:lnTo>
                    <a:pt x="942923" y="538607"/>
                  </a:lnTo>
                  <a:lnTo>
                    <a:pt x="943177" y="554863"/>
                  </a:lnTo>
                  <a:lnTo>
                    <a:pt x="940151" y="603583"/>
                  </a:lnTo>
                  <a:lnTo>
                    <a:pt x="931316" y="650501"/>
                  </a:lnTo>
                  <a:lnTo>
                    <a:pt x="917037" y="695252"/>
                  </a:lnTo>
                  <a:lnTo>
                    <a:pt x="897676" y="737470"/>
                  </a:lnTo>
                  <a:lnTo>
                    <a:pt x="873598" y="776793"/>
                  </a:lnTo>
                  <a:lnTo>
                    <a:pt x="845167" y="812854"/>
                  </a:lnTo>
                  <a:lnTo>
                    <a:pt x="812746" y="845290"/>
                  </a:lnTo>
                  <a:lnTo>
                    <a:pt x="776699" y="873735"/>
                  </a:lnTo>
                  <a:lnTo>
                    <a:pt x="737390" y="897826"/>
                  </a:lnTo>
                  <a:lnTo>
                    <a:pt x="695183" y="917199"/>
                  </a:lnTo>
                  <a:lnTo>
                    <a:pt x="650441" y="931487"/>
                  </a:lnTo>
                  <a:lnTo>
                    <a:pt x="603529" y="940328"/>
                  </a:lnTo>
                  <a:lnTo>
                    <a:pt x="554811" y="943356"/>
                  </a:lnTo>
                  <a:lnTo>
                    <a:pt x="506090" y="940328"/>
                  </a:lnTo>
                  <a:lnTo>
                    <a:pt x="459172" y="931487"/>
                  </a:lnTo>
                  <a:lnTo>
                    <a:pt x="414421" y="917199"/>
                  </a:lnTo>
                  <a:lnTo>
                    <a:pt x="372203" y="897826"/>
                  </a:lnTo>
                  <a:lnTo>
                    <a:pt x="332881" y="873735"/>
                  </a:lnTo>
                  <a:lnTo>
                    <a:pt x="296819" y="845290"/>
                  </a:lnTo>
                  <a:lnTo>
                    <a:pt x="264384" y="812854"/>
                  </a:lnTo>
                  <a:lnTo>
                    <a:pt x="235938" y="776793"/>
                  </a:lnTo>
                  <a:lnTo>
                    <a:pt x="211847" y="737470"/>
                  </a:lnTo>
                  <a:lnTo>
                    <a:pt x="192475" y="695252"/>
                  </a:lnTo>
                  <a:lnTo>
                    <a:pt x="178186" y="650501"/>
                  </a:lnTo>
                  <a:lnTo>
                    <a:pt x="169346" y="603583"/>
                  </a:lnTo>
                  <a:lnTo>
                    <a:pt x="166318" y="554863"/>
                  </a:lnTo>
                  <a:lnTo>
                    <a:pt x="169346" y="506144"/>
                  </a:lnTo>
                  <a:lnTo>
                    <a:pt x="178186" y="459232"/>
                  </a:lnTo>
                  <a:lnTo>
                    <a:pt x="192475" y="414490"/>
                  </a:lnTo>
                  <a:lnTo>
                    <a:pt x="211847" y="372283"/>
                  </a:lnTo>
                  <a:lnTo>
                    <a:pt x="235938" y="332974"/>
                  </a:lnTo>
                  <a:lnTo>
                    <a:pt x="264384" y="296927"/>
                  </a:lnTo>
                  <a:lnTo>
                    <a:pt x="296819" y="264506"/>
                  </a:lnTo>
                  <a:lnTo>
                    <a:pt x="332881" y="236075"/>
                  </a:lnTo>
                  <a:lnTo>
                    <a:pt x="372203" y="211997"/>
                  </a:lnTo>
                  <a:lnTo>
                    <a:pt x="414421" y="192636"/>
                  </a:lnTo>
                  <a:lnTo>
                    <a:pt x="459172" y="178357"/>
                  </a:lnTo>
                  <a:lnTo>
                    <a:pt x="506090" y="169522"/>
                  </a:lnTo>
                  <a:lnTo>
                    <a:pt x="554811" y="166497"/>
                  </a:lnTo>
                  <a:lnTo>
                    <a:pt x="554811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6326251" y="5157597"/>
            <a:ext cx="436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002CAE"/>
                </a:solidFill>
                <a:latin typeface="Verdana"/>
                <a:cs typeface="Verdana"/>
              </a:rPr>
              <a:t>24</a:t>
            </a:r>
            <a:r>
              <a:rPr sz="1200" b="1" dirty="0">
                <a:solidFill>
                  <a:srgbClr val="002CAE"/>
                </a:solidFill>
                <a:latin typeface="Verdana"/>
                <a:cs typeface="Verdana"/>
              </a:rPr>
              <a:t>%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8954896" y="4247261"/>
            <a:ext cx="1665605" cy="1964689"/>
            <a:chOff x="8954896" y="4247261"/>
            <a:chExt cx="1665605" cy="1964689"/>
          </a:xfrm>
        </p:grpSpPr>
        <p:sp>
          <p:nvSpPr>
            <p:cNvPr id="41" name="object 41"/>
            <p:cNvSpPr/>
            <p:nvPr/>
          </p:nvSpPr>
          <p:spPr>
            <a:xfrm>
              <a:off x="8958071" y="4250436"/>
              <a:ext cx="424180" cy="1958339"/>
            </a:xfrm>
            <a:custGeom>
              <a:avLst/>
              <a:gdLst/>
              <a:ahLst/>
              <a:cxnLst/>
              <a:rect l="l" t="t" r="r" b="b"/>
              <a:pathLst>
                <a:path w="424179" h="1958339">
                  <a:moveTo>
                    <a:pt x="0" y="0"/>
                  </a:moveTo>
                  <a:lnTo>
                    <a:pt x="82444" y="0"/>
                  </a:lnTo>
                  <a:lnTo>
                    <a:pt x="149780" y="0"/>
                  </a:lnTo>
                  <a:lnTo>
                    <a:pt x="195185" y="0"/>
                  </a:lnTo>
                  <a:lnTo>
                    <a:pt x="211835" y="0"/>
                  </a:lnTo>
                  <a:lnTo>
                    <a:pt x="211835" y="979169"/>
                  </a:lnTo>
                  <a:lnTo>
                    <a:pt x="268509" y="979169"/>
                  </a:lnTo>
                  <a:lnTo>
                    <a:pt x="309467" y="979169"/>
                  </a:lnTo>
                  <a:lnTo>
                    <a:pt x="354568" y="979169"/>
                  </a:lnTo>
                  <a:lnTo>
                    <a:pt x="423672" y="979169"/>
                  </a:lnTo>
                  <a:lnTo>
                    <a:pt x="341227" y="979169"/>
                  </a:lnTo>
                  <a:lnTo>
                    <a:pt x="273891" y="979169"/>
                  </a:lnTo>
                  <a:lnTo>
                    <a:pt x="228486" y="979169"/>
                  </a:lnTo>
                  <a:lnTo>
                    <a:pt x="211835" y="979169"/>
                  </a:lnTo>
                  <a:lnTo>
                    <a:pt x="211835" y="1958339"/>
                  </a:lnTo>
                  <a:lnTo>
                    <a:pt x="155162" y="1958339"/>
                  </a:lnTo>
                  <a:lnTo>
                    <a:pt x="114204" y="1958339"/>
                  </a:lnTo>
                  <a:lnTo>
                    <a:pt x="69103" y="1958339"/>
                  </a:lnTo>
                  <a:lnTo>
                    <a:pt x="0" y="1958339"/>
                  </a:lnTo>
                </a:path>
              </a:pathLst>
            </a:custGeom>
            <a:ln w="6349">
              <a:solidFill>
                <a:srgbClr val="F5004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065257" y="4742815"/>
              <a:ext cx="427990" cy="307340"/>
            </a:xfrm>
            <a:custGeom>
              <a:avLst/>
              <a:gdLst/>
              <a:ahLst/>
              <a:cxnLst/>
              <a:rect l="l" t="t" r="r" b="b"/>
              <a:pathLst>
                <a:path w="427990" h="307339">
                  <a:moveTo>
                    <a:pt x="0" y="0"/>
                  </a:moveTo>
                  <a:lnTo>
                    <a:pt x="0" y="166497"/>
                  </a:lnTo>
                  <a:lnTo>
                    <a:pt x="49178" y="169613"/>
                  </a:lnTo>
                  <a:lnTo>
                    <a:pt x="97088" y="178801"/>
                  </a:lnTo>
                  <a:lnTo>
                    <a:pt x="143208" y="193819"/>
                  </a:lnTo>
                  <a:lnTo>
                    <a:pt x="187015" y="214423"/>
                  </a:lnTo>
                  <a:lnTo>
                    <a:pt x="227987" y="240373"/>
                  </a:lnTo>
                  <a:lnTo>
                    <a:pt x="265602" y="271426"/>
                  </a:lnTo>
                  <a:lnTo>
                    <a:pt x="299339" y="307339"/>
                  </a:lnTo>
                  <a:lnTo>
                    <a:pt x="427609" y="201168"/>
                  </a:lnTo>
                  <a:lnTo>
                    <a:pt x="394489" y="164581"/>
                  </a:lnTo>
                  <a:lnTo>
                    <a:pt x="358546" y="131332"/>
                  </a:lnTo>
                  <a:lnTo>
                    <a:pt x="320035" y="101540"/>
                  </a:lnTo>
                  <a:lnTo>
                    <a:pt x="279212" y="75328"/>
                  </a:lnTo>
                  <a:lnTo>
                    <a:pt x="236331" y="52816"/>
                  </a:lnTo>
                  <a:lnTo>
                    <a:pt x="191648" y="34125"/>
                  </a:lnTo>
                  <a:lnTo>
                    <a:pt x="145418" y="19377"/>
                  </a:lnTo>
                  <a:lnTo>
                    <a:pt x="97896" y="8692"/>
                  </a:lnTo>
                  <a:lnTo>
                    <a:pt x="49338" y="21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9510618" y="4742815"/>
              <a:ext cx="1109980" cy="1109980"/>
            </a:xfrm>
            <a:custGeom>
              <a:avLst/>
              <a:gdLst/>
              <a:ahLst/>
              <a:cxnLst/>
              <a:rect l="l" t="t" r="r" b="b"/>
              <a:pathLst>
                <a:path w="1109979" h="1109979">
                  <a:moveTo>
                    <a:pt x="554639" y="0"/>
                  </a:moveTo>
                  <a:lnTo>
                    <a:pt x="506479" y="2097"/>
                  </a:lnTo>
                  <a:lnTo>
                    <a:pt x="458942" y="8330"/>
                  </a:lnTo>
                  <a:lnTo>
                    <a:pt x="412284" y="18605"/>
                  </a:lnTo>
                  <a:lnTo>
                    <a:pt x="366758" y="32829"/>
                  </a:lnTo>
                  <a:lnTo>
                    <a:pt x="322620" y="50911"/>
                  </a:lnTo>
                  <a:lnTo>
                    <a:pt x="280123" y="72759"/>
                  </a:lnTo>
                  <a:lnTo>
                    <a:pt x="239521" y="98279"/>
                  </a:lnTo>
                  <a:lnTo>
                    <a:pt x="201071" y="127381"/>
                  </a:lnTo>
                  <a:lnTo>
                    <a:pt x="165465" y="159466"/>
                  </a:lnTo>
                  <a:lnTo>
                    <a:pt x="133259" y="193883"/>
                  </a:lnTo>
                  <a:lnTo>
                    <a:pt x="104474" y="230398"/>
                  </a:lnTo>
                  <a:lnTo>
                    <a:pt x="79132" y="268777"/>
                  </a:lnTo>
                  <a:lnTo>
                    <a:pt x="57256" y="308784"/>
                  </a:lnTo>
                  <a:lnTo>
                    <a:pt x="38867" y="350185"/>
                  </a:lnTo>
                  <a:lnTo>
                    <a:pt x="23987" y="392745"/>
                  </a:lnTo>
                  <a:lnTo>
                    <a:pt x="12638" y="436231"/>
                  </a:lnTo>
                  <a:lnTo>
                    <a:pt x="4843" y="480408"/>
                  </a:lnTo>
                  <a:lnTo>
                    <a:pt x="622" y="525040"/>
                  </a:lnTo>
                  <a:lnTo>
                    <a:pt x="0" y="569894"/>
                  </a:lnTo>
                  <a:lnTo>
                    <a:pt x="2996" y="614735"/>
                  </a:lnTo>
                  <a:lnTo>
                    <a:pt x="9633" y="659328"/>
                  </a:lnTo>
                  <a:lnTo>
                    <a:pt x="19934" y="703440"/>
                  </a:lnTo>
                  <a:lnTo>
                    <a:pt x="33920" y="746834"/>
                  </a:lnTo>
                  <a:lnTo>
                    <a:pt x="51614" y="789278"/>
                  </a:lnTo>
                  <a:lnTo>
                    <a:pt x="73036" y="830536"/>
                  </a:lnTo>
                  <a:lnTo>
                    <a:pt x="98210" y="870374"/>
                  </a:lnTo>
                  <a:lnTo>
                    <a:pt x="127157" y="908557"/>
                  </a:lnTo>
                  <a:lnTo>
                    <a:pt x="159242" y="944145"/>
                  </a:lnTo>
                  <a:lnTo>
                    <a:pt x="193660" y="976337"/>
                  </a:lnTo>
                  <a:lnTo>
                    <a:pt x="230175" y="1005112"/>
                  </a:lnTo>
                  <a:lnTo>
                    <a:pt x="268553" y="1030446"/>
                  </a:lnTo>
                  <a:lnTo>
                    <a:pt x="308560" y="1052318"/>
                  </a:lnTo>
                  <a:lnTo>
                    <a:pt x="349961" y="1070706"/>
                  </a:lnTo>
                  <a:lnTo>
                    <a:pt x="392522" y="1085586"/>
                  </a:lnTo>
                  <a:lnTo>
                    <a:pt x="436008" y="1096937"/>
                  </a:lnTo>
                  <a:lnTo>
                    <a:pt x="480184" y="1104736"/>
                  </a:lnTo>
                  <a:lnTo>
                    <a:pt x="524816" y="1108961"/>
                  </a:lnTo>
                  <a:lnTo>
                    <a:pt x="569670" y="1109590"/>
                  </a:lnTo>
                  <a:lnTo>
                    <a:pt x="614511" y="1106600"/>
                  </a:lnTo>
                  <a:lnTo>
                    <a:pt x="659105" y="1099969"/>
                  </a:lnTo>
                  <a:lnTo>
                    <a:pt x="703216" y="1089675"/>
                  </a:lnTo>
                  <a:lnTo>
                    <a:pt x="746611" y="1075695"/>
                  </a:lnTo>
                  <a:lnTo>
                    <a:pt x="789055" y="1058007"/>
                  </a:lnTo>
                  <a:lnTo>
                    <a:pt x="830313" y="1036588"/>
                  </a:lnTo>
                  <a:lnTo>
                    <a:pt x="870151" y="1011418"/>
                  </a:lnTo>
                  <a:lnTo>
                    <a:pt x="908334" y="982472"/>
                  </a:lnTo>
                  <a:lnTo>
                    <a:pt x="943940" y="950385"/>
                  </a:lnTo>
                  <a:lnTo>
                    <a:pt x="976146" y="915965"/>
                  </a:lnTo>
                  <a:lnTo>
                    <a:pt x="1004931" y="879445"/>
                  </a:lnTo>
                  <a:lnTo>
                    <a:pt x="1030273" y="841061"/>
                  </a:lnTo>
                  <a:lnTo>
                    <a:pt x="1052149" y="801047"/>
                  </a:lnTo>
                  <a:lnTo>
                    <a:pt x="1070538" y="759637"/>
                  </a:lnTo>
                  <a:lnTo>
                    <a:pt x="1085418" y="717068"/>
                  </a:lnTo>
                  <a:lnTo>
                    <a:pt x="1096767" y="673572"/>
                  </a:lnTo>
                  <a:lnTo>
                    <a:pt x="1104562" y="629386"/>
                  </a:lnTo>
                  <a:lnTo>
                    <a:pt x="1108783" y="584744"/>
                  </a:lnTo>
                  <a:lnTo>
                    <a:pt x="1109405" y="539880"/>
                  </a:lnTo>
                  <a:lnTo>
                    <a:pt x="1106409" y="495029"/>
                  </a:lnTo>
                  <a:lnTo>
                    <a:pt x="1099771" y="450427"/>
                  </a:lnTo>
                  <a:lnTo>
                    <a:pt x="1089471" y="406307"/>
                  </a:lnTo>
                  <a:lnTo>
                    <a:pt x="1075485" y="362905"/>
                  </a:lnTo>
                  <a:lnTo>
                    <a:pt x="1057791" y="320455"/>
                  </a:lnTo>
                  <a:lnTo>
                    <a:pt x="1036369" y="279193"/>
                  </a:lnTo>
                  <a:lnTo>
                    <a:pt x="1011195" y="239352"/>
                  </a:lnTo>
                  <a:lnTo>
                    <a:pt x="982248" y="201168"/>
                  </a:lnTo>
                  <a:lnTo>
                    <a:pt x="853978" y="307339"/>
                  </a:lnTo>
                  <a:lnTo>
                    <a:pt x="885391" y="351126"/>
                  </a:lnTo>
                  <a:lnTo>
                    <a:pt x="910268" y="398491"/>
                  </a:lnTo>
                  <a:lnTo>
                    <a:pt x="928355" y="448715"/>
                  </a:lnTo>
                  <a:lnTo>
                    <a:pt x="939395" y="501079"/>
                  </a:lnTo>
                  <a:lnTo>
                    <a:pt x="943132" y="554863"/>
                  </a:lnTo>
                  <a:lnTo>
                    <a:pt x="940106" y="603583"/>
                  </a:lnTo>
                  <a:lnTo>
                    <a:pt x="931271" y="650501"/>
                  </a:lnTo>
                  <a:lnTo>
                    <a:pt x="916991" y="695252"/>
                  </a:lnTo>
                  <a:lnTo>
                    <a:pt x="897628" y="737470"/>
                  </a:lnTo>
                  <a:lnTo>
                    <a:pt x="873546" y="776793"/>
                  </a:lnTo>
                  <a:lnTo>
                    <a:pt x="845110" y="812854"/>
                  </a:lnTo>
                  <a:lnTo>
                    <a:pt x="812681" y="845290"/>
                  </a:lnTo>
                  <a:lnTo>
                    <a:pt x="776624" y="873735"/>
                  </a:lnTo>
                  <a:lnTo>
                    <a:pt x="737303" y="897826"/>
                  </a:lnTo>
                  <a:lnTo>
                    <a:pt x="695080" y="917199"/>
                  </a:lnTo>
                  <a:lnTo>
                    <a:pt x="650320" y="931487"/>
                  </a:lnTo>
                  <a:lnTo>
                    <a:pt x="603385" y="940328"/>
                  </a:lnTo>
                  <a:lnTo>
                    <a:pt x="554639" y="943356"/>
                  </a:lnTo>
                  <a:lnTo>
                    <a:pt x="505920" y="940328"/>
                  </a:lnTo>
                  <a:lnTo>
                    <a:pt x="459008" y="931487"/>
                  </a:lnTo>
                  <a:lnTo>
                    <a:pt x="414267" y="917199"/>
                  </a:lnTo>
                  <a:lnTo>
                    <a:pt x="372060" y="897826"/>
                  </a:lnTo>
                  <a:lnTo>
                    <a:pt x="332751" y="873735"/>
                  </a:lnTo>
                  <a:lnTo>
                    <a:pt x="296704" y="845290"/>
                  </a:lnTo>
                  <a:lnTo>
                    <a:pt x="264283" y="812854"/>
                  </a:lnTo>
                  <a:lnTo>
                    <a:pt x="235851" y="776793"/>
                  </a:lnTo>
                  <a:lnTo>
                    <a:pt x="211773" y="737470"/>
                  </a:lnTo>
                  <a:lnTo>
                    <a:pt x="192413" y="695252"/>
                  </a:lnTo>
                  <a:lnTo>
                    <a:pt x="178133" y="650501"/>
                  </a:lnTo>
                  <a:lnTo>
                    <a:pt x="169299" y="603583"/>
                  </a:lnTo>
                  <a:lnTo>
                    <a:pt x="166273" y="554863"/>
                  </a:lnTo>
                  <a:lnTo>
                    <a:pt x="169299" y="506144"/>
                  </a:lnTo>
                  <a:lnTo>
                    <a:pt x="178133" y="459232"/>
                  </a:lnTo>
                  <a:lnTo>
                    <a:pt x="192413" y="414490"/>
                  </a:lnTo>
                  <a:lnTo>
                    <a:pt x="211773" y="372283"/>
                  </a:lnTo>
                  <a:lnTo>
                    <a:pt x="235851" y="332974"/>
                  </a:lnTo>
                  <a:lnTo>
                    <a:pt x="264283" y="296927"/>
                  </a:lnTo>
                  <a:lnTo>
                    <a:pt x="296704" y="264506"/>
                  </a:lnTo>
                  <a:lnTo>
                    <a:pt x="332751" y="236075"/>
                  </a:lnTo>
                  <a:lnTo>
                    <a:pt x="372060" y="211997"/>
                  </a:lnTo>
                  <a:lnTo>
                    <a:pt x="414267" y="192636"/>
                  </a:lnTo>
                  <a:lnTo>
                    <a:pt x="459008" y="178357"/>
                  </a:lnTo>
                  <a:lnTo>
                    <a:pt x="505920" y="169522"/>
                  </a:lnTo>
                  <a:lnTo>
                    <a:pt x="554639" y="166497"/>
                  </a:lnTo>
                  <a:lnTo>
                    <a:pt x="554639" y="0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9865868" y="5157597"/>
            <a:ext cx="4362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50041"/>
                </a:solidFill>
                <a:latin typeface="Verdana"/>
                <a:cs typeface="Verdana"/>
              </a:rPr>
              <a:t>14</a:t>
            </a:r>
            <a:r>
              <a:rPr sz="1200" b="1" dirty="0">
                <a:solidFill>
                  <a:srgbClr val="F50041"/>
                </a:solidFill>
                <a:latin typeface="Verdana"/>
                <a:cs typeface="Verdana"/>
              </a:rPr>
              <a:t>%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876290" y="5937630"/>
            <a:ext cx="13227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Социальные</a:t>
            </a:r>
            <a:r>
              <a:rPr sz="1000" spc="1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нужды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423018" y="5937630"/>
            <a:ext cx="13227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Социальные</a:t>
            </a:r>
            <a:r>
              <a:rPr sz="1000" spc="1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нужды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737083" y="22021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7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11123" y="1996313"/>
            <a:ext cx="7932420" cy="5031105"/>
            <a:chOff x="611123" y="1996313"/>
            <a:chExt cx="7932420" cy="5031105"/>
          </a:xfrm>
        </p:grpSpPr>
        <p:sp>
          <p:nvSpPr>
            <p:cNvPr id="8" name="object 8"/>
            <p:cNvSpPr/>
            <p:nvPr/>
          </p:nvSpPr>
          <p:spPr>
            <a:xfrm>
              <a:off x="611123" y="2202180"/>
              <a:ext cx="7932420" cy="967740"/>
            </a:xfrm>
            <a:custGeom>
              <a:avLst/>
              <a:gdLst/>
              <a:ahLst/>
              <a:cxnLst/>
              <a:rect l="l" t="t" r="r" b="b"/>
              <a:pathLst>
                <a:path w="7932420" h="967739">
                  <a:moveTo>
                    <a:pt x="7932420" y="0"/>
                  </a:moveTo>
                  <a:lnTo>
                    <a:pt x="0" y="0"/>
                  </a:lnTo>
                  <a:lnTo>
                    <a:pt x="0" y="967739"/>
                  </a:lnTo>
                  <a:lnTo>
                    <a:pt x="7932420" y="967739"/>
                  </a:lnTo>
                  <a:lnTo>
                    <a:pt x="7932420" y="0"/>
                  </a:lnTo>
                  <a:close/>
                </a:path>
              </a:pathLst>
            </a:custGeom>
            <a:solidFill>
              <a:srgbClr val="FFC9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00856" y="1999488"/>
              <a:ext cx="1515110" cy="163830"/>
            </a:xfrm>
            <a:custGeom>
              <a:avLst/>
              <a:gdLst/>
              <a:ahLst/>
              <a:cxnLst/>
              <a:rect l="l" t="t" r="r" b="b"/>
              <a:pathLst>
                <a:path w="1515110" h="163830">
                  <a:moveTo>
                    <a:pt x="0" y="80772"/>
                  </a:moveTo>
                  <a:lnTo>
                    <a:pt x="1514475" y="80772"/>
                  </a:lnTo>
                </a:path>
                <a:path w="1515110" h="163830">
                  <a:moveTo>
                    <a:pt x="0" y="0"/>
                  </a:moveTo>
                  <a:lnTo>
                    <a:pt x="0" y="158750"/>
                  </a:lnTo>
                </a:path>
                <a:path w="1515110" h="163830">
                  <a:moveTo>
                    <a:pt x="1514856" y="4572"/>
                  </a:moveTo>
                  <a:lnTo>
                    <a:pt x="1514856" y="163322"/>
                  </a:lnTo>
                </a:path>
              </a:pathLst>
            </a:custGeom>
            <a:ln w="6350">
              <a:solidFill>
                <a:srgbClr val="9C9B9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27887" y="5910072"/>
              <a:ext cx="7915909" cy="1117600"/>
            </a:xfrm>
            <a:custGeom>
              <a:avLst/>
              <a:gdLst/>
              <a:ahLst/>
              <a:cxnLst/>
              <a:rect l="l" t="t" r="r" b="b"/>
              <a:pathLst>
                <a:path w="7915909" h="1117600">
                  <a:moveTo>
                    <a:pt x="7915656" y="0"/>
                  </a:moveTo>
                  <a:lnTo>
                    <a:pt x="0" y="0"/>
                  </a:lnTo>
                  <a:lnTo>
                    <a:pt x="0" y="1117092"/>
                  </a:lnTo>
                  <a:lnTo>
                    <a:pt x="7915656" y="1117092"/>
                  </a:lnTo>
                  <a:lnTo>
                    <a:pt x="7915656" y="0"/>
                  </a:lnTo>
                  <a:close/>
                </a:path>
              </a:pathLst>
            </a:custGeom>
            <a:solidFill>
              <a:srgbClr val="BBC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98119" y="627634"/>
            <a:ext cx="1239456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5" dirty="0"/>
              <a:t>Функциональные отличия объектов краткосрочной аренды  формирует </a:t>
            </a:r>
            <a:r>
              <a:rPr spc="-10" dirty="0"/>
              <a:t>выбор</a:t>
            </a:r>
            <a:r>
              <a:rPr spc="60" dirty="0"/>
              <a:t> </a:t>
            </a:r>
            <a:r>
              <a:rPr spc="-5" dirty="0"/>
              <a:t>потребителя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817234" y="7092798"/>
            <a:ext cx="18548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Verdana"/>
                <a:cs typeface="Verdana"/>
              </a:rPr>
              <a:t>Жилье </a:t>
            </a:r>
            <a:r>
              <a:rPr sz="800" dirty="0">
                <a:latin typeface="Verdana"/>
                <a:cs typeface="Verdana"/>
              </a:rPr>
              <a:t>для краткосрочной</a:t>
            </a:r>
            <a:r>
              <a:rPr sz="800" spc="-8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аренды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806952" y="7142988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77724" y="0"/>
                </a:moveTo>
                <a:lnTo>
                  <a:pt x="0" y="0"/>
                </a:lnTo>
                <a:lnTo>
                  <a:pt x="0" y="77723"/>
                </a:lnTo>
                <a:lnTo>
                  <a:pt x="77724" y="77723"/>
                </a:lnTo>
                <a:lnTo>
                  <a:pt x="77724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5855" y="7142988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77724" y="0"/>
                </a:moveTo>
                <a:lnTo>
                  <a:pt x="0" y="0"/>
                </a:lnTo>
                <a:lnTo>
                  <a:pt x="0" y="77723"/>
                </a:lnTo>
                <a:lnTo>
                  <a:pt x="77724" y="77723"/>
                </a:lnTo>
                <a:lnTo>
                  <a:pt x="77724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5661469" y="2229421"/>
            <a:ext cx="1306830" cy="4807585"/>
            <a:chOff x="5661469" y="2229421"/>
            <a:chExt cx="1306830" cy="4807585"/>
          </a:xfrm>
        </p:grpSpPr>
        <p:sp>
          <p:nvSpPr>
            <p:cNvPr id="16" name="object 16"/>
            <p:cNvSpPr/>
            <p:nvPr/>
          </p:nvSpPr>
          <p:spPr>
            <a:xfrm>
              <a:off x="5666232" y="2260091"/>
              <a:ext cx="1301750" cy="4745990"/>
            </a:xfrm>
            <a:custGeom>
              <a:avLst/>
              <a:gdLst/>
              <a:ahLst/>
              <a:cxnLst/>
              <a:rect l="l" t="t" r="r" b="b"/>
              <a:pathLst>
                <a:path w="1301750" h="4745990">
                  <a:moveTo>
                    <a:pt x="461772" y="0"/>
                  </a:moveTo>
                  <a:lnTo>
                    <a:pt x="0" y="0"/>
                  </a:lnTo>
                  <a:lnTo>
                    <a:pt x="0" y="132588"/>
                  </a:lnTo>
                  <a:lnTo>
                    <a:pt x="461772" y="132588"/>
                  </a:lnTo>
                  <a:lnTo>
                    <a:pt x="461772" y="0"/>
                  </a:lnTo>
                  <a:close/>
                </a:path>
                <a:path w="1301750" h="4745990">
                  <a:moveTo>
                    <a:pt x="650748" y="739140"/>
                  </a:moveTo>
                  <a:lnTo>
                    <a:pt x="0" y="739140"/>
                  </a:lnTo>
                  <a:lnTo>
                    <a:pt x="0" y="870204"/>
                  </a:lnTo>
                  <a:lnTo>
                    <a:pt x="650748" y="870204"/>
                  </a:lnTo>
                  <a:lnTo>
                    <a:pt x="650748" y="739140"/>
                  </a:lnTo>
                  <a:close/>
                </a:path>
                <a:path w="1301750" h="4745990">
                  <a:moveTo>
                    <a:pt x="667512" y="1845564"/>
                  </a:moveTo>
                  <a:lnTo>
                    <a:pt x="0" y="1845564"/>
                  </a:lnTo>
                  <a:lnTo>
                    <a:pt x="0" y="1978152"/>
                  </a:lnTo>
                  <a:lnTo>
                    <a:pt x="667512" y="1978152"/>
                  </a:lnTo>
                  <a:lnTo>
                    <a:pt x="667512" y="1845564"/>
                  </a:lnTo>
                  <a:close/>
                </a:path>
                <a:path w="1301750" h="4745990">
                  <a:moveTo>
                    <a:pt x="682752" y="185928"/>
                  </a:moveTo>
                  <a:lnTo>
                    <a:pt x="0" y="185928"/>
                  </a:lnTo>
                  <a:lnTo>
                    <a:pt x="0" y="316992"/>
                  </a:lnTo>
                  <a:lnTo>
                    <a:pt x="682752" y="316992"/>
                  </a:lnTo>
                  <a:lnTo>
                    <a:pt x="682752" y="185928"/>
                  </a:lnTo>
                  <a:close/>
                </a:path>
                <a:path w="1301750" h="4745990">
                  <a:moveTo>
                    <a:pt x="693420" y="370332"/>
                  </a:moveTo>
                  <a:lnTo>
                    <a:pt x="0" y="370332"/>
                  </a:lnTo>
                  <a:lnTo>
                    <a:pt x="0" y="501396"/>
                  </a:lnTo>
                  <a:lnTo>
                    <a:pt x="693420" y="501396"/>
                  </a:lnTo>
                  <a:lnTo>
                    <a:pt x="693420" y="370332"/>
                  </a:lnTo>
                  <a:close/>
                </a:path>
                <a:path w="1301750" h="4745990">
                  <a:moveTo>
                    <a:pt x="716280" y="2215896"/>
                  </a:moveTo>
                  <a:lnTo>
                    <a:pt x="0" y="2215896"/>
                  </a:lnTo>
                  <a:lnTo>
                    <a:pt x="0" y="2346960"/>
                  </a:lnTo>
                  <a:lnTo>
                    <a:pt x="716280" y="2346960"/>
                  </a:lnTo>
                  <a:lnTo>
                    <a:pt x="716280" y="2215896"/>
                  </a:lnTo>
                  <a:close/>
                </a:path>
                <a:path w="1301750" h="4745990">
                  <a:moveTo>
                    <a:pt x="737616" y="1107948"/>
                  </a:moveTo>
                  <a:lnTo>
                    <a:pt x="0" y="1107948"/>
                  </a:lnTo>
                  <a:lnTo>
                    <a:pt x="0" y="1239012"/>
                  </a:lnTo>
                  <a:lnTo>
                    <a:pt x="737616" y="1239012"/>
                  </a:lnTo>
                  <a:lnTo>
                    <a:pt x="737616" y="1107948"/>
                  </a:lnTo>
                  <a:close/>
                </a:path>
                <a:path w="1301750" h="4745990">
                  <a:moveTo>
                    <a:pt x="754380" y="1661160"/>
                  </a:moveTo>
                  <a:lnTo>
                    <a:pt x="0" y="1661160"/>
                  </a:lnTo>
                  <a:lnTo>
                    <a:pt x="0" y="1793748"/>
                  </a:lnTo>
                  <a:lnTo>
                    <a:pt x="754380" y="1793748"/>
                  </a:lnTo>
                  <a:lnTo>
                    <a:pt x="754380" y="1661160"/>
                  </a:lnTo>
                  <a:close/>
                </a:path>
                <a:path w="1301750" h="4745990">
                  <a:moveTo>
                    <a:pt x="772668" y="1292352"/>
                  </a:moveTo>
                  <a:lnTo>
                    <a:pt x="0" y="1292352"/>
                  </a:lnTo>
                  <a:lnTo>
                    <a:pt x="0" y="1424940"/>
                  </a:lnTo>
                  <a:lnTo>
                    <a:pt x="772668" y="1424940"/>
                  </a:lnTo>
                  <a:lnTo>
                    <a:pt x="772668" y="1292352"/>
                  </a:lnTo>
                  <a:close/>
                </a:path>
                <a:path w="1301750" h="4745990">
                  <a:moveTo>
                    <a:pt x="781812" y="923544"/>
                  </a:moveTo>
                  <a:lnTo>
                    <a:pt x="0" y="923544"/>
                  </a:lnTo>
                  <a:lnTo>
                    <a:pt x="0" y="1054608"/>
                  </a:lnTo>
                  <a:lnTo>
                    <a:pt x="781812" y="1054608"/>
                  </a:lnTo>
                  <a:lnTo>
                    <a:pt x="781812" y="923544"/>
                  </a:lnTo>
                  <a:close/>
                </a:path>
                <a:path w="1301750" h="4745990">
                  <a:moveTo>
                    <a:pt x="842772" y="554736"/>
                  </a:moveTo>
                  <a:lnTo>
                    <a:pt x="0" y="554736"/>
                  </a:lnTo>
                  <a:lnTo>
                    <a:pt x="0" y="685800"/>
                  </a:lnTo>
                  <a:lnTo>
                    <a:pt x="842772" y="685800"/>
                  </a:lnTo>
                  <a:lnTo>
                    <a:pt x="842772" y="554736"/>
                  </a:lnTo>
                  <a:close/>
                </a:path>
                <a:path w="1301750" h="4745990">
                  <a:moveTo>
                    <a:pt x="922020" y="1476756"/>
                  </a:moveTo>
                  <a:lnTo>
                    <a:pt x="0" y="1476756"/>
                  </a:lnTo>
                  <a:lnTo>
                    <a:pt x="0" y="1609344"/>
                  </a:lnTo>
                  <a:lnTo>
                    <a:pt x="922020" y="1609344"/>
                  </a:lnTo>
                  <a:lnTo>
                    <a:pt x="922020" y="1476756"/>
                  </a:lnTo>
                  <a:close/>
                </a:path>
                <a:path w="1301750" h="4745990">
                  <a:moveTo>
                    <a:pt x="937260" y="2400300"/>
                  </a:moveTo>
                  <a:lnTo>
                    <a:pt x="0" y="2400300"/>
                  </a:lnTo>
                  <a:lnTo>
                    <a:pt x="0" y="2531364"/>
                  </a:lnTo>
                  <a:lnTo>
                    <a:pt x="937260" y="2531364"/>
                  </a:lnTo>
                  <a:lnTo>
                    <a:pt x="937260" y="2400300"/>
                  </a:lnTo>
                  <a:close/>
                </a:path>
                <a:path w="1301750" h="4745990">
                  <a:moveTo>
                    <a:pt x="969264" y="3322320"/>
                  </a:moveTo>
                  <a:lnTo>
                    <a:pt x="0" y="3322320"/>
                  </a:lnTo>
                  <a:lnTo>
                    <a:pt x="0" y="3454908"/>
                  </a:lnTo>
                  <a:lnTo>
                    <a:pt x="969264" y="3454908"/>
                  </a:lnTo>
                  <a:lnTo>
                    <a:pt x="969264" y="3322320"/>
                  </a:lnTo>
                  <a:close/>
                </a:path>
                <a:path w="1301750" h="4745990">
                  <a:moveTo>
                    <a:pt x="976884" y="4059936"/>
                  </a:moveTo>
                  <a:lnTo>
                    <a:pt x="0" y="4059936"/>
                  </a:lnTo>
                  <a:lnTo>
                    <a:pt x="0" y="4192524"/>
                  </a:lnTo>
                  <a:lnTo>
                    <a:pt x="976884" y="4192524"/>
                  </a:lnTo>
                  <a:lnTo>
                    <a:pt x="976884" y="4059936"/>
                  </a:lnTo>
                  <a:close/>
                </a:path>
                <a:path w="1301750" h="4745990">
                  <a:moveTo>
                    <a:pt x="1082040" y="2769108"/>
                  </a:moveTo>
                  <a:lnTo>
                    <a:pt x="0" y="2769108"/>
                  </a:lnTo>
                  <a:lnTo>
                    <a:pt x="0" y="2900172"/>
                  </a:lnTo>
                  <a:lnTo>
                    <a:pt x="1082040" y="2900172"/>
                  </a:lnTo>
                  <a:lnTo>
                    <a:pt x="1082040" y="2769108"/>
                  </a:lnTo>
                  <a:close/>
                </a:path>
                <a:path w="1301750" h="4745990">
                  <a:moveTo>
                    <a:pt x="1098804" y="2029980"/>
                  </a:moveTo>
                  <a:lnTo>
                    <a:pt x="0" y="2029980"/>
                  </a:lnTo>
                  <a:lnTo>
                    <a:pt x="0" y="2162556"/>
                  </a:lnTo>
                  <a:lnTo>
                    <a:pt x="1098804" y="2162556"/>
                  </a:lnTo>
                  <a:lnTo>
                    <a:pt x="1098804" y="2029980"/>
                  </a:lnTo>
                  <a:close/>
                </a:path>
                <a:path w="1301750" h="4745990">
                  <a:moveTo>
                    <a:pt x="1123188" y="3506724"/>
                  </a:moveTo>
                  <a:lnTo>
                    <a:pt x="0" y="3506724"/>
                  </a:lnTo>
                  <a:lnTo>
                    <a:pt x="0" y="3639312"/>
                  </a:lnTo>
                  <a:lnTo>
                    <a:pt x="1123188" y="3639312"/>
                  </a:lnTo>
                  <a:lnTo>
                    <a:pt x="1123188" y="3506724"/>
                  </a:lnTo>
                  <a:close/>
                </a:path>
                <a:path w="1301750" h="4745990">
                  <a:moveTo>
                    <a:pt x="1168908" y="3875532"/>
                  </a:moveTo>
                  <a:lnTo>
                    <a:pt x="0" y="3875532"/>
                  </a:lnTo>
                  <a:lnTo>
                    <a:pt x="0" y="4008120"/>
                  </a:lnTo>
                  <a:lnTo>
                    <a:pt x="1168908" y="4008120"/>
                  </a:lnTo>
                  <a:lnTo>
                    <a:pt x="1168908" y="3875532"/>
                  </a:lnTo>
                  <a:close/>
                </a:path>
                <a:path w="1301750" h="4745990">
                  <a:moveTo>
                    <a:pt x="1170432" y="2584704"/>
                  </a:moveTo>
                  <a:lnTo>
                    <a:pt x="0" y="2584704"/>
                  </a:lnTo>
                  <a:lnTo>
                    <a:pt x="0" y="2715768"/>
                  </a:lnTo>
                  <a:lnTo>
                    <a:pt x="1170432" y="2715768"/>
                  </a:lnTo>
                  <a:lnTo>
                    <a:pt x="1170432" y="2584704"/>
                  </a:lnTo>
                  <a:close/>
                </a:path>
                <a:path w="1301750" h="4745990">
                  <a:moveTo>
                    <a:pt x="1182624" y="3137916"/>
                  </a:moveTo>
                  <a:lnTo>
                    <a:pt x="0" y="3137916"/>
                  </a:lnTo>
                  <a:lnTo>
                    <a:pt x="0" y="3268980"/>
                  </a:lnTo>
                  <a:lnTo>
                    <a:pt x="1182624" y="3268980"/>
                  </a:lnTo>
                  <a:lnTo>
                    <a:pt x="1182624" y="3137916"/>
                  </a:lnTo>
                  <a:close/>
                </a:path>
                <a:path w="1301750" h="4745990">
                  <a:moveTo>
                    <a:pt x="1190244" y="2953512"/>
                  </a:moveTo>
                  <a:lnTo>
                    <a:pt x="0" y="2953512"/>
                  </a:lnTo>
                  <a:lnTo>
                    <a:pt x="0" y="3084576"/>
                  </a:lnTo>
                  <a:lnTo>
                    <a:pt x="1190244" y="3084576"/>
                  </a:lnTo>
                  <a:lnTo>
                    <a:pt x="1190244" y="2953512"/>
                  </a:lnTo>
                  <a:close/>
                </a:path>
                <a:path w="1301750" h="4745990">
                  <a:moveTo>
                    <a:pt x="1235964" y="3691128"/>
                  </a:moveTo>
                  <a:lnTo>
                    <a:pt x="0" y="3691128"/>
                  </a:lnTo>
                  <a:lnTo>
                    <a:pt x="0" y="3823716"/>
                  </a:lnTo>
                  <a:lnTo>
                    <a:pt x="1235964" y="3823716"/>
                  </a:lnTo>
                  <a:lnTo>
                    <a:pt x="1235964" y="3691128"/>
                  </a:lnTo>
                  <a:close/>
                </a:path>
                <a:path w="1301750" h="4745990">
                  <a:moveTo>
                    <a:pt x="1280160" y="4430268"/>
                  </a:moveTo>
                  <a:lnTo>
                    <a:pt x="0" y="4430268"/>
                  </a:lnTo>
                  <a:lnTo>
                    <a:pt x="0" y="4561332"/>
                  </a:lnTo>
                  <a:lnTo>
                    <a:pt x="1280160" y="4561332"/>
                  </a:lnTo>
                  <a:lnTo>
                    <a:pt x="1280160" y="4430268"/>
                  </a:lnTo>
                  <a:close/>
                </a:path>
                <a:path w="1301750" h="4745990">
                  <a:moveTo>
                    <a:pt x="1295400" y="4245864"/>
                  </a:moveTo>
                  <a:lnTo>
                    <a:pt x="0" y="4245864"/>
                  </a:lnTo>
                  <a:lnTo>
                    <a:pt x="0" y="4376928"/>
                  </a:lnTo>
                  <a:lnTo>
                    <a:pt x="1295400" y="4376928"/>
                  </a:lnTo>
                  <a:lnTo>
                    <a:pt x="1295400" y="4245864"/>
                  </a:lnTo>
                  <a:close/>
                </a:path>
                <a:path w="1301750" h="4745990">
                  <a:moveTo>
                    <a:pt x="1301496" y="4614672"/>
                  </a:moveTo>
                  <a:lnTo>
                    <a:pt x="0" y="4614672"/>
                  </a:lnTo>
                  <a:lnTo>
                    <a:pt x="0" y="4745736"/>
                  </a:lnTo>
                  <a:lnTo>
                    <a:pt x="1301496" y="4745736"/>
                  </a:lnTo>
                  <a:lnTo>
                    <a:pt x="1301496" y="4614672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666232" y="2234184"/>
              <a:ext cx="0" cy="4798060"/>
            </a:xfrm>
            <a:custGeom>
              <a:avLst/>
              <a:gdLst/>
              <a:ahLst/>
              <a:cxnLst/>
              <a:rect l="l" t="t" r="r" b="b"/>
              <a:pathLst>
                <a:path h="4798059">
                  <a:moveTo>
                    <a:pt x="0" y="0"/>
                  </a:moveTo>
                  <a:lnTo>
                    <a:pt x="0" y="4797552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6411595" y="2375001"/>
            <a:ext cx="269240" cy="39497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1,78</a:t>
            </a:r>
            <a:endParaRPr sz="800">
              <a:latin typeface="Verdana"/>
              <a:cs typeface="Verdana"/>
            </a:endParaRPr>
          </a:p>
          <a:p>
            <a:pPr marL="23495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81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71233" y="2806141"/>
            <a:ext cx="25844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10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20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79590" y="2991104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70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11543" y="3175762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04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67602" y="3297911"/>
            <a:ext cx="292100" cy="39497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1,93</a:t>
            </a:r>
            <a:endParaRPr sz="800">
              <a:latin typeface="Verdana"/>
              <a:cs typeface="Verdana"/>
            </a:endParaRPr>
          </a:p>
          <a:p>
            <a:pPr marL="46355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02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51497" y="3729354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41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82841" y="3914013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97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96990" y="4098797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74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828535" y="4283202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87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446011" y="4467860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87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66738" y="4652264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45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900418" y="4836922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06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811136" y="5021021"/>
            <a:ext cx="25844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10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83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11085" y="5143982"/>
            <a:ext cx="265430" cy="3949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59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11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3,09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697726" y="5575173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53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852031" y="5759958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93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98385" y="5882233"/>
            <a:ext cx="323850" cy="3949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59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23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3,05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705727" y="6313728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55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09256" y="6435953"/>
            <a:ext cx="273685" cy="3949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59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38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3,34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31481" y="6867245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40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672328" y="1999488"/>
            <a:ext cx="1514475" cy="163830"/>
          </a:xfrm>
          <a:custGeom>
            <a:avLst/>
            <a:gdLst/>
            <a:ahLst/>
            <a:cxnLst/>
            <a:rect l="l" t="t" r="r" b="b"/>
            <a:pathLst>
              <a:path w="1514475" h="163830">
                <a:moveTo>
                  <a:pt x="0" y="80772"/>
                </a:moveTo>
                <a:lnTo>
                  <a:pt x="1514475" y="80772"/>
                </a:lnTo>
              </a:path>
              <a:path w="1514475" h="163830">
                <a:moveTo>
                  <a:pt x="0" y="0"/>
                </a:moveTo>
                <a:lnTo>
                  <a:pt x="0" y="158750"/>
                </a:lnTo>
              </a:path>
              <a:path w="1514475" h="163830">
                <a:moveTo>
                  <a:pt x="1513331" y="4572"/>
                </a:moveTo>
                <a:lnTo>
                  <a:pt x="1513331" y="163322"/>
                </a:lnTo>
              </a:path>
            </a:pathLst>
          </a:custGeom>
          <a:ln w="6350">
            <a:solidFill>
              <a:srgbClr val="9C9B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586536" y="1473401"/>
            <a:ext cx="7552055" cy="67310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Соответствие характеристик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форматам</a:t>
            </a:r>
            <a:r>
              <a:rPr sz="1500" spc="4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проживания</a:t>
            </a:r>
            <a:endParaRPr sz="1500">
              <a:latin typeface="Verdana"/>
              <a:cs typeface="Verdana"/>
            </a:endParaRPr>
          </a:p>
          <a:p>
            <a:pPr marL="3184525">
              <a:lnSpc>
                <a:spcPct val="100000"/>
              </a:lnSpc>
              <a:spcBef>
                <a:spcPts val="320"/>
              </a:spcBef>
              <a:tabLst>
                <a:tab pos="4045585" algn="l"/>
                <a:tab pos="5055870" algn="l"/>
                <a:tab pos="5917565" algn="l"/>
              </a:tabLst>
            </a:pP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0</a:t>
            </a:r>
            <a:r>
              <a:rPr sz="800" spc="20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—</a:t>
            </a:r>
            <a:r>
              <a:rPr sz="800" spc="-5" dirty="0">
                <a:solidFill>
                  <a:srgbClr val="9C9B9B"/>
                </a:solidFill>
                <a:latin typeface="Verdana"/>
                <a:cs typeface="Verdana"/>
              </a:rPr>
              <a:t> низкий	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4</a:t>
            </a:r>
            <a:r>
              <a:rPr sz="800" spc="20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—</a:t>
            </a:r>
            <a:r>
              <a:rPr sz="800" spc="-5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высокий	0</a:t>
            </a:r>
            <a:r>
              <a:rPr sz="800" spc="20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— </a:t>
            </a:r>
            <a:r>
              <a:rPr sz="800" spc="-5" dirty="0">
                <a:solidFill>
                  <a:srgbClr val="9C9B9B"/>
                </a:solidFill>
                <a:latin typeface="Verdana"/>
                <a:cs typeface="Verdana"/>
              </a:rPr>
              <a:t>низкий	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4 —</a:t>
            </a:r>
            <a:r>
              <a:rPr sz="800" spc="-5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высокий</a:t>
            </a:r>
            <a:endParaRPr sz="800">
              <a:latin typeface="Verdana"/>
              <a:cs typeface="Verdana"/>
            </a:endParaRPr>
          </a:p>
          <a:p>
            <a:pPr marL="1932305">
              <a:lnSpc>
                <a:spcPct val="100000"/>
              </a:lnSpc>
              <a:spcBef>
                <a:spcPts val="465"/>
              </a:spcBef>
              <a:tabLst>
                <a:tab pos="7105650" algn="l"/>
              </a:tabLst>
            </a:pPr>
            <a:r>
              <a:rPr sz="1200" baseline="3472" dirty="0">
                <a:solidFill>
                  <a:srgbClr val="9C9B9B"/>
                </a:solidFill>
                <a:latin typeface="Verdana"/>
                <a:cs typeface="Verdana"/>
              </a:rPr>
              <a:t>Уровень</a:t>
            </a:r>
            <a:r>
              <a:rPr sz="1200" spc="-30" baseline="3472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1200" baseline="3472" dirty="0">
                <a:solidFill>
                  <a:srgbClr val="9C9B9B"/>
                </a:solidFill>
                <a:latin typeface="Verdana"/>
                <a:cs typeface="Verdana"/>
              </a:rPr>
              <a:t>соответствия	</a:t>
            </a:r>
            <a:r>
              <a:rPr sz="800" spc="-5" dirty="0">
                <a:latin typeface="Verdana"/>
                <a:cs typeface="Verdana"/>
              </a:rPr>
              <a:t>Разница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469636" y="2292095"/>
            <a:ext cx="1967864" cy="4699000"/>
          </a:xfrm>
          <a:custGeom>
            <a:avLst/>
            <a:gdLst/>
            <a:ahLst/>
            <a:cxnLst/>
            <a:rect l="l" t="t" r="r" b="b"/>
            <a:pathLst>
              <a:path w="1967865" h="4699000">
                <a:moveTo>
                  <a:pt x="96012" y="3212592"/>
                </a:moveTo>
                <a:lnTo>
                  <a:pt x="48006" y="3130296"/>
                </a:lnTo>
                <a:lnTo>
                  <a:pt x="0" y="3212592"/>
                </a:lnTo>
                <a:lnTo>
                  <a:pt x="96012" y="3212592"/>
                </a:lnTo>
                <a:close/>
              </a:path>
              <a:path w="1967865" h="4699000">
                <a:moveTo>
                  <a:pt x="96012" y="3022092"/>
                </a:moveTo>
                <a:lnTo>
                  <a:pt x="48006" y="2939796"/>
                </a:lnTo>
                <a:lnTo>
                  <a:pt x="0" y="3022092"/>
                </a:lnTo>
                <a:lnTo>
                  <a:pt x="96012" y="3022092"/>
                </a:lnTo>
                <a:close/>
              </a:path>
              <a:path w="1967865" h="4699000">
                <a:moveTo>
                  <a:pt x="96012" y="2659380"/>
                </a:moveTo>
                <a:lnTo>
                  <a:pt x="48006" y="2577084"/>
                </a:lnTo>
                <a:lnTo>
                  <a:pt x="0" y="2659380"/>
                </a:lnTo>
                <a:lnTo>
                  <a:pt x="96012" y="2659380"/>
                </a:lnTo>
                <a:close/>
              </a:path>
              <a:path w="1967865" h="4699000">
                <a:moveTo>
                  <a:pt x="96012" y="2110740"/>
                </a:moveTo>
                <a:lnTo>
                  <a:pt x="48006" y="2026920"/>
                </a:lnTo>
                <a:lnTo>
                  <a:pt x="0" y="2110740"/>
                </a:lnTo>
                <a:lnTo>
                  <a:pt x="96012" y="2110740"/>
                </a:lnTo>
                <a:close/>
              </a:path>
              <a:path w="1967865" h="4699000">
                <a:moveTo>
                  <a:pt x="96012" y="623316"/>
                </a:moveTo>
                <a:lnTo>
                  <a:pt x="48006" y="541020"/>
                </a:lnTo>
                <a:lnTo>
                  <a:pt x="0" y="623316"/>
                </a:lnTo>
                <a:lnTo>
                  <a:pt x="96012" y="623316"/>
                </a:lnTo>
                <a:close/>
              </a:path>
              <a:path w="1967865" h="4699000">
                <a:moveTo>
                  <a:pt x="96012" y="82296"/>
                </a:moveTo>
                <a:lnTo>
                  <a:pt x="48006" y="0"/>
                </a:lnTo>
                <a:lnTo>
                  <a:pt x="0" y="82296"/>
                </a:lnTo>
                <a:lnTo>
                  <a:pt x="96012" y="82296"/>
                </a:lnTo>
                <a:close/>
              </a:path>
              <a:path w="1967865" h="4699000">
                <a:moveTo>
                  <a:pt x="1962912" y="4328160"/>
                </a:moveTo>
                <a:lnTo>
                  <a:pt x="1914906" y="4245864"/>
                </a:lnTo>
                <a:lnTo>
                  <a:pt x="1866900" y="4328160"/>
                </a:lnTo>
                <a:lnTo>
                  <a:pt x="1962912" y="4328160"/>
                </a:lnTo>
                <a:close/>
              </a:path>
              <a:path w="1967865" h="4699000">
                <a:moveTo>
                  <a:pt x="1962912" y="3756660"/>
                </a:moveTo>
                <a:lnTo>
                  <a:pt x="1914906" y="3674364"/>
                </a:lnTo>
                <a:lnTo>
                  <a:pt x="1866900" y="3756660"/>
                </a:lnTo>
                <a:lnTo>
                  <a:pt x="1962912" y="3756660"/>
                </a:lnTo>
                <a:close/>
              </a:path>
              <a:path w="1967865" h="4699000">
                <a:moveTo>
                  <a:pt x="1967484" y="4698492"/>
                </a:moveTo>
                <a:lnTo>
                  <a:pt x="1919478" y="4616196"/>
                </a:lnTo>
                <a:lnTo>
                  <a:pt x="1871472" y="4698492"/>
                </a:lnTo>
                <a:lnTo>
                  <a:pt x="1967484" y="4698492"/>
                </a:lnTo>
                <a:close/>
              </a:path>
              <a:path w="1967865" h="4699000">
                <a:moveTo>
                  <a:pt x="1967484" y="4501896"/>
                </a:moveTo>
                <a:lnTo>
                  <a:pt x="1919478" y="4418076"/>
                </a:lnTo>
                <a:lnTo>
                  <a:pt x="1871472" y="4501896"/>
                </a:lnTo>
                <a:lnTo>
                  <a:pt x="1967484" y="4501896"/>
                </a:lnTo>
                <a:close/>
              </a:path>
            </a:pathLst>
          </a:custGeom>
          <a:solidFill>
            <a:srgbClr val="00A4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939190" y="7023608"/>
            <a:ext cx="3645535" cy="40894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R="80645" algn="r">
              <a:lnSpc>
                <a:spcPct val="100000"/>
              </a:lnSpc>
              <a:spcBef>
                <a:spcPts val="645"/>
              </a:spcBef>
            </a:pPr>
            <a:r>
              <a:rPr sz="800" spc="-5" dirty="0">
                <a:latin typeface="Verdana"/>
                <a:cs typeface="Verdana"/>
              </a:rPr>
              <a:t>Г</a:t>
            </a:r>
            <a:r>
              <a:rPr sz="800" dirty="0">
                <a:latin typeface="Verdana"/>
                <a:cs typeface="Verdana"/>
              </a:rPr>
              <a:t>ос</a:t>
            </a:r>
            <a:r>
              <a:rPr sz="800" spc="-5" dirty="0">
                <a:latin typeface="Verdana"/>
                <a:cs typeface="Verdana"/>
              </a:rPr>
              <a:t>ти</a:t>
            </a:r>
            <a:r>
              <a:rPr sz="800" dirty="0">
                <a:latin typeface="Verdana"/>
                <a:cs typeface="Verdana"/>
              </a:rPr>
              <a:t>н</a:t>
            </a:r>
            <a:r>
              <a:rPr sz="800" spc="-5" dirty="0">
                <a:latin typeface="Verdana"/>
                <a:cs typeface="Verdana"/>
              </a:rPr>
              <a:t>ицы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— значимые отличия в положительную и в отрицательную</a:t>
            </a:r>
            <a:r>
              <a:rPr sz="800" spc="-114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стороны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33983" y="7321296"/>
            <a:ext cx="102235" cy="90170"/>
          </a:xfrm>
          <a:custGeom>
            <a:avLst/>
            <a:gdLst/>
            <a:ahLst/>
            <a:cxnLst/>
            <a:rect l="l" t="t" r="r" b="b"/>
            <a:pathLst>
              <a:path w="102234" h="90170">
                <a:moveTo>
                  <a:pt x="51053" y="0"/>
                </a:moveTo>
                <a:lnTo>
                  <a:pt x="0" y="89916"/>
                </a:lnTo>
                <a:lnTo>
                  <a:pt x="102107" y="89916"/>
                </a:lnTo>
                <a:lnTo>
                  <a:pt x="51053" y="0"/>
                </a:lnTo>
                <a:close/>
              </a:path>
            </a:pathLst>
          </a:custGeom>
          <a:solidFill>
            <a:srgbClr val="00A4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09244" y="7322820"/>
            <a:ext cx="104139" cy="90170"/>
          </a:xfrm>
          <a:custGeom>
            <a:avLst/>
            <a:gdLst/>
            <a:ahLst/>
            <a:cxnLst/>
            <a:rect l="l" t="t" r="r" b="b"/>
            <a:pathLst>
              <a:path w="104140" h="90170">
                <a:moveTo>
                  <a:pt x="103631" y="0"/>
                </a:moveTo>
                <a:lnTo>
                  <a:pt x="0" y="0"/>
                </a:lnTo>
                <a:lnTo>
                  <a:pt x="51815" y="89916"/>
                </a:lnTo>
                <a:lnTo>
                  <a:pt x="103631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4" name="object 44"/>
          <p:cNvGrpSpPr/>
          <p:nvPr/>
        </p:nvGrpSpPr>
        <p:grpSpPr>
          <a:xfrm>
            <a:off x="3780853" y="2133600"/>
            <a:ext cx="5799455" cy="4991100"/>
            <a:chOff x="3780853" y="2133600"/>
            <a:chExt cx="5799455" cy="4991100"/>
          </a:xfrm>
        </p:grpSpPr>
        <p:sp>
          <p:nvSpPr>
            <p:cNvPr id="45" name="object 45"/>
            <p:cNvSpPr/>
            <p:nvPr/>
          </p:nvSpPr>
          <p:spPr>
            <a:xfrm>
              <a:off x="6172199" y="2133600"/>
              <a:ext cx="3407664" cy="49911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785616" y="2260091"/>
              <a:ext cx="1333500" cy="4745990"/>
            </a:xfrm>
            <a:custGeom>
              <a:avLst/>
              <a:gdLst/>
              <a:ahLst/>
              <a:cxnLst/>
              <a:rect l="l" t="t" r="r" b="b"/>
              <a:pathLst>
                <a:path w="1333500" h="4745990">
                  <a:moveTo>
                    <a:pt x="719328" y="4614672"/>
                  </a:moveTo>
                  <a:lnTo>
                    <a:pt x="0" y="4614672"/>
                  </a:lnTo>
                  <a:lnTo>
                    <a:pt x="0" y="4745736"/>
                  </a:lnTo>
                  <a:lnTo>
                    <a:pt x="719328" y="4745736"/>
                  </a:lnTo>
                  <a:lnTo>
                    <a:pt x="719328" y="4614672"/>
                  </a:lnTo>
                  <a:close/>
                </a:path>
                <a:path w="1333500" h="4745990">
                  <a:moveTo>
                    <a:pt x="835152" y="4059936"/>
                  </a:moveTo>
                  <a:lnTo>
                    <a:pt x="0" y="4059936"/>
                  </a:lnTo>
                  <a:lnTo>
                    <a:pt x="0" y="4192524"/>
                  </a:lnTo>
                  <a:lnTo>
                    <a:pt x="835152" y="4192524"/>
                  </a:lnTo>
                  <a:lnTo>
                    <a:pt x="835152" y="4059936"/>
                  </a:lnTo>
                  <a:close/>
                </a:path>
                <a:path w="1333500" h="4745990">
                  <a:moveTo>
                    <a:pt x="877824" y="4430268"/>
                  </a:moveTo>
                  <a:lnTo>
                    <a:pt x="0" y="4430268"/>
                  </a:lnTo>
                  <a:lnTo>
                    <a:pt x="0" y="4561332"/>
                  </a:lnTo>
                  <a:lnTo>
                    <a:pt x="877824" y="4561332"/>
                  </a:lnTo>
                  <a:lnTo>
                    <a:pt x="877824" y="4430268"/>
                  </a:lnTo>
                  <a:close/>
                </a:path>
                <a:path w="1333500" h="4745990">
                  <a:moveTo>
                    <a:pt x="906780" y="1845564"/>
                  </a:moveTo>
                  <a:lnTo>
                    <a:pt x="0" y="1845564"/>
                  </a:lnTo>
                  <a:lnTo>
                    <a:pt x="0" y="1978152"/>
                  </a:lnTo>
                  <a:lnTo>
                    <a:pt x="906780" y="1978152"/>
                  </a:lnTo>
                  <a:lnTo>
                    <a:pt x="906780" y="1845564"/>
                  </a:lnTo>
                  <a:close/>
                </a:path>
                <a:path w="1333500" h="4745990">
                  <a:moveTo>
                    <a:pt x="923544" y="2215896"/>
                  </a:moveTo>
                  <a:lnTo>
                    <a:pt x="0" y="2215896"/>
                  </a:lnTo>
                  <a:lnTo>
                    <a:pt x="0" y="2346960"/>
                  </a:lnTo>
                  <a:lnTo>
                    <a:pt x="923544" y="2346960"/>
                  </a:lnTo>
                  <a:lnTo>
                    <a:pt x="923544" y="2215896"/>
                  </a:lnTo>
                  <a:close/>
                </a:path>
                <a:path w="1333500" h="4745990">
                  <a:moveTo>
                    <a:pt x="1008888" y="3322320"/>
                  </a:moveTo>
                  <a:lnTo>
                    <a:pt x="0" y="3322320"/>
                  </a:lnTo>
                  <a:lnTo>
                    <a:pt x="0" y="3454908"/>
                  </a:lnTo>
                  <a:lnTo>
                    <a:pt x="1008888" y="3454908"/>
                  </a:lnTo>
                  <a:lnTo>
                    <a:pt x="1008888" y="3322320"/>
                  </a:lnTo>
                  <a:close/>
                </a:path>
                <a:path w="1333500" h="4745990">
                  <a:moveTo>
                    <a:pt x="1016508" y="3506724"/>
                  </a:moveTo>
                  <a:lnTo>
                    <a:pt x="0" y="3506724"/>
                  </a:lnTo>
                  <a:lnTo>
                    <a:pt x="0" y="3639312"/>
                  </a:lnTo>
                  <a:lnTo>
                    <a:pt x="1016508" y="3639312"/>
                  </a:lnTo>
                  <a:lnTo>
                    <a:pt x="1016508" y="3506724"/>
                  </a:lnTo>
                  <a:close/>
                </a:path>
                <a:path w="1333500" h="4745990">
                  <a:moveTo>
                    <a:pt x="1033272" y="3875532"/>
                  </a:moveTo>
                  <a:lnTo>
                    <a:pt x="0" y="3875532"/>
                  </a:lnTo>
                  <a:lnTo>
                    <a:pt x="0" y="4008120"/>
                  </a:lnTo>
                  <a:lnTo>
                    <a:pt x="1033272" y="4008120"/>
                  </a:lnTo>
                  <a:lnTo>
                    <a:pt x="1033272" y="3875532"/>
                  </a:lnTo>
                  <a:close/>
                </a:path>
                <a:path w="1333500" h="4745990">
                  <a:moveTo>
                    <a:pt x="1034796" y="1661160"/>
                  </a:moveTo>
                  <a:lnTo>
                    <a:pt x="0" y="1661160"/>
                  </a:lnTo>
                  <a:lnTo>
                    <a:pt x="0" y="1793748"/>
                  </a:lnTo>
                  <a:lnTo>
                    <a:pt x="1034796" y="1793748"/>
                  </a:lnTo>
                  <a:lnTo>
                    <a:pt x="1034796" y="1661160"/>
                  </a:lnTo>
                  <a:close/>
                </a:path>
                <a:path w="1333500" h="4745990">
                  <a:moveTo>
                    <a:pt x="1039368" y="739140"/>
                  </a:moveTo>
                  <a:lnTo>
                    <a:pt x="0" y="739140"/>
                  </a:lnTo>
                  <a:lnTo>
                    <a:pt x="0" y="870204"/>
                  </a:lnTo>
                  <a:lnTo>
                    <a:pt x="1039368" y="870204"/>
                  </a:lnTo>
                  <a:lnTo>
                    <a:pt x="1039368" y="739140"/>
                  </a:lnTo>
                  <a:close/>
                </a:path>
                <a:path w="1333500" h="4745990">
                  <a:moveTo>
                    <a:pt x="1106424" y="4245864"/>
                  </a:moveTo>
                  <a:lnTo>
                    <a:pt x="0" y="4245864"/>
                  </a:lnTo>
                  <a:lnTo>
                    <a:pt x="0" y="4376928"/>
                  </a:lnTo>
                  <a:lnTo>
                    <a:pt x="1106424" y="4376928"/>
                  </a:lnTo>
                  <a:lnTo>
                    <a:pt x="1106424" y="4245864"/>
                  </a:lnTo>
                  <a:close/>
                </a:path>
                <a:path w="1333500" h="4745990">
                  <a:moveTo>
                    <a:pt x="1107948" y="1107948"/>
                  </a:moveTo>
                  <a:lnTo>
                    <a:pt x="0" y="1107948"/>
                  </a:lnTo>
                  <a:lnTo>
                    <a:pt x="0" y="1239012"/>
                  </a:lnTo>
                  <a:lnTo>
                    <a:pt x="1107948" y="1239012"/>
                  </a:lnTo>
                  <a:lnTo>
                    <a:pt x="1107948" y="1107948"/>
                  </a:lnTo>
                  <a:close/>
                </a:path>
                <a:path w="1333500" h="4745990">
                  <a:moveTo>
                    <a:pt x="1114044" y="3691128"/>
                  </a:moveTo>
                  <a:lnTo>
                    <a:pt x="0" y="3691128"/>
                  </a:lnTo>
                  <a:lnTo>
                    <a:pt x="0" y="3823716"/>
                  </a:lnTo>
                  <a:lnTo>
                    <a:pt x="1114044" y="3823716"/>
                  </a:lnTo>
                  <a:lnTo>
                    <a:pt x="1114044" y="3691128"/>
                  </a:lnTo>
                  <a:close/>
                </a:path>
                <a:path w="1333500" h="4745990">
                  <a:moveTo>
                    <a:pt x="1114044" y="1292352"/>
                  </a:moveTo>
                  <a:lnTo>
                    <a:pt x="0" y="1292352"/>
                  </a:lnTo>
                  <a:lnTo>
                    <a:pt x="0" y="1424940"/>
                  </a:lnTo>
                  <a:lnTo>
                    <a:pt x="1114044" y="1424940"/>
                  </a:lnTo>
                  <a:lnTo>
                    <a:pt x="1114044" y="1292352"/>
                  </a:lnTo>
                  <a:close/>
                </a:path>
                <a:path w="1333500" h="4745990">
                  <a:moveTo>
                    <a:pt x="1115568" y="2400300"/>
                  </a:moveTo>
                  <a:lnTo>
                    <a:pt x="0" y="2400300"/>
                  </a:lnTo>
                  <a:lnTo>
                    <a:pt x="0" y="2531364"/>
                  </a:lnTo>
                  <a:lnTo>
                    <a:pt x="1115568" y="2531364"/>
                  </a:lnTo>
                  <a:lnTo>
                    <a:pt x="1115568" y="2400300"/>
                  </a:lnTo>
                  <a:close/>
                </a:path>
                <a:path w="1333500" h="4745990">
                  <a:moveTo>
                    <a:pt x="1156716" y="370332"/>
                  </a:moveTo>
                  <a:lnTo>
                    <a:pt x="0" y="370332"/>
                  </a:lnTo>
                  <a:lnTo>
                    <a:pt x="0" y="501396"/>
                  </a:lnTo>
                  <a:lnTo>
                    <a:pt x="1156716" y="501396"/>
                  </a:lnTo>
                  <a:lnTo>
                    <a:pt x="1156716" y="370332"/>
                  </a:lnTo>
                  <a:close/>
                </a:path>
                <a:path w="1333500" h="4745990">
                  <a:moveTo>
                    <a:pt x="1161288" y="923544"/>
                  </a:moveTo>
                  <a:lnTo>
                    <a:pt x="0" y="923544"/>
                  </a:lnTo>
                  <a:lnTo>
                    <a:pt x="0" y="1054608"/>
                  </a:lnTo>
                  <a:lnTo>
                    <a:pt x="1161288" y="1054608"/>
                  </a:lnTo>
                  <a:lnTo>
                    <a:pt x="1161288" y="923544"/>
                  </a:lnTo>
                  <a:close/>
                </a:path>
                <a:path w="1333500" h="4745990">
                  <a:moveTo>
                    <a:pt x="1165860" y="185928"/>
                  </a:moveTo>
                  <a:lnTo>
                    <a:pt x="0" y="185928"/>
                  </a:lnTo>
                  <a:lnTo>
                    <a:pt x="0" y="316992"/>
                  </a:lnTo>
                  <a:lnTo>
                    <a:pt x="1165860" y="316992"/>
                  </a:lnTo>
                  <a:lnTo>
                    <a:pt x="1165860" y="185928"/>
                  </a:lnTo>
                  <a:close/>
                </a:path>
                <a:path w="1333500" h="4745990">
                  <a:moveTo>
                    <a:pt x="1171956" y="2769108"/>
                  </a:moveTo>
                  <a:lnTo>
                    <a:pt x="0" y="2769108"/>
                  </a:lnTo>
                  <a:lnTo>
                    <a:pt x="0" y="2900172"/>
                  </a:lnTo>
                  <a:lnTo>
                    <a:pt x="1171956" y="2900172"/>
                  </a:lnTo>
                  <a:lnTo>
                    <a:pt x="1171956" y="2769108"/>
                  </a:lnTo>
                  <a:close/>
                </a:path>
                <a:path w="1333500" h="4745990">
                  <a:moveTo>
                    <a:pt x="1214628" y="1476756"/>
                  </a:moveTo>
                  <a:lnTo>
                    <a:pt x="0" y="1476756"/>
                  </a:lnTo>
                  <a:lnTo>
                    <a:pt x="0" y="1609344"/>
                  </a:lnTo>
                  <a:lnTo>
                    <a:pt x="1214628" y="1609344"/>
                  </a:lnTo>
                  <a:lnTo>
                    <a:pt x="1214628" y="1476756"/>
                  </a:lnTo>
                  <a:close/>
                </a:path>
                <a:path w="1333500" h="4745990">
                  <a:moveTo>
                    <a:pt x="1232916" y="0"/>
                  </a:moveTo>
                  <a:lnTo>
                    <a:pt x="0" y="0"/>
                  </a:lnTo>
                  <a:lnTo>
                    <a:pt x="0" y="132588"/>
                  </a:lnTo>
                  <a:lnTo>
                    <a:pt x="1232916" y="132588"/>
                  </a:lnTo>
                  <a:lnTo>
                    <a:pt x="1232916" y="0"/>
                  </a:lnTo>
                  <a:close/>
                </a:path>
                <a:path w="1333500" h="4745990">
                  <a:moveTo>
                    <a:pt x="1242060" y="554736"/>
                  </a:moveTo>
                  <a:lnTo>
                    <a:pt x="0" y="554736"/>
                  </a:lnTo>
                  <a:lnTo>
                    <a:pt x="0" y="685800"/>
                  </a:lnTo>
                  <a:lnTo>
                    <a:pt x="1242060" y="685800"/>
                  </a:lnTo>
                  <a:lnTo>
                    <a:pt x="1242060" y="554736"/>
                  </a:lnTo>
                  <a:close/>
                </a:path>
                <a:path w="1333500" h="4745990">
                  <a:moveTo>
                    <a:pt x="1252728" y="3137916"/>
                  </a:moveTo>
                  <a:lnTo>
                    <a:pt x="0" y="3137916"/>
                  </a:lnTo>
                  <a:lnTo>
                    <a:pt x="0" y="3268980"/>
                  </a:lnTo>
                  <a:lnTo>
                    <a:pt x="1252728" y="3268980"/>
                  </a:lnTo>
                  <a:lnTo>
                    <a:pt x="1252728" y="3137916"/>
                  </a:lnTo>
                  <a:close/>
                </a:path>
                <a:path w="1333500" h="4745990">
                  <a:moveTo>
                    <a:pt x="1277112" y="2953512"/>
                  </a:moveTo>
                  <a:lnTo>
                    <a:pt x="0" y="2953512"/>
                  </a:lnTo>
                  <a:lnTo>
                    <a:pt x="0" y="3084576"/>
                  </a:lnTo>
                  <a:lnTo>
                    <a:pt x="1277112" y="3084576"/>
                  </a:lnTo>
                  <a:lnTo>
                    <a:pt x="1277112" y="2953512"/>
                  </a:lnTo>
                  <a:close/>
                </a:path>
                <a:path w="1333500" h="4745990">
                  <a:moveTo>
                    <a:pt x="1292352" y="2584704"/>
                  </a:moveTo>
                  <a:lnTo>
                    <a:pt x="0" y="2584704"/>
                  </a:lnTo>
                  <a:lnTo>
                    <a:pt x="0" y="2715768"/>
                  </a:lnTo>
                  <a:lnTo>
                    <a:pt x="1292352" y="2715768"/>
                  </a:lnTo>
                  <a:lnTo>
                    <a:pt x="1292352" y="2584704"/>
                  </a:lnTo>
                  <a:close/>
                </a:path>
                <a:path w="1333500" h="4745990">
                  <a:moveTo>
                    <a:pt x="1333500" y="2029980"/>
                  </a:moveTo>
                  <a:lnTo>
                    <a:pt x="0" y="2029980"/>
                  </a:lnTo>
                  <a:lnTo>
                    <a:pt x="0" y="2162556"/>
                  </a:lnTo>
                  <a:lnTo>
                    <a:pt x="1333500" y="2162556"/>
                  </a:lnTo>
                  <a:lnTo>
                    <a:pt x="1333500" y="202998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85615" y="2234184"/>
              <a:ext cx="0" cy="4798060"/>
            </a:xfrm>
            <a:custGeom>
              <a:avLst/>
              <a:gdLst/>
              <a:ahLst/>
              <a:cxnLst/>
              <a:rect l="l" t="t" r="r" b="b"/>
              <a:pathLst>
                <a:path h="4798059">
                  <a:moveTo>
                    <a:pt x="0" y="0"/>
                  </a:moveTo>
                  <a:lnTo>
                    <a:pt x="0" y="4797552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014721" y="2190979"/>
            <a:ext cx="1433830" cy="394335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590"/>
              </a:spcBef>
              <a:tabLst>
                <a:tab pos="1188085" algn="l"/>
              </a:tabLst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22	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1</a:t>
            </a:r>
            <a:r>
              <a:rPr sz="800" spc="-5" dirty="0">
                <a:solidFill>
                  <a:srgbClr val="002CAE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002CAE"/>
                </a:solidFill>
                <a:latin typeface="Verdana"/>
                <a:cs typeface="Verdana"/>
              </a:rPr>
              <a:t>21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3,04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04308" y="2622042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02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090921" y="2806141"/>
            <a:ext cx="25844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10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24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887848" y="2991104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71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956175" y="3113887"/>
            <a:ext cx="311785" cy="5791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66675">
              <a:lnSpc>
                <a:spcPct val="100000"/>
              </a:lnSpc>
              <a:spcBef>
                <a:spcPts val="59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03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2,89</a:t>
            </a:r>
            <a:endParaRPr sz="800">
              <a:latin typeface="Verdana"/>
              <a:cs typeface="Verdana"/>
            </a:endParaRPr>
          </a:p>
          <a:p>
            <a:pPr marL="19050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2,91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62220" y="3729354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17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883277" y="3914013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70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755641" y="4098797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37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182615" y="4283202"/>
            <a:ext cx="25781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48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71390" y="4467860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41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964429" y="4652264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91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141214" y="4836922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37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019547" y="5021021"/>
            <a:ext cx="25844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10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06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100573" y="5143982"/>
            <a:ext cx="282575" cy="39497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6830">
              <a:lnSpc>
                <a:spcPct val="100000"/>
              </a:lnSpc>
              <a:spcBef>
                <a:spcPts val="59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33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3,27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857369" y="5575173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63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864353" y="5759958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65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4962271" y="5944362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91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882134" y="6129020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70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82997" y="6313728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18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954651" y="6498132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89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725670" y="6682841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29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67809" y="6867245"/>
            <a:ext cx="2578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1</a:t>
            </a:r>
            <a:r>
              <a:rPr sz="800" spc="-5" dirty="0">
                <a:solidFill>
                  <a:srgbClr val="F50041"/>
                </a:solidFill>
                <a:latin typeface="Verdana"/>
                <a:cs typeface="Verdana"/>
              </a:rPr>
              <a:t>,</a:t>
            </a:r>
            <a:r>
              <a:rPr sz="800" dirty="0">
                <a:solidFill>
                  <a:srgbClr val="F50041"/>
                </a:solidFill>
                <a:latin typeface="Verdana"/>
                <a:cs typeface="Verdana"/>
              </a:rPr>
              <a:t>88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60908" y="2185517"/>
            <a:ext cx="3042920" cy="9480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07390" algn="r">
              <a:lnSpc>
                <a:spcPct val="151300"/>
              </a:lnSpc>
              <a:spcBef>
                <a:spcPts val="95"/>
              </a:spcBef>
            </a:pPr>
            <a:r>
              <a:rPr sz="800" dirty="0">
                <a:latin typeface="Verdana"/>
                <a:cs typeface="Verdana"/>
              </a:rPr>
              <a:t>Наличие ресепшена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(зоны</a:t>
            </a:r>
            <a:r>
              <a:rPr sz="800" spc="-2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администрации) </a:t>
            </a:r>
            <a:r>
              <a:rPr sz="800" dirty="0">
                <a:latin typeface="Verdana"/>
                <a:cs typeface="Verdana"/>
              </a:rPr>
              <a:t> Возможность получения </a:t>
            </a:r>
            <a:r>
              <a:rPr sz="800" spc="-5" dirty="0">
                <a:latin typeface="Verdana"/>
                <a:cs typeface="Verdana"/>
              </a:rPr>
              <a:t>дополнительных </a:t>
            </a:r>
            <a:r>
              <a:rPr sz="800" dirty="0">
                <a:latin typeface="Verdana"/>
                <a:cs typeface="Verdana"/>
              </a:rPr>
              <a:t>бытовых</a:t>
            </a:r>
            <a:r>
              <a:rPr sz="800" spc="-14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услуг</a:t>
            </a:r>
            <a:endParaRPr sz="800">
              <a:latin typeface="Verdana"/>
              <a:cs typeface="Verdana"/>
            </a:endParaRPr>
          </a:p>
          <a:p>
            <a:pPr marR="5715" algn="r">
              <a:lnSpc>
                <a:spcPct val="100000"/>
              </a:lnSpc>
              <a:spcBef>
                <a:spcPts val="495"/>
              </a:spcBef>
            </a:pPr>
            <a:r>
              <a:rPr sz="800" spc="-5" dirty="0">
                <a:latin typeface="Verdana"/>
                <a:cs typeface="Verdana"/>
              </a:rPr>
              <a:t>Организация</a:t>
            </a:r>
            <a:r>
              <a:rPr sz="800" spc="-6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питания</a:t>
            </a:r>
            <a:endParaRPr sz="8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495"/>
              </a:spcBef>
            </a:pPr>
            <a:r>
              <a:rPr sz="800" spc="-5" dirty="0">
                <a:latin typeface="Verdana"/>
                <a:cs typeface="Verdana"/>
              </a:rPr>
              <a:t>Сервис</a:t>
            </a:r>
            <a:r>
              <a:rPr sz="800" spc="-8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уборки</a:t>
            </a:r>
            <a:endParaRPr sz="8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495"/>
              </a:spcBef>
            </a:pPr>
            <a:r>
              <a:rPr sz="800" dirty="0">
                <a:latin typeface="Verdana"/>
                <a:cs typeface="Verdana"/>
              </a:rPr>
              <a:t>Отдельный вход для гостей и</a:t>
            </a:r>
            <a:r>
              <a:rPr sz="800" spc="-14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персонала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84021" y="3108426"/>
            <a:ext cx="2820670" cy="279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00" marR="6985" indent="1430020" algn="r">
              <a:lnSpc>
                <a:spcPct val="151400"/>
              </a:lnSpc>
              <a:spcBef>
                <a:spcPts val="95"/>
              </a:spcBef>
            </a:pPr>
            <a:r>
              <a:rPr sz="800" spc="-5" dirty="0">
                <a:latin typeface="Verdana"/>
                <a:cs typeface="Verdana"/>
              </a:rPr>
              <a:t>Круглосуточный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сервис  Юридическая </a:t>
            </a:r>
            <a:r>
              <a:rPr sz="800" spc="-5" dirty="0">
                <a:latin typeface="Verdana"/>
                <a:cs typeface="Verdana"/>
              </a:rPr>
              <a:t>защищенность </a:t>
            </a:r>
            <a:r>
              <a:rPr sz="800" dirty="0">
                <a:latin typeface="Verdana"/>
                <a:cs typeface="Verdana"/>
              </a:rPr>
              <a:t>в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спорных</a:t>
            </a:r>
            <a:r>
              <a:rPr sz="800" spc="-3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ситуациях  </a:t>
            </a:r>
            <a:r>
              <a:rPr sz="800" dirty="0">
                <a:latin typeface="Verdana"/>
                <a:cs typeface="Verdana"/>
              </a:rPr>
              <a:t>Возможность получить документы о</a:t>
            </a:r>
            <a:r>
              <a:rPr sz="800" spc="-15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проживании</a:t>
            </a:r>
            <a:endParaRPr sz="800">
              <a:latin typeface="Verdana"/>
              <a:cs typeface="Verdana"/>
            </a:endParaRPr>
          </a:p>
          <a:p>
            <a:pPr marL="426720" marR="6985" indent="760730" algn="r">
              <a:lnSpc>
                <a:spcPts val="1450"/>
              </a:lnSpc>
              <a:spcBef>
                <a:spcPts val="135"/>
              </a:spcBef>
            </a:pPr>
            <a:r>
              <a:rPr sz="800" dirty="0">
                <a:latin typeface="Verdana"/>
                <a:cs typeface="Verdana"/>
              </a:rPr>
              <a:t>Безопасность,</a:t>
            </a:r>
            <a:r>
              <a:rPr sz="800" spc="-7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охрана</a:t>
            </a:r>
            <a:r>
              <a:rPr sz="800" spc="-4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объекта </a:t>
            </a:r>
            <a:r>
              <a:rPr sz="800" dirty="0">
                <a:latin typeface="Verdana"/>
                <a:cs typeface="Verdana"/>
              </a:rPr>
              <a:t> Предоставление туристической</a:t>
            </a:r>
            <a:r>
              <a:rPr sz="800" spc="-12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информации</a:t>
            </a:r>
            <a:endParaRPr sz="800">
              <a:latin typeface="Verdana"/>
              <a:cs typeface="Verdana"/>
            </a:endParaRPr>
          </a:p>
          <a:p>
            <a:pPr marL="667385" marR="5080" indent="1063625" algn="r">
              <a:lnSpc>
                <a:spcPts val="1450"/>
              </a:lnSpc>
              <a:spcBef>
                <a:spcPts val="5"/>
              </a:spcBef>
            </a:pPr>
            <a:r>
              <a:rPr sz="800" spc="-5" dirty="0">
                <a:latin typeface="Verdana"/>
                <a:cs typeface="Verdana"/>
              </a:rPr>
              <a:t>Организация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досуга  Бесплатные туалетные</a:t>
            </a:r>
            <a:r>
              <a:rPr sz="800" spc="-14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принадлежности</a:t>
            </a:r>
            <a:endParaRPr sz="800">
              <a:latin typeface="Verdana"/>
              <a:cs typeface="Verdana"/>
            </a:endParaRPr>
          </a:p>
          <a:p>
            <a:pPr marL="1819275" marR="5080" indent="-306070" algn="r">
              <a:lnSpc>
                <a:spcPts val="1450"/>
              </a:lnSpc>
              <a:spcBef>
                <a:spcPts val="10"/>
              </a:spcBef>
            </a:pPr>
            <a:r>
              <a:rPr sz="800" dirty="0">
                <a:latin typeface="Verdana"/>
                <a:cs typeface="Verdana"/>
              </a:rPr>
              <a:t>Трансфер</a:t>
            </a:r>
            <a:r>
              <a:rPr sz="800" spc="-4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до/от</a:t>
            </a:r>
            <a:r>
              <a:rPr sz="800" spc="-5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объекта </a:t>
            </a:r>
            <a:r>
              <a:rPr sz="800" dirty="0">
                <a:latin typeface="Verdana"/>
                <a:cs typeface="Verdana"/>
              </a:rPr>
              <a:t> Наличие</a:t>
            </a:r>
            <a:r>
              <a:rPr sz="800" spc="-11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парковки</a:t>
            </a:r>
            <a:endParaRPr sz="800">
              <a:latin typeface="Verdana"/>
              <a:cs typeface="Verdana"/>
            </a:endParaRPr>
          </a:p>
          <a:p>
            <a:pPr marR="5715" algn="r">
              <a:lnSpc>
                <a:spcPct val="100000"/>
              </a:lnSpc>
              <a:spcBef>
                <a:spcPts val="365"/>
              </a:spcBef>
            </a:pPr>
            <a:r>
              <a:rPr sz="800" dirty="0">
                <a:latin typeface="Verdana"/>
                <a:cs typeface="Verdana"/>
              </a:rPr>
              <a:t>Наличие фотографий места</a:t>
            </a:r>
            <a:r>
              <a:rPr sz="800" spc="-16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размещения</a:t>
            </a:r>
            <a:endParaRPr sz="800">
              <a:latin typeface="Verdana"/>
              <a:cs typeface="Verdana"/>
            </a:endParaRPr>
          </a:p>
          <a:p>
            <a:pPr marL="621665" marR="5715" indent="-601980" algn="r">
              <a:lnSpc>
                <a:spcPct val="151200"/>
              </a:lnSpc>
              <a:spcBef>
                <a:spcPts val="5"/>
              </a:spcBef>
            </a:pPr>
            <a:r>
              <a:rPr sz="800" dirty="0">
                <a:latin typeface="Verdana"/>
                <a:cs typeface="Verdana"/>
              </a:rPr>
              <a:t>Оперативный ответ хозяина при</a:t>
            </a:r>
            <a:r>
              <a:rPr sz="800" spc="-16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появлении</a:t>
            </a:r>
            <a:r>
              <a:rPr sz="800" spc="-5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запроса  Удобное </a:t>
            </a:r>
            <a:r>
              <a:rPr sz="800" spc="-5" dirty="0">
                <a:latin typeface="Verdana"/>
                <a:cs typeface="Verdana"/>
              </a:rPr>
              <a:t>территориальное</a:t>
            </a:r>
            <a:r>
              <a:rPr sz="800" spc="-45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расположение</a:t>
            </a:r>
            <a:endParaRPr sz="800">
              <a:latin typeface="Verdana"/>
              <a:cs typeface="Verdana"/>
            </a:endParaRPr>
          </a:p>
          <a:p>
            <a:pPr marL="12700" marR="5715" indent="1660525" algn="r">
              <a:lnSpc>
                <a:spcPct val="151400"/>
              </a:lnSpc>
            </a:pPr>
            <a:r>
              <a:rPr sz="800" dirty="0">
                <a:latin typeface="Verdana"/>
                <a:cs typeface="Verdana"/>
              </a:rPr>
              <a:t>Современный</a:t>
            </a:r>
            <a:r>
              <a:rPr sz="800" spc="-11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ремонт  </a:t>
            </a:r>
            <a:r>
              <a:rPr sz="800" spc="-5" dirty="0">
                <a:latin typeface="Verdana"/>
                <a:cs typeface="Verdana"/>
              </a:rPr>
              <a:t>Минимальный </a:t>
            </a:r>
            <a:r>
              <a:rPr sz="800" dirty="0">
                <a:latin typeface="Verdana"/>
                <a:cs typeface="Verdana"/>
              </a:rPr>
              <a:t>контакт</a:t>
            </a:r>
            <a:r>
              <a:rPr sz="800" spc="-2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с</a:t>
            </a:r>
            <a:r>
              <a:rPr sz="800" spc="2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арендодателем/персоналом </a:t>
            </a:r>
            <a:r>
              <a:rPr sz="80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Гибкость </a:t>
            </a:r>
            <a:r>
              <a:rPr sz="800" dirty="0">
                <a:latin typeface="Verdana"/>
                <a:cs typeface="Verdana"/>
              </a:rPr>
              <a:t>в количестве спальных</a:t>
            </a:r>
            <a:r>
              <a:rPr sz="800" spc="-13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мест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565275" y="5876518"/>
            <a:ext cx="2139315" cy="949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31140" algn="r">
              <a:lnSpc>
                <a:spcPct val="151500"/>
              </a:lnSpc>
              <a:spcBef>
                <a:spcPts val="100"/>
              </a:spcBef>
            </a:pPr>
            <a:r>
              <a:rPr sz="800" spc="-5" dirty="0">
                <a:latin typeface="Verdana"/>
                <a:cs typeface="Verdana"/>
              </a:rPr>
              <a:t>Удобства </a:t>
            </a:r>
            <a:r>
              <a:rPr sz="800" dirty="0">
                <a:latin typeface="Verdana"/>
                <a:cs typeface="Verdana"/>
              </a:rPr>
              <a:t>для размещения</a:t>
            </a:r>
            <a:r>
              <a:rPr sz="800" spc="-11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с</a:t>
            </a:r>
            <a:r>
              <a:rPr sz="800" spc="-1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детьми  Высокий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уровень</a:t>
            </a:r>
            <a:r>
              <a:rPr sz="800" spc="-6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приватности  </a:t>
            </a:r>
            <a:r>
              <a:rPr sz="800" spc="-5" dirty="0">
                <a:latin typeface="Verdana"/>
                <a:cs typeface="Verdana"/>
              </a:rPr>
              <a:t>Удобства </a:t>
            </a:r>
            <a:r>
              <a:rPr sz="800" dirty="0">
                <a:latin typeface="Verdana"/>
                <a:cs typeface="Verdana"/>
              </a:rPr>
              <a:t>для размещения с</a:t>
            </a:r>
            <a:r>
              <a:rPr sz="800" spc="-10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животными</a:t>
            </a:r>
            <a:endParaRPr sz="800">
              <a:latin typeface="Verdana"/>
              <a:cs typeface="Verdana"/>
            </a:endParaRPr>
          </a:p>
          <a:p>
            <a:pPr marL="560705" marR="5080" indent="445134" algn="r">
              <a:lnSpc>
                <a:spcPts val="1450"/>
              </a:lnSpc>
              <a:spcBef>
                <a:spcPts val="130"/>
              </a:spcBef>
            </a:pPr>
            <a:r>
              <a:rPr sz="800" dirty="0">
                <a:latin typeface="Verdana"/>
                <a:cs typeface="Verdana"/>
              </a:rPr>
              <a:t>Доступная</a:t>
            </a:r>
            <a:r>
              <a:rPr sz="800" spc="-12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стоимость  Наличие стиральной</a:t>
            </a:r>
            <a:r>
              <a:rPr sz="800" spc="-15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машины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876550" y="6861759"/>
            <a:ext cx="826769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Verdana"/>
                <a:cs typeface="Verdana"/>
              </a:rPr>
              <a:t>Наличие</a:t>
            </a:r>
            <a:r>
              <a:rPr sz="800" spc="-8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кухни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737083" y="220217"/>
            <a:ext cx="1060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9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0971085" y="5423916"/>
            <a:ext cx="485140" cy="1663064"/>
            <a:chOff x="10971085" y="5423916"/>
            <a:chExt cx="485140" cy="1663064"/>
          </a:xfrm>
        </p:grpSpPr>
        <p:sp>
          <p:nvSpPr>
            <p:cNvPr id="8" name="object 8"/>
            <p:cNvSpPr/>
            <p:nvPr/>
          </p:nvSpPr>
          <p:spPr>
            <a:xfrm>
              <a:off x="10975848" y="5538216"/>
              <a:ext cx="480059" cy="1434465"/>
            </a:xfrm>
            <a:custGeom>
              <a:avLst/>
              <a:gdLst/>
              <a:ahLst/>
              <a:cxnLst/>
              <a:rect l="l" t="t" r="r" b="b"/>
              <a:pathLst>
                <a:path w="480059" h="1434465">
                  <a:moveTo>
                    <a:pt x="48768" y="1107948"/>
                  </a:moveTo>
                  <a:lnTo>
                    <a:pt x="0" y="1107948"/>
                  </a:lnTo>
                  <a:lnTo>
                    <a:pt x="0" y="1434084"/>
                  </a:lnTo>
                  <a:lnTo>
                    <a:pt x="48768" y="1434084"/>
                  </a:lnTo>
                  <a:lnTo>
                    <a:pt x="48768" y="1107948"/>
                  </a:lnTo>
                  <a:close/>
                </a:path>
                <a:path w="480059" h="1434465">
                  <a:moveTo>
                    <a:pt x="178308" y="553212"/>
                  </a:moveTo>
                  <a:lnTo>
                    <a:pt x="0" y="553212"/>
                  </a:lnTo>
                  <a:lnTo>
                    <a:pt x="0" y="879348"/>
                  </a:lnTo>
                  <a:lnTo>
                    <a:pt x="178308" y="879348"/>
                  </a:lnTo>
                  <a:lnTo>
                    <a:pt x="178308" y="553212"/>
                  </a:lnTo>
                  <a:close/>
                </a:path>
                <a:path w="480059" h="1434465">
                  <a:moveTo>
                    <a:pt x="480060" y="0"/>
                  </a:moveTo>
                  <a:lnTo>
                    <a:pt x="0" y="0"/>
                  </a:lnTo>
                  <a:lnTo>
                    <a:pt x="0" y="326136"/>
                  </a:lnTo>
                  <a:lnTo>
                    <a:pt x="480060" y="326136"/>
                  </a:lnTo>
                  <a:lnTo>
                    <a:pt x="480060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975847" y="5423916"/>
              <a:ext cx="0" cy="1663064"/>
            </a:xfrm>
            <a:custGeom>
              <a:avLst/>
              <a:gdLst/>
              <a:ahLst/>
              <a:cxnLst/>
              <a:rect l="l" t="t" r="r" b="b"/>
              <a:pathLst>
                <a:path h="1663065">
                  <a:moveTo>
                    <a:pt x="0" y="0"/>
                  </a:moveTo>
                  <a:lnTo>
                    <a:pt x="0" y="1662684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517883" y="5627370"/>
            <a:ext cx="2673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Verdana"/>
                <a:cs typeface="Verdana"/>
              </a:rPr>
              <a:t>77%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16131" y="6181445"/>
            <a:ext cx="26733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5" dirty="0">
                <a:latin typeface="Verdana"/>
                <a:cs typeface="Verdana"/>
              </a:rPr>
              <a:t>29%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88751" y="6736486"/>
            <a:ext cx="20193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Verdana"/>
                <a:cs typeface="Verdana"/>
              </a:rPr>
              <a:t>8%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019156" y="5560314"/>
            <a:ext cx="874394" cy="2717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39395" marR="5080" indent="-227329">
              <a:lnSpc>
                <a:spcPct val="101299"/>
              </a:lnSpc>
              <a:spcBef>
                <a:spcPts val="90"/>
              </a:spcBef>
            </a:pPr>
            <a:r>
              <a:rPr sz="800" spc="-5" dirty="0">
                <a:latin typeface="Verdana"/>
                <a:cs typeface="Verdana"/>
              </a:rPr>
              <a:t>Гостиница</a:t>
            </a:r>
            <a:r>
              <a:rPr sz="800" spc="-8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была  дороже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53625" y="5991225"/>
            <a:ext cx="942340" cy="5187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1270" algn="ctr">
              <a:lnSpc>
                <a:spcPct val="101299"/>
              </a:lnSpc>
              <a:spcBef>
                <a:spcPts val="90"/>
              </a:spcBef>
            </a:pPr>
            <a:r>
              <a:rPr sz="800" spc="-5" dirty="0">
                <a:latin typeface="Verdana"/>
                <a:cs typeface="Verdana"/>
              </a:rPr>
              <a:t>Гостиница</a:t>
            </a:r>
            <a:r>
              <a:rPr sz="800" spc="-7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имела  менее удобное  </a:t>
            </a:r>
            <a:r>
              <a:rPr sz="800" spc="-5" dirty="0">
                <a:latin typeface="Verdana"/>
                <a:cs typeface="Verdana"/>
              </a:rPr>
              <a:t>т</a:t>
            </a:r>
            <a:r>
              <a:rPr sz="800" dirty="0">
                <a:latin typeface="Verdana"/>
                <a:cs typeface="Verdana"/>
              </a:rPr>
              <a:t>ерр</a:t>
            </a:r>
            <a:r>
              <a:rPr sz="800" spc="-5" dirty="0">
                <a:latin typeface="Verdana"/>
                <a:cs typeface="Verdana"/>
              </a:rPr>
              <a:t>ит</a:t>
            </a:r>
            <a:r>
              <a:rPr sz="800" dirty="0">
                <a:latin typeface="Verdana"/>
                <a:cs typeface="Verdana"/>
              </a:rPr>
              <a:t>ор</a:t>
            </a:r>
            <a:r>
              <a:rPr sz="800" spc="-5" dirty="0">
                <a:latin typeface="Verdana"/>
                <a:cs typeface="Verdana"/>
              </a:rPr>
              <a:t>иа</a:t>
            </a:r>
            <a:r>
              <a:rPr sz="800" dirty="0">
                <a:latin typeface="Verdana"/>
                <a:cs typeface="Verdana"/>
              </a:rPr>
              <a:t>л</a:t>
            </a:r>
            <a:r>
              <a:rPr sz="800" spc="-5" dirty="0">
                <a:latin typeface="Verdana"/>
                <a:cs typeface="Verdana"/>
              </a:rPr>
              <a:t>ь</a:t>
            </a:r>
            <a:r>
              <a:rPr sz="800" spc="-10" dirty="0">
                <a:latin typeface="Verdana"/>
                <a:cs typeface="Verdana"/>
              </a:rPr>
              <a:t>н</a:t>
            </a:r>
            <a:r>
              <a:rPr sz="800" dirty="0">
                <a:latin typeface="Verdana"/>
                <a:cs typeface="Verdana"/>
              </a:rPr>
              <a:t>ое  </a:t>
            </a:r>
            <a:r>
              <a:rPr sz="800" spc="-5" dirty="0">
                <a:latin typeface="Verdana"/>
                <a:cs typeface="Verdana"/>
              </a:rPr>
              <a:t>расположение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762490" y="6607251"/>
            <a:ext cx="1130935" cy="3949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1200"/>
              </a:lnSpc>
              <a:spcBef>
                <a:spcPts val="90"/>
              </a:spcBef>
            </a:pPr>
            <a:r>
              <a:rPr sz="800" dirty="0">
                <a:latin typeface="Verdana"/>
                <a:cs typeface="Verdana"/>
              </a:rPr>
              <a:t>В гостинице не</a:t>
            </a:r>
            <a:r>
              <a:rPr sz="800" spc="-145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было  </a:t>
            </a:r>
            <a:r>
              <a:rPr sz="800" spc="-5" dirty="0">
                <a:latin typeface="Verdana"/>
                <a:cs typeface="Verdana"/>
              </a:rPr>
              <a:t>необходимого </a:t>
            </a:r>
            <a:r>
              <a:rPr sz="800" dirty="0">
                <a:latin typeface="Verdana"/>
                <a:cs typeface="Verdana"/>
              </a:rPr>
              <a:t>мне  </a:t>
            </a:r>
            <a:r>
              <a:rPr sz="800" spc="-5" dirty="0">
                <a:latin typeface="Verdana"/>
                <a:cs typeface="Verdana"/>
              </a:rPr>
              <a:t>сервиса/удобств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07885" y="4080713"/>
            <a:ext cx="5146040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Типы поведения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при выборе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объектов</a:t>
            </a:r>
            <a:r>
              <a:rPr sz="1500" spc="-5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размещения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081612" y="4844288"/>
            <a:ext cx="1595755" cy="1595120"/>
            <a:chOff x="8081612" y="4844288"/>
            <a:chExt cx="1595755" cy="1595120"/>
          </a:xfrm>
        </p:grpSpPr>
        <p:sp>
          <p:nvSpPr>
            <p:cNvPr id="18" name="object 18"/>
            <p:cNvSpPr/>
            <p:nvPr/>
          </p:nvSpPr>
          <p:spPr>
            <a:xfrm>
              <a:off x="8639047" y="4853813"/>
              <a:ext cx="1038225" cy="1585595"/>
            </a:xfrm>
            <a:custGeom>
              <a:avLst/>
              <a:gdLst/>
              <a:ahLst/>
              <a:cxnLst/>
              <a:rect l="l" t="t" r="r" b="b"/>
              <a:pathLst>
                <a:path w="1038225" h="1585595">
                  <a:moveTo>
                    <a:pt x="244982" y="0"/>
                  </a:moveTo>
                  <a:lnTo>
                    <a:pt x="244982" y="396366"/>
                  </a:lnTo>
                  <a:lnTo>
                    <a:pt x="276078" y="397579"/>
                  </a:lnTo>
                  <a:lnTo>
                    <a:pt x="306958" y="401208"/>
                  </a:lnTo>
                  <a:lnTo>
                    <a:pt x="367410" y="415670"/>
                  </a:lnTo>
                  <a:lnTo>
                    <a:pt x="410566" y="432500"/>
                  </a:lnTo>
                  <a:lnTo>
                    <a:pt x="450642" y="453729"/>
                  </a:lnTo>
                  <a:lnTo>
                    <a:pt x="487448" y="478983"/>
                  </a:lnTo>
                  <a:lnTo>
                    <a:pt x="520792" y="507886"/>
                  </a:lnTo>
                  <a:lnTo>
                    <a:pt x="550486" y="540063"/>
                  </a:lnTo>
                  <a:lnTo>
                    <a:pt x="576336" y="575141"/>
                  </a:lnTo>
                  <a:lnTo>
                    <a:pt x="598154" y="612743"/>
                  </a:lnTo>
                  <a:lnTo>
                    <a:pt x="615747" y="652495"/>
                  </a:lnTo>
                  <a:lnTo>
                    <a:pt x="628925" y="694022"/>
                  </a:lnTo>
                  <a:lnTo>
                    <a:pt x="637498" y="736949"/>
                  </a:lnTo>
                  <a:lnTo>
                    <a:pt x="641275" y="780901"/>
                  </a:lnTo>
                  <a:lnTo>
                    <a:pt x="640064" y="825504"/>
                  </a:lnTo>
                  <a:lnTo>
                    <a:pt x="633676" y="870383"/>
                  </a:lnTo>
                  <a:lnTo>
                    <a:pt x="621919" y="915162"/>
                  </a:lnTo>
                  <a:lnTo>
                    <a:pt x="605090" y="958293"/>
                  </a:lnTo>
                  <a:lnTo>
                    <a:pt x="583866" y="998353"/>
                  </a:lnTo>
                  <a:lnTo>
                    <a:pt x="558620" y="1035148"/>
                  </a:lnTo>
                  <a:lnTo>
                    <a:pt x="529725" y="1068488"/>
                  </a:lnTo>
                  <a:lnTo>
                    <a:pt x="497557" y="1098180"/>
                  </a:lnTo>
                  <a:lnTo>
                    <a:pt x="462488" y="1124034"/>
                  </a:lnTo>
                  <a:lnTo>
                    <a:pt x="424894" y="1145857"/>
                  </a:lnTo>
                  <a:lnTo>
                    <a:pt x="385148" y="1163458"/>
                  </a:lnTo>
                  <a:lnTo>
                    <a:pt x="343623" y="1176645"/>
                  </a:lnTo>
                  <a:lnTo>
                    <a:pt x="300696" y="1185227"/>
                  </a:lnTo>
                  <a:lnTo>
                    <a:pt x="256738" y="1189012"/>
                  </a:lnTo>
                  <a:lnTo>
                    <a:pt x="212125" y="1187809"/>
                  </a:lnTo>
                  <a:lnTo>
                    <a:pt x="167230" y="1181425"/>
                  </a:lnTo>
                  <a:lnTo>
                    <a:pt x="122427" y="1169670"/>
                  </a:lnTo>
                  <a:lnTo>
                    <a:pt x="0" y="1546631"/>
                  </a:lnTo>
                  <a:lnTo>
                    <a:pt x="47874" y="1560537"/>
                  </a:lnTo>
                  <a:lnTo>
                    <a:pt x="96457" y="1571392"/>
                  </a:lnTo>
                  <a:lnTo>
                    <a:pt x="145599" y="1579175"/>
                  </a:lnTo>
                  <a:lnTo>
                    <a:pt x="195157" y="1583862"/>
                  </a:lnTo>
                  <a:lnTo>
                    <a:pt x="244982" y="1585429"/>
                  </a:lnTo>
                  <a:lnTo>
                    <a:pt x="293269" y="1583983"/>
                  </a:lnTo>
                  <a:lnTo>
                    <a:pt x="340791" y="1579698"/>
                  </a:lnTo>
                  <a:lnTo>
                    <a:pt x="387465" y="1572657"/>
                  </a:lnTo>
                  <a:lnTo>
                    <a:pt x="433209" y="1562944"/>
                  </a:lnTo>
                  <a:lnTo>
                    <a:pt x="477940" y="1550642"/>
                  </a:lnTo>
                  <a:lnTo>
                    <a:pt x="521575" y="1535833"/>
                  </a:lnTo>
                  <a:lnTo>
                    <a:pt x="564030" y="1518601"/>
                  </a:lnTo>
                  <a:lnTo>
                    <a:pt x="605223" y="1499028"/>
                  </a:lnTo>
                  <a:lnTo>
                    <a:pt x="645070" y="1477198"/>
                  </a:lnTo>
                  <a:lnTo>
                    <a:pt x="683490" y="1453192"/>
                  </a:lnTo>
                  <a:lnTo>
                    <a:pt x="720398" y="1427095"/>
                  </a:lnTo>
                  <a:lnTo>
                    <a:pt x="755712" y="1398989"/>
                  </a:lnTo>
                  <a:lnTo>
                    <a:pt x="789349" y="1368957"/>
                  </a:lnTo>
                  <a:lnTo>
                    <a:pt x="821226" y="1337082"/>
                  </a:lnTo>
                  <a:lnTo>
                    <a:pt x="851260" y="1303447"/>
                  </a:lnTo>
                  <a:lnTo>
                    <a:pt x="879368" y="1268135"/>
                  </a:lnTo>
                  <a:lnTo>
                    <a:pt x="905468" y="1231229"/>
                  </a:lnTo>
                  <a:lnTo>
                    <a:pt x="929475" y="1192811"/>
                  </a:lnTo>
                  <a:lnTo>
                    <a:pt x="951307" y="1152965"/>
                  </a:lnTo>
                  <a:lnTo>
                    <a:pt x="970882" y="1111774"/>
                  </a:lnTo>
                  <a:lnTo>
                    <a:pt x="988116" y="1069321"/>
                  </a:lnTo>
                  <a:lnTo>
                    <a:pt x="1002926" y="1025688"/>
                  </a:lnTo>
                  <a:lnTo>
                    <a:pt x="1015229" y="980958"/>
                  </a:lnTo>
                  <a:lnTo>
                    <a:pt x="1024943" y="935215"/>
                  </a:lnTo>
                  <a:lnTo>
                    <a:pt x="1031984" y="888541"/>
                  </a:lnTo>
                  <a:lnTo>
                    <a:pt x="1036270" y="841020"/>
                  </a:lnTo>
                  <a:lnTo>
                    <a:pt x="1037717" y="792733"/>
                  </a:lnTo>
                  <a:lnTo>
                    <a:pt x="1036270" y="744434"/>
                  </a:lnTo>
                  <a:lnTo>
                    <a:pt x="1031984" y="696901"/>
                  </a:lnTo>
                  <a:lnTo>
                    <a:pt x="1024943" y="650217"/>
                  </a:lnTo>
                  <a:lnTo>
                    <a:pt x="1015229" y="604466"/>
                  </a:lnTo>
                  <a:lnTo>
                    <a:pt x="1002926" y="559729"/>
                  </a:lnTo>
                  <a:lnTo>
                    <a:pt x="988116" y="516090"/>
                  </a:lnTo>
                  <a:lnTo>
                    <a:pt x="970882" y="473632"/>
                  </a:lnTo>
                  <a:lnTo>
                    <a:pt x="951307" y="432438"/>
                  </a:lnTo>
                  <a:lnTo>
                    <a:pt x="929475" y="392589"/>
                  </a:lnTo>
                  <a:lnTo>
                    <a:pt x="905468" y="354170"/>
                  </a:lnTo>
                  <a:lnTo>
                    <a:pt x="879368" y="317264"/>
                  </a:lnTo>
                  <a:lnTo>
                    <a:pt x="851260" y="281952"/>
                  </a:lnTo>
                  <a:lnTo>
                    <a:pt x="821226" y="248318"/>
                  </a:lnTo>
                  <a:lnTo>
                    <a:pt x="789349" y="216444"/>
                  </a:lnTo>
                  <a:lnTo>
                    <a:pt x="755712" y="186414"/>
                  </a:lnTo>
                  <a:lnTo>
                    <a:pt x="720398" y="158310"/>
                  </a:lnTo>
                  <a:lnTo>
                    <a:pt x="683490" y="132216"/>
                  </a:lnTo>
                  <a:lnTo>
                    <a:pt x="645070" y="108213"/>
                  </a:lnTo>
                  <a:lnTo>
                    <a:pt x="605223" y="86385"/>
                  </a:lnTo>
                  <a:lnTo>
                    <a:pt x="564030" y="66815"/>
                  </a:lnTo>
                  <a:lnTo>
                    <a:pt x="521575" y="49586"/>
                  </a:lnTo>
                  <a:lnTo>
                    <a:pt x="477940" y="34779"/>
                  </a:lnTo>
                  <a:lnTo>
                    <a:pt x="433209" y="22480"/>
                  </a:lnTo>
                  <a:lnTo>
                    <a:pt x="387465" y="12769"/>
                  </a:lnTo>
                  <a:lnTo>
                    <a:pt x="340791" y="5730"/>
                  </a:lnTo>
                  <a:lnTo>
                    <a:pt x="293269" y="1446"/>
                  </a:lnTo>
                  <a:lnTo>
                    <a:pt x="244982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091137" y="4853813"/>
              <a:ext cx="793115" cy="1546860"/>
            </a:xfrm>
            <a:custGeom>
              <a:avLst/>
              <a:gdLst/>
              <a:ahLst/>
              <a:cxnLst/>
              <a:rect l="l" t="t" r="r" b="b"/>
              <a:pathLst>
                <a:path w="793115" h="1546860">
                  <a:moveTo>
                    <a:pt x="792893" y="0"/>
                  </a:moveTo>
                  <a:lnTo>
                    <a:pt x="744117" y="1491"/>
                  </a:lnTo>
                  <a:lnTo>
                    <a:pt x="695975" y="5916"/>
                  </a:lnTo>
                  <a:lnTo>
                    <a:pt x="648570" y="13200"/>
                  </a:lnTo>
                  <a:lnTo>
                    <a:pt x="602004" y="23267"/>
                  </a:lnTo>
                  <a:lnTo>
                    <a:pt x="556382" y="36043"/>
                  </a:lnTo>
                  <a:lnTo>
                    <a:pt x="511806" y="51453"/>
                  </a:lnTo>
                  <a:lnTo>
                    <a:pt x="468380" y="69421"/>
                  </a:lnTo>
                  <a:lnTo>
                    <a:pt x="426206" y="89874"/>
                  </a:lnTo>
                  <a:lnTo>
                    <a:pt x="385389" y="112737"/>
                  </a:lnTo>
                  <a:lnTo>
                    <a:pt x="346030" y="137933"/>
                  </a:lnTo>
                  <a:lnTo>
                    <a:pt x="308234" y="165389"/>
                  </a:lnTo>
                  <a:lnTo>
                    <a:pt x="272103" y="195030"/>
                  </a:lnTo>
                  <a:lnTo>
                    <a:pt x="237740" y="226781"/>
                  </a:lnTo>
                  <a:lnTo>
                    <a:pt x="205250" y="260566"/>
                  </a:lnTo>
                  <a:lnTo>
                    <a:pt x="174734" y="296311"/>
                  </a:lnTo>
                  <a:lnTo>
                    <a:pt x="146297" y="333942"/>
                  </a:lnTo>
                  <a:lnTo>
                    <a:pt x="120041" y="373382"/>
                  </a:lnTo>
                  <a:lnTo>
                    <a:pt x="96070" y="414559"/>
                  </a:lnTo>
                  <a:lnTo>
                    <a:pt x="74486" y="457395"/>
                  </a:lnTo>
                  <a:lnTo>
                    <a:pt x="55393" y="501817"/>
                  </a:lnTo>
                  <a:lnTo>
                    <a:pt x="38894" y="547751"/>
                  </a:lnTo>
                  <a:lnTo>
                    <a:pt x="25351" y="594117"/>
                  </a:lnTo>
                  <a:lnTo>
                    <a:pt x="14743" y="640634"/>
                  </a:lnTo>
                  <a:lnTo>
                    <a:pt x="7018" y="687196"/>
                  </a:lnTo>
                  <a:lnTo>
                    <a:pt x="2121" y="733700"/>
                  </a:lnTo>
                  <a:lnTo>
                    <a:pt x="0" y="780041"/>
                  </a:lnTo>
                  <a:lnTo>
                    <a:pt x="601" y="826115"/>
                  </a:lnTo>
                  <a:lnTo>
                    <a:pt x="3871" y="871815"/>
                  </a:lnTo>
                  <a:lnTo>
                    <a:pt x="9758" y="917039"/>
                  </a:lnTo>
                  <a:lnTo>
                    <a:pt x="18207" y="961682"/>
                  </a:lnTo>
                  <a:lnTo>
                    <a:pt x="29166" y="1005639"/>
                  </a:lnTo>
                  <a:lnTo>
                    <a:pt x="42582" y="1048805"/>
                  </a:lnTo>
                  <a:lnTo>
                    <a:pt x="58401" y="1091076"/>
                  </a:lnTo>
                  <a:lnTo>
                    <a:pt x="76570" y="1132347"/>
                  </a:lnTo>
                  <a:lnTo>
                    <a:pt x="97036" y="1172514"/>
                  </a:lnTo>
                  <a:lnTo>
                    <a:pt x="119746" y="1211473"/>
                  </a:lnTo>
                  <a:lnTo>
                    <a:pt x="144646" y="1249118"/>
                  </a:lnTo>
                  <a:lnTo>
                    <a:pt x="171683" y="1285345"/>
                  </a:lnTo>
                  <a:lnTo>
                    <a:pt x="200805" y="1320050"/>
                  </a:lnTo>
                  <a:lnTo>
                    <a:pt x="231958" y="1353127"/>
                  </a:lnTo>
                  <a:lnTo>
                    <a:pt x="265088" y="1384474"/>
                  </a:lnTo>
                  <a:lnTo>
                    <a:pt x="300143" y="1413984"/>
                  </a:lnTo>
                  <a:lnTo>
                    <a:pt x="337069" y="1441553"/>
                  </a:lnTo>
                  <a:lnTo>
                    <a:pt x="375814" y="1467077"/>
                  </a:lnTo>
                  <a:lnTo>
                    <a:pt x="416323" y="1490452"/>
                  </a:lnTo>
                  <a:lnTo>
                    <a:pt x="458545" y="1511572"/>
                  </a:lnTo>
                  <a:lnTo>
                    <a:pt x="502425" y="1530333"/>
                  </a:lnTo>
                  <a:lnTo>
                    <a:pt x="547910" y="1546631"/>
                  </a:lnTo>
                  <a:lnTo>
                    <a:pt x="670338" y="1169670"/>
                  </a:lnTo>
                  <a:lnTo>
                    <a:pt x="622984" y="1150851"/>
                  </a:lnTo>
                  <a:lnTo>
                    <a:pt x="579146" y="1126567"/>
                  </a:lnTo>
                  <a:lnTo>
                    <a:pt x="539170" y="1097292"/>
                  </a:lnTo>
                  <a:lnTo>
                    <a:pt x="503401" y="1063506"/>
                  </a:lnTo>
                  <a:lnTo>
                    <a:pt x="472186" y="1025683"/>
                  </a:lnTo>
                  <a:lnTo>
                    <a:pt x="445871" y="984302"/>
                  </a:lnTo>
                  <a:lnTo>
                    <a:pt x="424802" y="939840"/>
                  </a:lnTo>
                  <a:lnTo>
                    <a:pt x="409324" y="892773"/>
                  </a:lnTo>
                  <a:lnTo>
                    <a:pt x="399783" y="843578"/>
                  </a:lnTo>
                  <a:lnTo>
                    <a:pt x="396526" y="792733"/>
                  </a:lnTo>
                  <a:lnTo>
                    <a:pt x="399192" y="746501"/>
                  </a:lnTo>
                  <a:lnTo>
                    <a:pt x="406992" y="701837"/>
                  </a:lnTo>
                  <a:lnTo>
                    <a:pt x="419629" y="659039"/>
                  </a:lnTo>
                  <a:lnTo>
                    <a:pt x="436806" y="618404"/>
                  </a:lnTo>
                  <a:lnTo>
                    <a:pt x="458226" y="580228"/>
                  </a:lnTo>
                  <a:lnTo>
                    <a:pt x="483591" y="544809"/>
                  </a:lnTo>
                  <a:lnTo>
                    <a:pt x="512604" y="512444"/>
                  </a:lnTo>
                  <a:lnTo>
                    <a:pt x="544969" y="483431"/>
                  </a:lnTo>
                  <a:lnTo>
                    <a:pt x="580387" y="458066"/>
                  </a:lnTo>
                  <a:lnTo>
                    <a:pt x="618563" y="436647"/>
                  </a:lnTo>
                  <a:lnTo>
                    <a:pt x="659199" y="419470"/>
                  </a:lnTo>
                  <a:lnTo>
                    <a:pt x="701997" y="406833"/>
                  </a:lnTo>
                  <a:lnTo>
                    <a:pt x="746661" y="399033"/>
                  </a:lnTo>
                  <a:lnTo>
                    <a:pt x="792893" y="396366"/>
                  </a:lnTo>
                  <a:lnTo>
                    <a:pt x="792893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091137" y="4853813"/>
              <a:ext cx="793115" cy="1546860"/>
            </a:xfrm>
            <a:custGeom>
              <a:avLst/>
              <a:gdLst/>
              <a:ahLst/>
              <a:cxnLst/>
              <a:rect l="l" t="t" r="r" b="b"/>
              <a:pathLst>
                <a:path w="793115" h="1546860">
                  <a:moveTo>
                    <a:pt x="547910" y="1546631"/>
                  </a:moveTo>
                  <a:lnTo>
                    <a:pt x="502425" y="1530333"/>
                  </a:lnTo>
                  <a:lnTo>
                    <a:pt x="458545" y="1511572"/>
                  </a:lnTo>
                  <a:lnTo>
                    <a:pt x="416323" y="1490452"/>
                  </a:lnTo>
                  <a:lnTo>
                    <a:pt x="375814" y="1467077"/>
                  </a:lnTo>
                  <a:lnTo>
                    <a:pt x="337069" y="1441553"/>
                  </a:lnTo>
                  <a:lnTo>
                    <a:pt x="300143" y="1413984"/>
                  </a:lnTo>
                  <a:lnTo>
                    <a:pt x="265088" y="1384474"/>
                  </a:lnTo>
                  <a:lnTo>
                    <a:pt x="231958" y="1353127"/>
                  </a:lnTo>
                  <a:lnTo>
                    <a:pt x="200805" y="1320050"/>
                  </a:lnTo>
                  <a:lnTo>
                    <a:pt x="171683" y="1285345"/>
                  </a:lnTo>
                  <a:lnTo>
                    <a:pt x="144646" y="1249118"/>
                  </a:lnTo>
                  <a:lnTo>
                    <a:pt x="119746" y="1211473"/>
                  </a:lnTo>
                  <a:lnTo>
                    <a:pt x="97036" y="1172514"/>
                  </a:lnTo>
                  <a:lnTo>
                    <a:pt x="76570" y="1132347"/>
                  </a:lnTo>
                  <a:lnTo>
                    <a:pt x="58401" y="1091076"/>
                  </a:lnTo>
                  <a:lnTo>
                    <a:pt x="42582" y="1048805"/>
                  </a:lnTo>
                  <a:lnTo>
                    <a:pt x="29166" y="1005639"/>
                  </a:lnTo>
                  <a:lnTo>
                    <a:pt x="18207" y="961682"/>
                  </a:lnTo>
                  <a:lnTo>
                    <a:pt x="9758" y="917039"/>
                  </a:lnTo>
                  <a:lnTo>
                    <a:pt x="3871" y="871815"/>
                  </a:lnTo>
                  <a:lnTo>
                    <a:pt x="601" y="826115"/>
                  </a:lnTo>
                  <a:lnTo>
                    <a:pt x="0" y="780041"/>
                  </a:lnTo>
                  <a:lnTo>
                    <a:pt x="2121" y="733700"/>
                  </a:lnTo>
                  <a:lnTo>
                    <a:pt x="7018" y="687196"/>
                  </a:lnTo>
                  <a:lnTo>
                    <a:pt x="14743" y="640634"/>
                  </a:lnTo>
                  <a:lnTo>
                    <a:pt x="25351" y="594117"/>
                  </a:lnTo>
                  <a:lnTo>
                    <a:pt x="38894" y="547751"/>
                  </a:lnTo>
                  <a:lnTo>
                    <a:pt x="55393" y="501817"/>
                  </a:lnTo>
                  <a:lnTo>
                    <a:pt x="74486" y="457395"/>
                  </a:lnTo>
                  <a:lnTo>
                    <a:pt x="96070" y="414559"/>
                  </a:lnTo>
                  <a:lnTo>
                    <a:pt x="120041" y="373382"/>
                  </a:lnTo>
                  <a:lnTo>
                    <a:pt x="146297" y="333942"/>
                  </a:lnTo>
                  <a:lnTo>
                    <a:pt x="174734" y="296311"/>
                  </a:lnTo>
                  <a:lnTo>
                    <a:pt x="205250" y="260566"/>
                  </a:lnTo>
                  <a:lnTo>
                    <a:pt x="237740" y="226781"/>
                  </a:lnTo>
                  <a:lnTo>
                    <a:pt x="272103" y="195030"/>
                  </a:lnTo>
                  <a:lnTo>
                    <a:pt x="308234" y="165389"/>
                  </a:lnTo>
                  <a:lnTo>
                    <a:pt x="346030" y="137933"/>
                  </a:lnTo>
                  <a:lnTo>
                    <a:pt x="385389" y="112737"/>
                  </a:lnTo>
                  <a:lnTo>
                    <a:pt x="426206" y="89874"/>
                  </a:lnTo>
                  <a:lnTo>
                    <a:pt x="468380" y="69421"/>
                  </a:lnTo>
                  <a:lnTo>
                    <a:pt x="511806" y="51453"/>
                  </a:lnTo>
                  <a:lnTo>
                    <a:pt x="556382" y="36043"/>
                  </a:lnTo>
                  <a:lnTo>
                    <a:pt x="602004" y="23267"/>
                  </a:lnTo>
                  <a:lnTo>
                    <a:pt x="648570" y="13200"/>
                  </a:lnTo>
                  <a:lnTo>
                    <a:pt x="695975" y="5916"/>
                  </a:lnTo>
                  <a:lnTo>
                    <a:pt x="744117" y="1491"/>
                  </a:lnTo>
                  <a:lnTo>
                    <a:pt x="792893" y="0"/>
                  </a:lnTo>
                  <a:lnTo>
                    <a:pt x="792893" y="396366"/>
                  </a:lnTo>
                  <a:lnTo>
                    <a:pt x="746661" y="399033"/>
                  </a:lnTo>
                  <a:lnTo>
                    <a:pt x="701997" y="406833"/>
                  </a:lnTo>
                  <a:lnTo>
                    <a:pt x="659199" y="419470"/>
                  </a:lnTo>
                  <a:lnTo>
                    <a:pt x="618563" y="436647"/>
                  </a:lnTo>
                  <a:lnTo>
                    <a:pt x="580387" y="458066"/>
                  </a:lnTo>
                  <a:lnTo>
                    <a:pt x="544969" y="483431"/>
                  </a:lnTo>
                  <a:lnTo>
                    <a:pt x="512604" y="512444"/>
                  </a:lnTo>
                  <a:lnTo>
                    <a:pt x="483591" y="544809"/>
                  </a:lnTo>
                  <a:lnTo>
                    <a:pt x="458226" y="580228"/>
                  </a:lnTo>
                  <a:lnTo>
                    <a:pt x="436806" y="618404"/>
                  </a:lnTo>
                  <a:lnTo>
                    <a:pt x="419629" y="659039"/>
                  </a:lnTo>
                  <a:lnTo>
                    <a:pt x="406992" y="701837"/>
                  </a:lnTo>
                  <a:lnTo>
                    <a:pt x="399192" y="746501"/>
                  </a:lnTo>
                  <a:lnTo>
                    <a:pt x="396526" y="792733"/>
                  </a:lnTo>
                  <a:lnTo>
                    <a:pt x="399783" y="843578"/>
                  </a:lnTo>
                  <a:lnTo>
                    <a:pt x="409324" y="892773"/>
                  </a:lnTo>
                  <a:lnTo>
                    <a:pt x="424802" y="939840"/>
                  </a:lnTo>
                  <a:lnTo>
                    <a:pt x="445871" y="984302"/>
                  </a:lnTo>
                  <a:lnTo>
                    <a:pt x="472186" y="1025683"/>
                  </a:lnTo>
                  <a:lnTo>
                    <a:pt x="503401" y="1063506"/>
                  </a:lnTo>
                  <a:lnTo>
                    <a:pt x="539170" y="1097292"/>
                  </a:lnTo>
                  <a:lnTo>
                    <a:pt x="579146" y="1126567"/>
                  </a:lnTo>
                  <a:lnTo>
                    <a:pt x="622984" y="1150851"/>
                  </a:lnTo>
                  <a:lnTo>
                    <a:pt x="670338" y="1169670"/>
                  </a:lnTo>
                  <a:lnTo>
                    <a:pt x="547910" y="154663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1806173" y="5278374"/>
            <a:ext cx="9848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9DFF"/>
                </a:solidFill>
                <a:latin typeface="Verdana"/>
                <a:cs typeface="Verdana"/>
              </a:rPr>
              <a:t>55%</a:t>
            </a:r>
            <a:endParaRPr sz="28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52081" y="4806137"/>
            <a:ext cx="1278255" cy="1209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40"/>
              </a:lnSpc>
              <a:spcBef>
                <a:spcPts val="95"/>
              </a:spcBef>
            </a:pPr>
            <a:r>
              <a:rPr sz="2800" b="1" spc="-5" dirty="0">
                <a:solidFill>
                  <a:srgbClr val="F50041"/>
                </a:solidFill>
                <a:latin typeface="Verdana"/>
                <a:cs typeface="Verdana"/>
              </a:rPr>
              <a:t>45%</a:t>
            </a:r>
            <a:endParaRPr sz="2800">
              <a:latin typeface="Verdana"/>
              <a:cs typeface="Verdana"/>
            </a:endParaRPr>
          </a:p>
          <a:p>
            <a:pPr marL="31115" marR="5080">
              <a:lnSpc>
                <a:spcPts val="1200"/>
              </a:lnSpc>
              <a:spcBef>
                <a:spcPts val="25"/>
              </a:spcBef>
            </a:pPr>
            <a:r>
              <a:rPr sz="1000" spc="-5" dirty="0">
                <a:latin typeface="Verdana"/>
                <a:cs typeface="Verdana"/>
              </a:rPr>
              <a:t>респондентов </a:t>
            </a:r>
            <a:r>
              <a:rPr sz="1000" b="1" spc="-5" dirty="0">
                <a:solidFill>
                  <a:srgbClr val="F50041"/>
                </a:solidFill>
                <a:latin typeface="Verdana"/>
                <a:cs typeface="Verdana"/>
              </a:rPr>
              <a:t>не  </a:t>
            </a:r>
            <a:r>
              <a:rPr sz="1000" b="1" spc="-10" dirty="0">
                <a:solidFill>
                  <a:srgbClr val="F50041"/>
                </a:solidFill>
                <a:latin typeface="Verdana"/>
                <a:cs typeface="Verdana"/>
              </a:rPr>
              <a:t>рассматривали </a:t>
            </a:r>
            <a:r>
              <a:rPr sz="1000" spc="-5" dirty="0">
                <a:latin typeface="Verdana"/>
                <a:cs typeface="Verdana"/>
              </a:rPr>
              <a:t>в  </a:t>
            </a:r>
            <a:r>
              <a:rPr sz="1000" spc="-10" dirty="0">
                <a:latin typeface="Verdana"/>
                <a:cs typeface="Verdana"/>
              </a:rPr>
              <a:t>качестве объекта  размещения  гостиницу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580878" y="4794250"/>
            <a:ext cx="275082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респондентов </a:t>
            </a:r>
            <a:r>
              <a:rPr sz="1000" b="1" spc="-10" dirty="0">
                <a:solidFill>
                  <a:srgbClr val="009DFF"/>
                </a:solidFill>
                <a:latin typeface="Verdana"/>
                <a:cs typeface="Verdana"/>
              </a:rPr>
              <a:t>рассматривали</a:t>
            </a:r>
            <a:r>
              <a:rPr sz="1000" b="1" spc="110" dirty="0">
                <a:solidFill>
                  <a:srgbClr val="009D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в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000" spc="-10" dirty="0">
                <a:latin typeface="Verdana"/>
                <a:cs typeface="Verdana"/>
              </a:rPr>
              <a:t>качестве объекта размещения</a:t>
            </a:r>
            <a:r>
              <a:rPr sz="1000" spc="14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гостиницу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380981" y="5224462"/>
            <a:ext cx="4059554" cy="28575"/>
          </a:xfrm>
          <a:custGeom>
            <a:avLst/>
            <a:gdLst/>
            <a:ahLst/>
            <a:cxnLst/>
            <a:rect l="l" t="t" r="r" b="b"/>
            <a:pathLst>
              <a:path w="4059555" h="28575">
                <a:moveTo>
                  <a:pt x="0" y="28575"/>
                </a:moveTo>
                <a:lnTo>
                  <a:pt x="4059174" y="28575"/>
                </a:lnTo>
                <a:lnTo>
                  <a:pt x="4059174" y="0"/>
                </a:lnTo>
                <a:lnTo>
                  <a:pt x="0" y="0"/>
                </a:lnTo>
                <a:lnTo>
                  <a:pt x="0" y="28575"/>
                </a:lnTo>
                <a:close/>
              </a:path>
            </a:pathLst>
          </a:custGeom>
          <a:solidFill>
            <a:srgbClr val="009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0199623" y="5327396"/>
            <a:ext cx="13150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009DFF"/>
                </a:solidFill>
                <a:latin typeface="Verdana"/>
                <a:cs typeface="Verdana"/>
              </a:rPr>
              <a:t>Барьеры</a:t>
            </a:r>
            <a:r>
              <a:rPr sz="1000" b="1" spc="-25" dirty="0">
                <a:solidFill>
                  <a:srgbClr val="009DFF"/>
                </a:solidFill>
                <a:latin typeface="Verdana"/>
                <a:cs typeface="Verdana"/>
              </a:rPr>
              <a:t> </a:t>
            </a:r>
            <a:r>
              <a:rPr sz="1000" b="1" spc="-10" dirty="0">
                <a:solidFill>
                  <a:srgbClr val="009DFF"/>
                </a:solidFill>
                <a:latin typeface="Verdana"/>
                <a:cs typeface="Verdana"/>
              </a:rPr>
              <a:t>выбора: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07885" y="4556252"/>
            <a:ext cx="60515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Среди </a:t>
            </a:r>
            <a:r>
              <a:rPr sz="1000" spc="-10" dirty="0">
                <a:latin typeface="Verdana"/>
                <a:cs typeface="Verdana"/>
              </a:rPr>
              <a:t>тех, </a:t>
            </a:r>
            <a:r>
              <a:rPr sz="1000" spc="-5" dirty="0">
                <a:latin typeface="Verdana"/>
                <a:cs typeface="Verdana"/>
              </a:rPr>
              <a:t>кто в </a:t>
            </a:r>
            <a:r>
              <a:rPr sz="1000" spc="-10" dirty="0">
                <a:latin typeface="Verdana"/>
                <a:cs typeface="Verdana"/>
              </a:rPr>
              <a:t>качестве объекта </a:t>
            </a:r>
            <a:r>
              <a:rPr sz="1000" spc="-5" dirty="0">
                <a:latin typeface="Verdana"/>
                <a:cs typeface="Verdana"/>
              </a:rPr>
              <a:t>размещения выбрал </a:t>
            </a:r>
            <a:r>
              <a:rPr sz="1000" spc="-10" dirty="0">
                <a:latin typeface="Verdana"/>
                <a:cs typeface="Verdana"/>
              </a:rPr>
              <a:t>объект </a:t>
            </a:r>
            <a:r>
              <a:rPr sz="1000" spc="-5" dirty="0">
                <a:latin typeface="Verdana"/>
                <a:cs typeface="Verdana"/>
              </a:rPr>
              <a:t>для </a:t>
            </a:r>
            <a:r>
              <a:rPr sz="1000" spc="-10" dirty="0">
                <a:latin typeface="Verdana"/>
                <a:cs typeface="Verdana"/>
              </a:rPr>
              <a:t>краткосрочной</a:t>
            </a:r>
            <a:r>
              <a:rPr sz="1000" spc="5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аренды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8119" y="627634"/>
            <a:ext cx="11358880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b="1" spc="-5" dirty="0">
                <a:latin typeface="Verdana"/>
                <a:cs typeface="Verdana"/>
              </a:rPr>
              <a:t>Ценовая </a:t>
            </a:r>
            <a:r>
              <a:rPr sz="2800" b="1" spc="-10" dirty="0">
                <a:latin typeface="Verdana"/>
                <a:cs typeface="Verdana"/>
              </a:rPr>
              <a:t>доступность </a:t>
            </a:r>
            <a:r>
              <a:rPr sz="2800" b="1" spc="-5" dirty="0">
                <a:latin typeface="Verdana"/>
                <a:cs typeface="Verdana"/>
              </a:rPr>
              <a:t>объектов краткосрочной аренды  </a:t>
            </a:r>
            <a:r>
              <a:rPr sz="2800" b="1" spc="-10" dirty="0">
                <a:latin typeface="Verdana"/>
                <a:cs typeface="Verdana"/>
              </a:rPr>
              <a:t>стимулирует </a:t>
            </a:r>
            <a:r>
              <a:rPr sz="2800" b="1" spc="-5" dirty="0">
                <a:latin typeface="Verdana"/>
                <a:cs typeface="Verdana"/>
              </a:rPr>
              <a:t>развитие </a:t>
            </a:r>
            <a:r>
              <a:rPr sz="2800" b="1" spc="-10" dirty="0">
                <a:latin typeface="Verdana"/>
                <a:cs typeface="Verdana"/>
              </a:rPr>
              <a:t>туризма </a:t>
            </a:r>
            <a:r>
              <a:rPr sz="2800" b="1" spc="-5" dirty="0">
                <a:latin typeface="Verdana"/>
                <a:cs typeface="Verdana"/>
              </a:rPr>
              <a:t>и </a:t>
            </a:r>
            <a:r>
              <a:rPr sz="2800" b="1" spc="-10" dirty="0">
                <a:latin typeface="Verdana"/>
                <a:cs typeface="Verdana"/>
              </a:rPr>
              <a:t>соседних</a:t>
            </a:r>
            <a:r>
              <a:rPr sz="2800" b="1" spc="130" dirty="0">
                <a:latin typeface="Verdana"/>
                <a:cs typeface="Verdana"/>
              </a:rPr>
              <a:t> </a:t>
            </a:r>
            <a:r>
              <a:rPr sz="2800" b="1" spc="-5" dirty="0">
                <a:latin typeface="Verdana"/>
                <a:cs typeface="Verdana"/>
              </a:rPr>
              <a:t>отраслей</a:t>
            </a:r>
            <a:endParaRPr sz="2800">
              <a:latin typeface="Verdana"/>
              <a:cs typeface="Verdan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8045322" y="2221484"/>
            <a:ext cx="1614805" cy="1614805"/>
            <a:chOff x="8045322" y="2221484"/>
            <a:chExt cx="1614805" cy="1614805"/>
          </a:xfrm>
        </p:grpSpPr>
        <p:sp>
          <p:nvSpPr>
            <p:cNvPr id="29" name="object 29"/>
            <p:cNvSpPr/>
            <p:nvPr/>
          </p:nvSpPr>
          <p:spPr>
            <a:xfrm>
              <a:off x="8852534" y="2231009"/>
              <a:ext cx="797560" cy="798195"/>
            </a:xfrm>
            <a:custGeom>
              <a:avLst/>
              <a:gdLst/>
              <a:ahLst/>
              <a:cxnLst/>
              <a:rect l="l" t="t" r="r" b="b"/>
              <a:pathLst>
                <a:path w="797559" h="798194">
                  <a:moveTo>
                    <a:pt x="0" y="0"/>
                  </a:moveTo>
                  <a:lnTo>
                    <a:pt x="0" y="247268"/>
                  </a:lnTo>
                  <a:lnTo>
                    <a:pt x="47480" y="249288"/>
                  </a:lnTo>
                  <a:lnTo>
                    <a:pt x="93839" y="255238"/>
                  </a:lnTo>
                  <a:lnTo>
                    <a:pt x="138911" y="264953"/>
                  </a:lnTo>
                  <a:lnTo>
                    <a:pt x="182532" y="278267"/>
                  </a:lnTo>
                  <a:lnTo>
                    <a:pt x="224535" y="295016"/>
                  </a:lnTo>
                  <a:lnTo>
                    <a:pt x="264757" y="315035"/>
                  </a:lnTo>
                  <a:lnTo>
                    <a:pt x="303031" y="338158"/>
                  </a:lnTo>
                  <a:lnTo>
                    <a:pt x="339192" y="364220"/>
                  </a:lnTo>
                  <a:lnTo>
                    <a:pt x="373076" y="393056"/>
                  </a:lnTo>
                  <a:lnTo>
                    <a:pt x="404516" y="424502"/>
                  </a:lnTo>
                  <a:lnTo>
                    <a:pt x="433349" y="458392"/>
                  </a:lnTo>
                  <a:lnTo>
                    <a:pt x="459408" y="494560"/>
                  </a:lnTo>
                  <a:lnTo>
                    <a:pt x="482528" y="532843"/>
                  </a:lnTo>
                  <a:lnTo>
                    <a:pt x="502545" y="573075"/>
                  </a:lnTo>
                  <a:lnTo>
                    <a:pt x="519293" y="615090"/>
                  </a:lnTo>
                  <a:lnTo>
                    <a:pt x="532607" y="658724"/>
                  </a:lnTo>
                  <a:lnTo>
                    <a:pt x="542321" y="703811"/>
                  </a:lnTo>
                  <a:lnTo>
                    <a:pt x="548271" y="750187"/>
                  </a:lnTo>
                  <a:lnTo>
                    <a:pt x="550291" y="797686"/>
                  </a:lnTo>
                  <a:lnTo>
                    <a:pt x="797560" y="797686"/>
                  </a:lnTo>
                  <a:lnTo>
                    <a:pt x="796104" y="749092"/>
                  </a:lnTo>
                  <a:lnTo>
                    <a:pt x="791792" y="701268"/>
                  </a:lnTo>
                  <a:lnTo>
                    <a:pt x="784708" y="654298"/>
                  </a:lnTo>
                  <a:lnTo>
                    <a:pt x="774935" y="608265"/>
                  </a:lnTo>
                  <a:lnTo>
                    <a:pt x="762557" y="563252"/>
                  </a:lnTo>
                  <a:lnTo>
                    <a:pt x="747657" y="519343"/>
                  </a:lnTo>
                  <a:lnTo>
                    <a:pt x="730318" y="476621"/>
                  </a:lnTo>
                  <a:lnTo>
                    <a:pt x="710625" y="435170"/>
                  </a:lnTo>
                  <a:lnTo>
                    <a:pt x="688659" y="395073"/>
                  </a:lnTo>
                  <a:lnTo>
                    <a:pt x="664506" y="356414"/>
                  </a:lnTo>
                  <a:lnTo>
                    <a:pt x="638248" y="319275"/>
                  </a:lnTo>
                  <a:lnTo>
                    <a:pt x="609969" y="283742"/>
                  </a:lnTo>
                  <a:lnTo>
                    <a:pt x="579752" y="249896"/>
                  </a:lnTo>
                  <a:lnTo>
                    <a:pt x="547681" y="217821"/>
                  </a:lnTo>
                  <a:lnTo>
                    <a:pt x="513839" y="187601"/>
                  </a:lnTo>
                  <a:lnTo>
                    <a:pt x="478310" y="159320"/>
                  </a:lnTo>
                  <a:lnTo>
                    <a:pt x="441177" y="133059"/>
                  </a:lnTo>
                  <a:lnTo>
                    <a:pt x="402524" y="108904"/>
                  </a:lnTo>
                  <a:lnTo>
                    <a:pt x="362433" y="86938"/>
                  </a:lnTo>
                  <a:lnTo>
                    <a:pt x="320990" y="67243"/>
                  </a:lnTo>
                  <a:lnTo>
                    <a:pt x="278276" y="49903"/>
                  </a:lnTo>
                  <a:lnTo>
                    <a:pt x="234376" y="35003"/>
                  </a:lnTo>
                  <a:lnTo>
                    <a:pt x="189373" y="22624"/>
                  </a:lnTo>
                  <a:lnTo>
                    <a:pt x="143350" y="12851"/>
                  </a:lnTo>
                  <a:lnTo>
                    <a:pt x="96391" y="5767"/>
                  </a:lnTo>
                  <a:lnTo>
                    <a:pt x="48580" y="14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8752585" y="3028696"/>
              <a:ext cx="897890" cy="797560"/>
            </a:xfrm>
            <a:custGeom>
              <a:avLst/>
              <a:gdLst/>
              <a:ahLst/>
              <a:cxnLst/>
              <a:rect l="l" t="t" r="r" b="b"/>
              <a:pathLst>
                <a:path w="897890" h="797560">
                  <a:moveTo>
                    <a:pt x="897509" y="0"/>
                  </a:moveTo>
                  <a:lnTo>
                    <a:pt x="650240" y="0"/>
                  </a:lnTo>
                  <a:lnTo>
                    <a:pt x="649976" y="17258"/>
                  </a:lnTo>
                  <a:lnTo>
                    <a:pt x="649176" y="34528"/>
                  </a:lnTo>
                  <a:lnTo>
                    <a:pt x="637965" y="115811"/>
                  </a:lnTo>
                  <a:lnTo>
                    <a:pt x="626250" y="161058"/>
                  </a:lnTo>
                  <a:lnTo>
                    <a:pt x="610962" y="204557"/>
                  </a:lnTo>
                  <a:lnTo>
                    <a:pt x="592284" y="246166"/>
                  </a:lnTo>
                  <a:lnTo>
                    <a:pt x="570402" y="285741"/>
                  </a:lnTo>
                  <a:lnTo>
                    <a:pt x="545500" y="323139"/>
                  </a:lnTo>
                  <a:lnTo>
                    <a:pt x="517763" y="358216"/>
                  </a:lnTo>
                  <a:lnTo>
                    <a:pt x="487376" y="390829"/>
                  </a:lnTo>
                  <a:lnTo>
                    <a:pt x="454522" y="420835"/>
                  </a:lnTo>
                  <a:lnTo>
                    <a:pt x="419388" y="448091"/>
                  </a:lnTo>
                  <a:lnTo>
                    <a:pt x="382157" y="472453"/>
                  </a:lnTo>
                  <a:lnTo>
                    <a:pt x="343014" y="493777"/>
                  </a:lnTo>
                  <a:lnTo>
                    <a:pt x="302143" y="511921"/>
                  </a:lnTo>
                  <a:lnTo>
                    <a:pt x="259730" y="526742"/>
                  </a:lnTo>
                  <a:lnTo>
                    <a:pt x="215959" y="538095"/>
                  </a:lnTo>
                  <a:lnTo>
                    <a:pt x="171015" y="545839"/>
                  </a:lnTo>
                  <a:lnTo>
                    <a:pt x="125082" y="549828"/>
                  </a:lnTo>
                  <a:lnTo>
                    <a:pt x="78344" y="549920"/>
                  </a:lnTo>
                  <a:lnTo>
                    <a:pt x="30988" y="545973"/>
                  </a:lnTo>
                  <a:lnTo>
                    <a:pt x="0" y="791337"/>
                  </a:lnTo>
                  <a:lnTo>
                    <a:pt x="24903" y="794077"/>
                  </a:lnTo>
                  <a:lnTo>
                    <a:pt x="49879" y="796020"/>
                  </a:lnTo>
                  <a:lnTo>
                    <a:pt x="74902" y="797177"/>
                  </a:lnTo>
                  <a:lnTo>
                    <a:pt x="99949" y="797560"/>
                  </a:lnTo>
                  <a:lnTo>
                    <a:pt x="148529" y="796104"/>
                  </a:lnTo>
                  <a:lnTo>
                    <a:pt x="196340" y="791794"/>
                  </a:lnTo>
                  <a:lnTo>
                    <a:pt x="243299" y="784712"/>
                  </a:lnTo>
                  <a:lnTo>
                    <a:pt x="289322" y="774943"/>
                  </a:lnTo>
                  <a:lnTo>
                    <a:pt x="334325" y="762568"/>
                  </a:lnTo>
                  <a:lnTo>
                    <a:pt x="378225" y="747672"/>
                  </a:lnTo>
                  <a:lnTo>
                    <a:pt x="420939" y="730337"/>
                  </a:lnTo>
                  <a:lnTo>
                    <a:pt x="462382" y="710648"/>
                  </a:lnTo>
                  <a:lnTo>
                    <a:pt x="502473" y="688688"/>
                  </a:lnTo>
                  <a:lnTo>
                    <a:pt x="541126" y="664539"/>
                  </a:lnTo>
                  <a:lnTo>
                    <a:pt x="578259" y="638285"/>
                  </a:lnTo>
                  <a:lnTo>
                    <a:pt x="613788" y="610011"/>
                  </a:lnTo>
                  <a:lnTo>
                    <a:pt x="647630" y="579798"/>
                  </a:lnTo>
                  <a:lnTo>
                    <a:pt x="679701" y="547730"/>
                  </a:lnTo>
                  <a:lnTo>
                    <a:pt x="709918" y="513891"/>
                  </a:lnTo>
                  <a:lnTo>
                    <a:pt x="738197" y="478364"/>
                  </a:lnTo>
                  <a:lnTo>
                    <a:pt x="764455" y="441233"/>
                  </a:lnTo>
                  <a:lnTo>
                    <a:pt x="788608" y="402580"/>
                  </a:lnTo>
                  <a:lnTo>
                    <a:pt x="810574" y="362489"/>
                  </a:lnTo>
                  <a:lnTo>
                    <a:pt x="830267" y="321044"/>
                  </a:lnTo>
                  <a:lnTo>
                    <a:pt x="847606" y="278327"/>
                  </a:lnTo>
                  <a:lnTo>
                    <a:pt x="862506" y="234423"/>
                  </a:lnTo>
                  <a:lnTo>
                    <a:pt x="874884" y="189414"/>
                  </a:lnTo>
                  <a:lnTo>
                    <a:pt x="884657" y="143384"/>
                  </a:lnTo>
                  <a:lnTo>
                    <a:pt x="891741" y="96416"/>
                  </a:lnTo>
                  <a:lnTo>
                    <a:pt x="896053" y="48593"/>
                  </a:lnTo>
                  <a:lnTo>
                    <a:pt x="897509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752585" y="3028696"/>
              <a:ext cx="897890" cy="797560"/>
            </a:xfrm>
            <a:custGeom>
              <a:avLst/>
              <a:gdLst/>
              <a:ahLst/>
              <a:cxnLst/>
              <a:rect l="l" t="t" r="r" b="b"/>
              <a:pathLst>
                <a:path w="897890" h="797560">
                  <a:moveTo>
                    <a:pt x="897509" y="0"/>
                  </a:moveTo>
                  <a:lnTo>
                    <a:pt x="896053" y="48593"/>
                  </a:lnTo>
                  <a:lnTo>
                    <a:pt x="891741" y="96416"/>
                  </a:lnTo>
                  <a:lnTo>
                    <a:pt x="884657" y="143384"/>
                  </a:lnTo>
                  <a:lnTo>
                    <a:pt x="874884" y="189414"/>
                  </a:lnTo>
                  <a:lnTo>
                    <a:pt x="862506" y="234423"/>
                  </a:lnTo>
                  <a:lnTo>
                    <a:pt x="847606" y="278327"/>
                  </a:lnTo>
                  <a:lnTo>
                    <a:pt x="830267" y="321044"/>
                  </a:lnTo>
                  <a:lnTo>
                    <a:pt x="810574" y="362489"/>
                  </a:lnTo>
                  <a:lnTo>
                    <a:pt x="788608" y="402580"/>
                  </a:lnTo>
                  <a:lnTo>
                    <a:pt x="764455" y="441233"/>
                  </a:lnTo>
                  <a:lnTo>
                    <a:pt x="738197" y="478364"/>
                  </a:lnTo>
                  <a:lnTo>
                    <a:pt x="709918" y="513891"/>
                  </a:lnTo>
                  <a:lnTo>
                    <a:pt x="679701" y="547730"/>
                  </a:lnTo>
                  <a:lnTo>
                    <a:pt x="647630" y="579798"/>
                  </a:lnTo>
                  <a:lnTo>
                    <a:pt x="613788" y="610011"/>
                  </a:lnTo>
                  <a:lnTo>
                    <a:pt x="578259" y="638285"/>
                  </a:lnTo>
                  <a:lnTo>
                    <a:pt x="541126" y="664539"/>
                  </a:lnTo>
                  <a:lnTo>
                    <a:pt x="502473" y="688688"/>
                  </a:lnTo>
                  <a:lnTo>
                    <a:pt x="462382" y="710648"/>
                  </a:lnTo>
                  <a:lnTo>
                    <a:pt x="420939" y="730337"/>
                  </a:lnTo>
                  <a:lnTo>
                    <a:pt x="378225" y="747672"/>
                  </a:lnTo>
                  <a:lnTo>
                    <a:pt x="334325" y="762568"/>
                  </a:lnTo>
                  <a:lnTo>
                    <a:pt x="289322" y="774943"/>
                  </a:lnTo>
                  <a:lnTo>
                    <a:pt x="243299" y="784712"/>
                  </a:lnTo>
                  <a:lnTo>
                    <a:pt x="196340" y="791794"/>
                  </a:lnTo>
                  <a:lnTo>
                    <a:pt x="148529" y="796104"/>
                  </a:lnTo>
                  <a:lnTo>
                    <a:pt x="99949" y="797560"/>
                  </a:lnTo>
                  <a:lnTo>
                    <a:pt x="74902" y="797177"/>
                  </a:lnTo>
                  <a:lnTo>
                    <a:pt x="49879" y="796020"/>
                  </a:lnTo>
                  <a:lnTo>
                    <a:pt x="24903" y="794077"/>
                  </a:lnTo>
                  <a:lnTo>
                    <a:pt x="0" y="791337"/>
                  </a:lnTo>
                  <a:lnTo>
                    <a:pt x="30988" y="545973"/>
                  </a:lnTo>
                  <a:lnTo>
                    <a:pt x="78344" y="549920"/>
                  </a:lnTo>
                  <a:lnTo>
                    <a:pt x="125082" y="549828"/>
                  </a:lnTo>
                  <a:lnTo>
                    <a:pt x="171015" y="545839"/>
                  </a:lnTo>
                  <a:lnTo>
                    <a:pt x="215959" y="538095"/>
                  </a:lnTo>
                  <a:lnTo>
                    <a:pt x="259730" y="526742"/>
                  </a:lnTo>
                  <a:lnTo>
                    <a:pt x="302143" y="511921"/>
                  </a:lnTo>
                  <a:lnTo>
                    <a:pt x="343014" y="493777"/>
                  </a:lnTo>
                  <a:lnTo>
                    <a:pt x="382157" y="472453"/>
                  </a:lnTo>
                  <a:lnTo>
                    <a:pt x="419388" y="448091"/>
                  </a:lnTo>
                  <a:lnTo>
                    <a:pt x="454522" y="420835"/>
                  </a:lnTo>
                  <a:lnTo>
                    <a:pt x="487376" y="390829"/>
                  </a:lnTo>
                  <a:lnTo>
                    <a:pt x="517763" y="358216"/>
                  </a:lnTo>
                  <a:lnTo>
                    <a:pt x="545500" y="323139"/>
                  </a:lnTo>
                  <a:lnTo>
                    <a:pt x="570402" y="285741"/>
                  </a:lnTo>
                  <a:lnTo>
                    <a:pt x="592284" y="246166"/>
                  </a:lnTo>
                  <a:lnTo>
                    <a:pt x="610962" y="204557"/>
                  </a:lnTo>
                  <a:lnTo>
                    <a:pt x="626250" y="161058"/>
                  </a:lnTo>
                  <a:lnTo>
                    <a:pt x="637965" y="115811"/>
                  </a:lnTo>
                  <a:lnTo>
                    <a:pt x="645922" y="68961"/>
                  </a:lnTo>
                  <a:lnTo>
                    <a:pt x="649976" y="17258"/>
                  </a:lnTo>
                  <a:lnTo>
                    <a:pt x="650240" y="0"/>
                  </a:lnTo>
                  <a:lnTo>
                    <a:pt x="897509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054847" y="3028696"/>
              <a:ext cx="728980" cy="791845"/>
            </a:xfrm>
            <a:custGeom>
              <a:avLst/>
              <a:gdLst/>
              <a:ahLst/>
              <a:cxnLst/>
              <a:rect l="l" t="t" r="r" b="b"/>
              <a:pathLst>
                <a:path w="728979" h="791845">
                  <a:moveTo>
                    <a:pt x="247269" y="0"/>
                  </a:moveTo>
                  <a:lnTo>
                    <a:pt x="0" y="0"/>
                  </a:lnTo>
                  <a:lnTo>
                    <a:pt x="1422" y="47903"/>
                  </a:lnTo>
                  <a:lnTo>
                    <a:pt x="5638" y="95118"/>
                  </a:lnTo>
                  <a:lnTo>
                    <a:pt x="12570" y="141557"/>
                  </a:lnTo>
                  <a:lnTo>
                    <a:pt x="22144" y="187133"/>
                  </a:lnTo>
                  <a:lnTo>
                    <a:pt x="34281" y="231760"/>
                  </a:lnTo>
                  <a:lnTo>
                    <a:pt x="48907" y="275351"/>
                  </a:lnTo>
                  <a:lnTo>
                    <a:pt x="65943" y="317819"/>
                  </a:lnTo>
                  <a:lnTo>
                    <a:pt x="85314" y="359078"/>
                  </a:lnTo>
                  <a:lnTo>
                    <a:pt x="106943" y="399040"/>
                  </a:lnTo>
                  <a:lnTo>
                    <a:pt x="130755" y="437619"/>
                  </a:lnTo>
                  <a:lnTo>
                    <a:pt x="156671" y="474728"/>
                  </a:lnTo>
                  <a:lnTo>
                    <a:pt x="184616" y="510281"/>
                  </a:lnTo>
                  <a:lnTo>
                    <a:pt x="214514" y="544190"/>
                  </a:lnTo>
                  <a:lnTo>
                    <a:pt x="246288" y="576369"/>
                  </a:lnTo>
                  <a:lnTo>
                    <a:pt x="279861" y="606731"/>
                  </a:lnTo>
                  <a:lnTo>
                    <a:pt x="315157" y="635190"/>
                  </a:lnTo>
                  <a:lnTo>
                    <a:pt x="352099" y="661658"/>
                  </a:lnTo>
                  <a:lnTo>
                    <a:pt x="390612" y="686049"/>
                  </a:lnTo>
                  <a:lnTo>
                    <a:pt x="430618" y="708276"/>
                  </a:lnTo>
                  <a:lnTo>
                    <a:pt x="472041" y="728252"/>
                  </a:lnTo>
                  <a:lnTo>
                    <a:pt x="514805" y="745891"/>
                  </a:lnTo>
                  <a:lnTo>
                    <a:pt x="558833" y="761105"/>
                  </a:lnTo>
                  <a:lnTo>
                    <a:pt x="604049" y="773809"/>
                  </a:lnTo>
                  <a:lnTo>
                    <a:pt x="650376" y="783915"/>
                  </a:lnTo>
                  <a:lnTo>
                    <a:pt x="697737" y="791337"/>
                  </a:lnTo>
                  <a:lnTo>
                    <a:pt x="728726" y="545973"/>
                  </a:lnTo>
                  <a:lnTo>
                    <a:pt x="680903" y="537816"/>
                  </a:lnTo>
                  <a:lnTo>
                    <a:pt x="634680" y="525711"/>
                  </a:lnTo>
                  <a:lnTo>
                    <a:pt x="590224" y="509848"/>
                  </a:lnTo>
                  <a:lnTo>
                    <a:pt x="547702" y="490417"/>
                  </a:lnTo>
                  <a:lnTo>
                    <a:pt x="507283" y="467610"/>
                  </a:lnTo>
                  <a:lnTo>
                    <a:pt x="469134" y="441617"/>
                  </a:lnTo>
                  <a:lnTo>
                    <a:pt x="433423" y="412630"/>
                  </a:lnTo>
                  <a:lnTo>
                    <a:pt x="400317" y="380838"/>
                  </a:lnTo>
                  <a:lnTo>
                    <a:pt x="369984" y="346432"/>
                  </a:lnTo>
                  <a:lnTo>
                    <a:pt x="342592" y="309604"/>
                  </a:lnTo>
                  <a:lnTo>
                    <a:pt x="318308" y="270545"/>
                  </a:lnTo>
                  <a:lnTo>
                    <a:pt x="297300" y="229444"/>
                  </a:lnTo>
                  <a:lnTo>
                    <a:pt x="279736" y="186492"/>
                  </a:lnTo>
                  <a:lnTo>
                    <a:pt x="265783" y="141882"/>
                  </a:lnTo>
                  <a:lnTo>
                    <a:pt x="255609" y="95802"/>
                  </a:lnTo>
                  <a:lnTo>
                    <a:pt x="249382" y="48444"/>
                  </a:lnTo>
                  <a:lnTo>
                    <a:pt x="247269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054847" y="3028696"/>
              <a:ext cx="728980" cy="791845"/>
            </a:xfrm>
            <a:custGeom>
              <a:avLst/>
              <a:gdLst/>
              <a:ahLst/>
              <a:cxnLst/>
              <a:rect l="l" t="t" r="r" b="b"/>
              <a:pathLst>
                <a:path w="728979" h="791845">
                  <a:moveTo>
                    <a:pt x="697737" y="791337"/>
                  </a:moveTo>
                  <a:lnTo>
                    <a:pt x="650376" y="783915"/>
                  </a:lnTo>
                  <a:lnTo>
                    <a:pt x="604049" y="773809"/>
                  </a:lnTo>
                  <a:lnTo>
                    <a:pt x="558833" y="761105"/>
                  </a:lnTo>
                  <a:lnTo>
                    <a:pt x="514805" y="745891"/>
                  </a:lnTo>
                  <a:lnTo>
                    <a:pt x="472041" y="728252"/>
                  </a:lnTo>
                  <a:lnTo>
                    <a:pt x="430618" y="708276"/>
                  </a:lnTo>
                  <a:lnTo>
                    <a:pt x="390612" y="686049"/>
                  </a:lnTo>
                  <a:lnTo>
                    <a:pt x="352099" y="661658"/>
                  </a:lnTo>
                  <a:lnTo>
                    <a:pt x="315157" y="635190"/>
                  </a:lnTo>
                  <a:lnTo>
                    <a:pt x="279861" y="606731"/>
                  </a:lnTo>
                  <a:lnTo>
                    <a:pt x="246288" y="576369"/>
                  </a:lnTo>
                  <a:lnTo>
                    <a:pt x="214514" y="544190"/>
                  </a:lnTo>
                  <a:lnTo>
                    <a:pt x="184616" y="510281"/>
                  </a:lnTo>
                  <a:lnTo>
                    <a:pt x="156671" y="474728"/>
                  </a:lnTo>
                  <a:lnTo>
                    <a:pt x="130755" y="437619"/>
                  </a:lnTo>
                  <a:lnTo>
                    <a:pt x="106943" y="399040"/>
                  </a:lnTo>
                  <a:lnTo>
                    <a:pt x="85314" y="359078"/>
                  </a:lnTo>
                  <a:lnTo>
                    <a:pt x="65943" y="317819"/>
                  </a:lnTo>
                  <a:lnTo>
                    <a:pt x="48907" y="275351"/>
                  </a:lnTo>
                  <a:lnTo>
                    <a:pt x="34281" y="231760"/>
                  </a:lnTo>
                  <a:lnTo>
                    <a:pt x="22144" y="187133"/>
                  </a:lnTo>
                  <a:lnTo>
                    <a:pt x="12570" y="141557"/>
                  </a:lnTo>
                  <a:lnTo>
                    <a:pt x="5638" y="95118"/>
                  </a:lnTo>
                  <a:lnTo>
                    <a:pt x="1422" y="47903"/>
                  </a:lnTo>
                  <a:lnTo>
                    <a:pt x="0" y="0"/>
                  </a:lnTo>
                  <a:lnTo>
                    <a:pt x="247269" y="0"/>
                  </a:lnTo>
                  <a:lnTo>
                    <a:pt x="249382" y="48444"/>
                  </a:lnTo>
                  <a:lnTo>
                    <a:pt x="255609" y="95802"/>
                  </a:lnTo>
                  <a:lnTo>
                    <a:pt x="265783" y="141882"/>
                  </a:lnTo>
                  <a:lnTo>
                    <a:pt x="279736" y="186492"/>
                  </a:lnTo>
                  <a:lnTo>
                    <a:pt x="297300" y="229444"/>
                  </a:lnTo>
                  <a:lnTo>
                    <a:pt x="318308" y="270545"/>
                  </a:lnTo>
                  <a:lnTo>
                    <a:pt x="342592" y="309604"/>
                  </a:lnTo>
                  <a:lnTo>
                    <a:pt x="369984" y="346432"/>
                  </a:lnTo>
                  <a:lnTo>
                    <a:pt x="400317" y="380838"/>
                  </a:lnTo>
                  <a:lnTo>
                    <a:pt x="433423" y="412630"/>
                  </a:lnTo>
                  <a:lnTo>
                    <a:pt x="469134" y="441617"/>
                  </a:lnTo>
                  <a:lnTo>
                    <a:pt x="507283" y="467610"/>
                  </a:lnTo>
                  <a:lnTo>
                    <a:pt x="547702" y="490417"/>
                  </a:lnTo>
                  <a:lnTo>
                    <a:pt x="590224" y="509848"/>
                  </a:lnTo>
                  <a:lnTo>
                    <a:pt x="634680" y="525711"/>
                  </a:lnTo>
                  <a:lnTo>
                    <a:pt x="680903" y="537816"/>
                  </a:lnTo>
                  <a:lnTo>
                    <a:pt x="728726" y="545973"/>
                  </a:lnTo>
                  <a:lnTo>
                    <a:pt x="697737" y="79133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54847" y="2245106"/>
              <a:ext cx="694690" cy="783590"/>
            </a:xfrm>
            <a:custGeom>
              <a:avLst/>
              <a:gdLst/>
              <a:ahLst/>
              <a:cxnLst/>
              <a:rect l="l" t="t" r="r" b="b"/>
              <a:pathLst>
                <a:path w="694690" h="783589">
                  <a:moveTo>
                    <a:pt x="648207" y="0"/>
                  </a:moveTo>
                  <a:lnTo>
                    <a:pt x="599746" y="10801"/>
                  </a:lnTo>
                  <a:lnTo>
                    <a:pt x="552548" y="24418"/>
                  </a:lnTo>
                  <a:lnTo>
                    <a:pt x="506697" y="40753"/>
                  </a:lnTo>
                  <a:lnTo>
                    <a:pt x="462275" y="59703"/>
                  </a:lnTo>
                  <a:lnTo>
                    <a:pt x="419366" y="81170"/>
                  </a:lnTo>
                  <a:lnTo>
                    <a:pt x="378052" y="105053"/>
                  </a:lnTo>
                  <a:lnTo>
                    <a:pt x="338416" y="131251"/>
                  </a:lnTo>
                  <a:lnTo>
                    <a:pt x="300541" y="159665"/>
                  </a:lnTo>
                  <a:lnTo>
                    <a:pt x="264509" y="190194"/>
                  </a:lnTo>
                  <a:lnTo>
                    <a:pt x="230403" y="222738"/>
                  </a:lnTo>
                  <a:lnTo>
                    <a:pt x="198307" y="257197"/>
                  </a:lnTo>
                  <a:lnTo>
                    <a:pt x="168303" y="293471"/>
                  </a:lnTo>
                  <a:lnTo>
                    <a:pt x="140473" y="331459"/>
                  </a:lnTo>
                  <a:lnTo>
                    <a:pt x="114901" y="371061"/>
                  </a:lnTo>
                  <a:lnTo>
                    <a:pt x="91669" y="412177"/>
                  </a:lnTo>
                  <a:lnTo>
                    <a:pt x="70860" y="454708"/>
                  </a:lnTo>
                  <a:lnTo>
                    <a:pt x="52557" y="498552"/>
                  </a:lnTo>
                  <a:lnTo>
                    <a:pt x="36843" y="543609"/>
                  </a:lnTo>
                  <a:lnTo>
                    <a:pt x="23800" y="589779"/>
                  </a:lnTo>
                  <a:lnTo>
                    <a:pt x="13511" y="636963"/>
                  </a:lnTo>
                  <a:lnTo>
                    <a:pt x="6060" y="685059"/>
                  </a:lnTo>
                  <a:lnTo>
                    <a:pt x="1528" y="733968"/>
                  </a:lnTo>
                  <a:lnTo>
                    <a:pt x="0" y="783589"/>
                  </a:lnTo>
                  <a:lnTo>
                    <a:pt x="247269" y="783589"/>
                  </a:lnTo>
                  <a:lnTo>
                    <a:pt x="249440" y="734530"/>
                  </a:lnTo>
                  <a:lnTo>
                    <a:pt x="255841" y="686548"/>
                  </a:lnTo>
                  <a:lnTo>
                    <a:pt x="266302" y="639848"/>
                  </a:lnTo>
                  <a:lnTo>
                    <a:pt x="280654" y="594637"/>
                  </a:lnTo>
                  <a:lnTo>
                    <a:pt x="298726" y="551120"/>
                  </a:lnTo>
                  <a:lnTo>
                    <a:pt x="320349" y="509502"/>
                  </a:lnTo>
                  <a:lnTo>
                    <a:pt x="345354" y="469988"/>
                  </a:lnTo>
                  <a:lnTo>
                    <a:pt x="373570" y="432784"/>
                  </a:lnTo>
                  <a:lnTo>
                    <a:pt x="404828" y="398095"/>
                  </a:lnTo>
                  <a:lnTo>
                    <a:pt x="438959" y="366127"/>
                  </a:lnTo>
                  <a:lnTo>
                    <a:pt x="475793" y="337084"/>
                  </a:lnTo>
                  <a:lnTo>
                    <a:pt x="515159" y="311173"/>
                  </a:lnTo>
                  <a:lnTo>
                    <a:pt x="556889" y="288599"/>
                  </a:lnTo>
                  <a:lnTo>
                    <a:pt x="600813" y="269567"/>
                  </a:lnTo>
                  <a:lnTo>
                    <a:pt x="646760" y="254282"/>
                  </a:lnTo>
                  <a:lnTo>
                    <a:pt x="694562" y="242950"/>
                  </a:lnTo>
                  <a:lnTo>
                    <a:pt x="648207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054847" y="2245106"/>
              <a:ext cx="694690" cy="783590"/>
            </a:xfrm>
            <a:custGeom>
              <a:avLst/>
              <a:gdLst/>
              <a:ahLst/>
              <a:cxnLst/>
              <a:rect l="l" t="t" r="r" b="b"/>
              <a:pathLst>
                <a:path w="694690" h="783589">
                  <a:moveTo>
                    <a:pt x="0" y="783589"/>
                  </a:moveTo>
                  <a:lnTo>
                    <a:pt x="1528" y="733968"/>
                  </a:lnTo>
                  <a:lnTo>
                    <a:pt x="6060" y="685059"/>
                  </a:lnTo>
                  <a:lnTo>
                    <a:pt x="13511" y="636963"/>
                  </a:lnTo>
                  <a:lnTo>
                    <a:pt x="23800" y="589779"/>
                  </a:lnTo>
                  <a:lnTo>
                    <a:pt x="36843" y="543609"/>
                  </a:lnTo>
                  <a:lnTo>
                    <a:pt x="52557" y="498552"/>
                  </a:lnTo>
                  <a:lnTo>
                    <a:pt x="70860" y="454708"/>
                  </a:lnTo>
                  <a:lnTo>
                    <a:pt x="91669" y="412177"/>
                  </a:lnTo>
                  <a:lnTo>
                    <a:pt x="114901" y="371061"/>
                  </a:lnTo>
                  <a:lnTo>
                    <a:pt x="140473" y="331459"/>
                  </a:lnTo>
                  <a:lnTo>
                    <a:pt x="168303" y="293471"/>
                  </a:lnTo>
                  <a:lnTo>
                    <a:pt x="198307" y="257197"/>
                  </a:lnTo>
                  <a:lnTo>
                    <a:pt x="230403" y="222738"/>
                  </a:lnTo>
                  <a:lnTo>
                    <a:pt x="264509" y="190194"/>
                  </a:lnTo>
                  <a:lnTo>
                    <a:pt x="300541" y="159665"/>
                  </a:lnTo>
                  <a:lnTo>
                    <a:pt x="338416" y="131251"/>
                  </a:lnTo>
                  <a:lnTo>
                    <a:pt x="378052" y="105053"/>
                  </a:lnTo>
                  <a:lnTo>
                    <a:pt x="419366" y="81170"/>
                  </a:lnTo>
                  <a:lnTo>
                    <a:pt x="462275" y="59703"/>
                  </a:lnTo>
                  <a:lnTo>
                    <a:pt x="506697" y="40753"/>
                  </a:lnTo>
                  <a:lnTo>
                    <a:pt x="552548" y="24418"/>
                  </a:lnTo>
                  <a:lnTo>
                    <a:pt x="599746" y="10801"/>
                  </a:lnTo>
                  <a:lnTo>
                    <a:pt x="648207" y="0"/>
                  </a:lnTo>
                  <a:lnTo>
                    <a:pt x="694562" y="242950"/>
                  </a:lnTo>
                  <a:lnTo>
                    <a:pt x="646760" y="254282"/>
                  </a:lnTo>
                  <a:lnTo>
                    <a:pt x="600813" y="269567"/>
                  </a:lnTo>
                  <a:lnTo>
                    <a:pt x="556889" y="288599"/>
                  </a:lnTo>
                  <a:lnTo>
                    <a:pt x="515159" y="311173"/>
                  </a:lnTo>
                  <a:lnTo>
                    <a:pt x="475793" y="337084"/>
                  </a:lnTo>
                  <a:lnTo>
                    <a:pt x="438959" y="366127"/>
                  </a:lnTo>
                  <a:lnTo>
                    <a:pt x="404828" y="398095"/>
                  </a:lnTo>
                  <a:lnTo>
                    <a:pt x="373570" y="432784"/>
                  </a:lnTo>
                  <a:lnTo>
                    <a:pt x="345354" y="469988"/>
                  </a:lnTo>
                  <a:lnTo>
                    <a:pt x="320349" y="509502"/>
                  </a:lnTo>
                  <a:lnTo>
                    <a:pt x="298726" y="551120"/>
                  </a:lnTo>
                  <a:lnTo>
                    <a:pt x="280654" y="594637"/>
                  </a:lnTo>
                  <a:lnTo>
                    <a:pt x="266302" y="639848"/>
                  </a:lnTo>
                  <a:lnTo>
                    <a:pt x="255841" y="686548"/>
                  </a:lnTo>
                  <a:lnTo>
                    <a:pt x="249440" y="734530"/>
                  </a:lnTo>
                  <a:lnTo>
                    <a:pt x="247269" y="783589"/>
                  </a:lnTo>
                  <a:lnTo>
                    <a:pt x="0" y="78358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703055" y="2231009"/>
              <a:ext cx="149860" cy="257175"/>
            </a:xfrm>
            <a:custGeom>
              <a:avLst/>
              <a:gdLst/>
              <a:ahLst/>
              <a:cxnLst/>
              <a:rect l="l" t="t" r="r" b="b"/>
              <a:pathLst>
                <a:path w="149859" h="257175">
                  <a:moveTo>
                    <a:pt x="149478" y="0"/>
                  </a:moveTo>
                  <a:lnTo>
                    <a:pt x="111888" y="881"/>
                  </a:lnTo>
                  <a:lnTo>
                    <a:pt x="74406" y="3524"/>
                  </a:lnTo>
                  <a:lnTo>
                    <a:pt x="37089" y="7929"/>
                  </a:lnTo>
                  <a:lnTo>
                    <a:pt x="0" y="14096"/>
                  </a:lnTo>
                  <a:lnTo>
                    <a:pt x="46354" y="257047"/>
                  </a:lnTo>
                  <a:lnTo>
                    <a:pt x="71897" y="252787"/>
                  </a:lnTo>
                  <a:lnTo>
                    <a:pt x="97631" y="249729"/>
                  </a:lnTo>
                  <a:lnTo>
                    <a:pt x="123507" y="247886"/>
                  </a:lnTo>
                  <a:lnTo>
                    <a:pt x="149478" y="247268"/>
                  </a:lnTo>
                  <a:lnTo>
                    <a:pt x="149478" y="0"/>
                  </a:lnTo>
                  <a:close/>
                </a:path>
              </a:pathLst>
            </a:custGeom>
            <a:solidFill>
              <a:srgbClr val="9C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703055" y="2231009"/>
              <a:ext cx="149860" cy="257175"/>
            </a:xfrm>
            <a:custGeom>
              <a:avLst/>
              <a:gdLst/>
              <a:ahLst/>
              <a:cxnLst/>
              <a:rect l="l" t="t" r="r" b="b"/>
              <a:pathLst>
                <a:path w="149859" h="257175">
                  <a:moveTo>
                    <a:pt x="0" y="14096"/>
                  </a:moveTo>
                  <a:lnTo>
                    <a:pt x="37089" y="7929"/>
                  </a:lnTo>
                  <a:lnTo>
                    <a:pt x="74406" y="3524"/>
                  </a:lnTo>
                  <a:lnTo>
                    <a:pt x="111888" y="881"/>
                  </a:lnTo>
                  <a:lnTo>
                    <a:pt x="149478" y="0"/>
                  </a:lnTo>
                  <a:lnTo>
                    <a:pt x="149478" y="247268"/>
                  </a:lnTo>
                  <a:lnTo>
                    <a:pt x="123507" y="247886"/>
                  </a:lnTo>
                  <a:lnTo>
                    <a:pt x="97631" y="249729"/>
                  </a:lnTo>
                  <a:lnTo>
                    <a:pt x="71897" y="252787"/>
                  </a:lnTo>
                  <a:lnTo>
                    <a:pt x="46354" y="257047"/>
                  </a:lnTo>
                  <a:lnTo>
                    <a:pt x="0" y="1409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9422638" y="2350135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2CAE"/>
                </a:solidFill>
                <a:latin typeface="Verdana"/>
                <a:cs typeface="Verdana"/>
              </a:rPr>
              <a:t>25%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04731" y="3548253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009DFF"/>
                </a:solidFill>
                <a:latin typeface="Verdana"/>
                <a:cs typeface="Verdana"/>
              </a:rPr>
              <a:t>27%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957819" y="3551936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23%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67906" y="1668436"/>
            <a:ext cx="5378450" cy="855344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Структура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затрат на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поездку (в расчете на</a:t>
            </a:r>
            <a:r>
              <a:rPr sz="1500" spc="-6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человека)</a:t>
            </a:r>
            <a:endParaRPr sz="1500">
              <a:latin typeface="Verdana"/>
              <a:cs typeface="Verdana"/>
            </a:endParaRPr>
          </a:p>
          <a:p>
            <a:pPr marR="1476375" algn="ctr">
              <a:lnSpc>
                <a:spcPct val="100000"/>
              </a:lnSpc>
              <a:spcBef>
                <a:spcPts val="530"/>
              </a:spcBef>
            </a:pPr>
            <a:r>
              <a:rPr sz="1000" spc="-5" dirty="0">
                <a:solidFill>
                  <a:srgbClr val="585858"/>
                </a:solidFill>
                <a:latin typeface="Verdana"/>
                <a:cs typeface="Verdana"/>
              </a:rPr>
              <a:t>3%</a:t>
            </a:r>
            <a:endParaRPr sz="1000">
              <a:latin typeface="Verdana"/>
              <a:cs typeface="Verdana"/>
            </a:endParaRPr>
          </a:p>
          <a:p>
            <a:pPr marL="1164590">
              <a:lnSpc>
                <a:spcPct val="100000"/>
              </a:lnSpc>
              <a:spcBef>
                <a:spcPts val="1000"/>
              </a:spcBef>
            </a:pPr>
            <a:r>
              <a:rPr sz="1000" spc="-5" dirty="0">
                <a:solidFill>
                  <a:srgbClr val="FFCD00"/>
                </a:solidFill>
                <a:latin typeface="Verdana"/>
                <a:cs typeface="Verdana"/>
              </a:rPr>
              <a:t>22%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0457688" y="2520696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5">
                <a:moveTo>
                  <a:pt x="77724" y="0"/>
                </a:moveTo>
                <a:lnTo>
                  <a:pt x="0" y="0"/>
                </a:lnTo>
                <a:lnTo>
                  <a:pt x="0" y="77724"/>
                </a:lnTo>
                <a:lnTo>
                  <a:pt x="77724" y="77724"/>
                </a:lnTo>
                <a:lnTo>
                  <a:pt x="77724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0576686" y="2375306"/>
            <a:ext cx="1313180" cy="11823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473075">
              <a:lnSpc>
                <a:spcPct val="149700"/>
              </a:lnSpc>
              <a:spcBef>
                <a:spcPts val="125"/>
              </a:spcBef>
            </a:pPr>
            <a:r>
              <a:rPr sz="1000" spc="-10" dirty="0">
                <a:latin typeface="Verdana"/>
                <a:cs typeface="Verdana"/>
              </a:rPr>
              <a:t>Транспорт  П</a:t>
            </a:r>
            <a:r>
              <a:rPr sz="1000" spc="-5" dirty="0">
                <a:latin typeface="Verdana"/>
                <a:cs typeface="Verdana"/>
              </a:rPr>
              <a:t>р</a:t>
            </a:r>
            <a:r>
              <a:rPr sz="1000" spc="-10" dirty="0">
                <a:latin typeface="Verdana"/>
                <a:cs typeface="Verdana"/>
              </a:rPr>
              <a:t>о</a:t>
            </a:r>
            <a:r>
              <a:rPr sz="1000" spc="-5" dirty="0">
                <a:latin typeface="Verdana"/>
                <a:cs typeface="Verdana"/>
              </a:rPr>
              <a:t>ж</a:t>
            </a:r>
            <a:r>
              <a:rPr sz="1000" spc="-10" dirty="0">
                <a:latin typeface="Verdana"/>
                <a:cs typeface="Verdana"/>
              </a:rPr>
              <a:t>ив</a:t>
            </a:r>
            <a:r>
              <a:rPr sz="1000" spc="-5" dirty="0">
                <a:latin typeface="Verdana"/>
                <a:cs typeface="Verdana"/>
              </a:rPr>
              <a:t>ание  Питание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151800"/>
              </a:lnSpc>
              <a:spcBef>
                <a:spcPts val="50"/>
              </a:spcBef>
            </a:pPr>
            <a:r>
              <a:rPr sz="1000" spc="-10" dirty="0">
                <a:latin typeface="Verdana"/>
                <a:cs typeface="Verdana"/>
              </a:rPr>
              <a:t>Развлечение, </a:t>
            </a:r>
            <a:r>
              <a:rPr sz="1000" spc="-5" dirty="0">
                <a:latin typeface="Verdana"/>
                <a:cs typeface="Verdana"/>
              </a:rPr>
              <a:t>досуг  Другое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0457688" y="2746248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5">
                <a:moveTo>
                  <a:pt x="77724" y="0"/>
                </a:moveTo>
                <a:lnTo>
                  <a:pt x="0" y="0"/>
                </a:lnTo>
                <a:lnTo>
                  <a:pt x="0" y="77724"/>
                </a:lnTo>
                <a:lnTo>
                  <a:pt x="77724" y="77724"/>
                </a:lnTo>
                <a:lnTo>
                  <a:pt x="77724" y="0"/>
                </a:lnTo>
                <a:close/>
              </a:path>
            </a:pathLst>
          </a:custGeom>
          <a:solidFill>
            <a:srgbClr val="009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457688" y="2970276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5">
                <a:moveTo>
                  <a:pt x="77724" y="0"/>
                </a:moveTo>
                <a:lnTo>
                  <a:pt x="0" y="0"/>
                </a:lnTo>
                <a:lnTo>
                  <a:pt x="0" y="77724"/>
                </a:lnTo>
                <a:lnTo>
                  <a:pt x="77724" y="77724"/>
                </a:lnTo>
                <a:lnTo>
                  <a:pt x="77724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0457688" y="3217164"/>
            <a:ext cx="78105" cy="79375"/>
          </a:xfrm>
          <a:custGeom>
            <a:avLst/>
            <a:gdLst/>
            <a:ahLst/>
            <a:cxnLst/>
            <a:rect l="l" t="t" r="r" b="b"/>
            <a:pathLst>
              <a:path w="78104" h="79375">
                <a:moveTo>
                  <a:pt x="77724" y="0"/>
                </a:moveTo>
                <a:lnTo>
                  <a:pt x="0" y="0"/>
                </a:lnTo>
                <a:lnTo>
                  <a:pt x="0" y="79248"/>
                </a:lnTo>
                <a:lnTo>
                  <a:pt x="77724" y="79248"/>
                </a:lnTo>
                <a:lnTo>
                  <a:pt x="77724" y="0"/>
                </a:lnTo>
                <a:close/>
              </a:path>
            </a:pathLst>
          </a:custGeom>
          <a:solidFill>
            <a:srgbClr val="FF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0457688" y="3439668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77724" y="0"/>
                </a:moveTo>
                <a:lnTo>
                  <a:pt x="0" y="0"/>
                </a:lnTo>
                <a:lnTo>
                  <a:pt x="0" y="77724"/>
                </a:lnTo>
                <a:lnTo>
                  <a:pt x="77724" y="77724"/>
                </a:lnTo>
                <a:lnTo>
                  <a:pt x="77724" y="0"/>
                </a:lnTo>
                <a:close/>
              </a:path>
            </a:pathLst>
          </a:custGeom>
          <a:solidFill>
            <a:srgbClr val="9C9B9B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8" name="object 48"/>
          <p:cNvGrpSpPr/>
          <p:nvPr/>
        </p:nvGrpSpPr>
        <p:grpSpPr>
          <a:xfrm>
            <a:off x="3526535" y="2550985"/>
            <a:ext cx="1420495" cy="4330065"/>
            <a:chOff x="3526535" y="2550985"/>
            <a:chExt cx="1420495" cy="4330065"/>
          </a:xfrm>
        </p:grpSpPr>
        <p:sp>
          <p:nvSpPr>
            <p:cNvPr id="49" name="object 49"/>
            <p:cNvSpPr/>
            <p:nvPr/>
          </p:nvSpPr>
          <p:spPr>
            <a:xfrm>
              <a:off x="3564636" y="2616707"/>
              <a:ext cx="1382395" cy="4197350"/>
            </a:xfrm>
            <a:custGeom>
              <a:avLst/>
              <a:gdLst/>
              <a:ahLst/>
              <a:cxnLst/>
              <a:rect l="l" t="t" r="r" b="b"/>
              <a:pathLst>
                <a:path w="1382395" h="4197350">
                  <a:moveTo>
                    <a:pt x="829056" y="3889248"/>
                  </a:moveTo>
                  <a:lnTo>
                    <a:pt x="0" y="3889248"/>
                  </a:lnTo>
                  <a:lnTo>
                    <a:pt x="0" y="4197096"/>
                  </a:lnTo>
                  <a:lnTo>
                    <a:pt x="829056" y="4197096"/>
                  </a:lnTo>
                  <a:lnTo>
                    <a:pt x="829056" y="3889248"/>
                  </a:lnTo>
                  <a:close/>
                </a:path>
                <a:path w="1382395" h="4197350">
                  <a:moveTo>
                    <a:pt x="1091184" y="3456432"/>
                  </a:moveTo>
                  <a:lnTo>
                    <a:pt x="0" y="3456432"/>
                  </a:lnTo>
                  <a:lnTo>
                    <a:pt x="0" y="3765804"/>
                  </a:lnTo>
                  <a:lnTo>
                    <a:pt x="1091184" y="3765804"/>
                  </a:lnTo>
                  <a:lnTo>
                    <a:pt x="1091184" y="3456432"/>
                  </a:lnTo>
                  <a:close/>
                </a:path>
                <a:path w="1382395" h="4197350">
                  <a:moveTo>
                    <a:pt x="1106424" y="3025140"/>
                  </a:moveTo>
                  <a:lnTo>
                    <a:pt x="0" y="3025140"/>
                  </a:lnTo>
                  <a:lnTo>
                    <a:pt x="0" y="3332988"/>
                  </a:lnTo>
                  <a:lnTo>
                    <a:pt x="1106424" y="3332988"/>
                  </a:lnTo>
                  <a:lnTo>
                    <a:pt x="1106424" y="3025140"/>
                  </a:lnTo>
                  <a:close/>
                </a:path>
                <a:path w="1382395" h="4197350">
                  <a:moveTo>
                    <a:pt x="1167384" y="2592324"/>
                  </a:moveTo>
                  <a:lnTo>
                    <a:pt x="0" y="2592324"/>
                  </a:lnTo>
                  <a:lnTo>
                    <a:pt x="0" y="2901696"/>
                  </a:lnTo>
                  <a:lnTo>
                    <a:pt x="1167384" y="2901696"/>
                  </a:lnTo>
                  <a:lnTo>
                    <a:pt x="1167384" y="2592324"/>
                  </a:lnTo>
                  <a:close/>
                </a:path>
                <a:path w="1382395" h="4197350">
                  <a:moveTo>
                    <a:pt x="1182624" y="2161032"/>
                  </a:moveTo>
                  <a:lnTo>
                    <a:pt x="0" y="2161032"/>
                  </a:lnTo>
                  <a:lnTo>
                    <a:pt x="0" y="2468880"/>
                  </a:lnTo>
                  <a:lnTo>
                    <a:pt x="1182624" y="2468880"/>
                  </a:lnTo>
                  <a:lnTo>
                    <a:pt x="1182624" y="2161032"/>
                  </a:lnTo>
                  <a:close/>
                </a:path>
                <a:path w="1382395" h="4197350">
                  <a:moveTo>
                    <a:pt x="1290828" y="1728216"/>
                  </a:moveTo>
                  <a:lnTo>
                    <a:pt x="0" y="1728216"/>
                  </a:lnTo>
                  <a:lnTo>
                    <a:pt x="0" y="2037588"/>
                  </a:lnTo>
                  <a:lnTo>
                    <a:pt x="1290828" y="2037588"/>
                  </a:lnTo>
                  <a:lnTo>
                    <a:pt x="1290828" y="1728216"/>
                  </a:lnTo>
                  <a:close/>
                </a:path>
                <a:path w="1382395" h="4197350">
                  <a:moveTo>
                    <a:pt x="1321308" y="1296924"/>
                  </a:moveTo>
                  <a:lnTo>
                    <a:pt x="0" y="1296924"/>
                  </a:lnTo>
                  <a:lnTo>
                    <a:pt x="0" y="1604772"/>
                  </a:lnTo>
                  <a:lnTo>
                    <a:pt x="1321308" y="1604772"/>
                  </a:lnTo>
                  <a:lnTo>
                    <a:pt x="1321308" y="1296924"/>
                  </a:lnTo>
                  <a:close/>
                </a:path>
                <a:path w="1382395" h="4197350">
                  <a:moveTo>
                    <a:pt x="1336548" y="864108"/>
                  </a:moveTo>
                  <a:lnTo>
                    <a:pt x="0" y="864108"/>
                  </a:lnTo>
                  <a:lnTo>
                    <a:pt x="0" y="1173480"/>
                  </a:lnTo>
                  <a:lnTo>
                    <a:pt x="1336548" y="1173480"/>
                  </a:lnTo>
                  <a:lnTo>
                    <a:pt x="1336548" y="864108"/>
                  </a:lnTo>
                  <a:close/>
                </a:path>
                <a:path w="1382395" h="4197350">
                  <a:moveTo>
                    <a:pt x="1351788" y="432816"/>
                  </a:moveTo>
                  <a:lnTo>
                    <a:pt x="0" y="432816"/>
                  </a:lnTo>
                  <a:lnTo>
                    <a:pt x="0" y="740664"/>
                  </a:lnTo>
                  <a:lnTo>
                    <a:pt x="1351788" y="740664"/>
                  </a:lnTo>
                  <a:lnTo>
                    <a:pt x="1351788" y="432816"/>
                  </a:lnTo>
                  <a:close/>
                </a:path>
                <a:path w="1382395" h="4197350">
                  <a:moveTo>
                    <a:pt x="1382268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1382268" y="309372"/>
                  </a:lnTo>
                  <a:lnTo>
                    <a:pt x="1382268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26535" y="2555748"/>
              <a:ext cx="38100" cy="4320540"/>
            </a:xfrm>
            <a:custGeom>
              <a:avLst/>
              <a:gdLst/>
              <a:ahLst/>
              <a:cxnLst/>
              <a:rect l="l" t="t" r="r" b="b"/>
              <a:pathLst>
                <a:path w="38100" h="4320540">
                  <a:moveTo>
                    <a:pt x="38100" y="0"/>
                  </a:moveTo>
                  <a:lnTo>
                    <a:pt x="38100" y="4320540"/>
                  </a:lnTo>
                </a:path>
                <a:path w="38100" h="4320540">
                  <a:moveTo>
                    <a:pt x="0" y="0"/>
                  </a:moveTo>
                  <a:lnTo>
                    <a:pt x="38100" y="0"/>
                  </a:lnTo>
                </a:path>
                <a:path w="38100" h="4320540">
                  <a:moveTo>
                    <a:pt x="0" y="431291"/>
                  </a:moveTo>
                  <a:lnTo>
                    <a:pt x="38100" y="431291"/>
                  </a:lnTo>
                </a:path>
                <a:path w="38100" h="4320540">
                  <a:moveTo>
                    <a:pt x="0" y="864107"/>
                  </a:moveTo>
                  <a:lnTo>
                    <a:pt x="38100" y="864107"/>
                  </a:lnTo>
                </a:path>
                <a:path w="38100" h="4320540">
                  <a:moveTo>
                    <a:pt x="0" y="1295400"/>
                  </a:moveTo>
                  <a:lnTo>
                    <a:pt x="38100" y="1295400"/>
                  </a:lnTo>
                </a:path>
                <a:path w="38100" h="4320540">
                  <a:moveTo>
                    <a:pt x="0" y="1728215"/>
                  </a:moveTo>
                  <a:lnTo>
                    <a:pt x="38100" y="1728215"/>
                  </a:lnTo>
                </a:path>
                <a:path w="38100" h="4320540">
                  <a:moveTo>
                    <a:pt x="0" y="2159508"/>
                  </a:moveTo>
                  <a:lnTo>
                    <a:pt x="38100" y="2159508"/>
                  </a:lnTo>
                </a:path>
                <a:path w="38100" h="4320540">
                  <a:moveTo>
                    <a:pt x="0" y="2592323"/>
                  </a:moveTo>
                  <a:lnTo>
                    <a:pt x="38100" y="2592323"/>
                  </a:lnTo>
                </a:path>
                <a:path w="38100" h="4320540">
                  <a:moveTo>
                    <a:pt x="0" y="3023616"/>
                  </a:moveTo>
                  <a:lnTo>
                    <a:pt x="38100" y="3023616"/>
                  </a:lnTo>
                </a:path>
                <a:path w="38100" h="4320540">
                  <a:moveTo>
                    <a:pt x="0" y="3456431"/>
                  </a:moveTo>
                  <a:lnTo>
                    <a:pt x="38100" y="3456431"/>
                  </a:lnTo>
                </a:path>
                <a:path w="38100" h="4320540">
                  <a:moveTo>
                    <a:pt x="0" y="3887724"/>
                  </a:moveTo>
                  <a:lnTo>
                    <a:pt x="38100" y="3887724"/>
                  </a:lnTo>
                </a:path>
                <a:path w="38100" h="4320540">
                  <a:moveTo>
                    <a:pt x="0" y="4320540"/>
                  </a:moveTo>
                  <a:lnTo>
                    <a:pt x="38100" y="432054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5011039" y="2683510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0,90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980559" y="3115818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0,88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964938" y="3547999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0,87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949697" y="3980180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0,86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918964" y="4412361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0,84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811395" y="4844542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0,77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796154" y="5276850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0,76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734559" y="5709030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0,72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4719320" y="6141211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0,71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4458080" y="6573418"/>
            <a:ext cx="3130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0,54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622552" y="2683510"/>
            <a:ext cx="18465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Verdana"/>
                <a:cs typeface="Verdana"/>
              </a:rPr>
              <a:t>Соответствие цены </a:t>
            </a:r>
            <a:r>
              <a:rPr sz="900" dirty="0">
                <a:latin typeface="Verdana"/>
                <a:cs typeface="Verdana"/>
              </a:rPr>
              <a:t>и</a:t>
            </a:r>
            <a:r>
              <a:rPr sz="900" spc="-5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качества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638680" y="3115818"/>
            <a:ext cx="18300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Verdana"/>
                <a:cs typeface="Verdana"/>
              </a:rPr>
              <a:t>Чистота </a:t>
            </a:r>
            <a:r>
              <a:rPr sz="900" dirty="0">
                <a:latin typeface="Verdana"/>
                <a:cs typeface="Verdana"/>
              </a:rPr>
              <a:t>и порядок </a:t>
            </a:r>
            <a:r>
              <a:rPr sz="900" spc="-5" dirty="0">
                <a:latin typeface="Verdana"/>
                <a:cs typeface="Verdana"/>
              </a:rPr>
              <a:t>на</a:t>
            </a:r>
            <a:r>
              <a:rPr sz="900" spc="-10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объекте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3366" y="3478530"/>
            <a:ext cx="2647315" cy="3028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524510" marR="5080" indent="-512445">
              <a:lnSpc>
                <a:spcPct val="102200"/>
              </a:lnSpc>
              <a:spcBef>
                <a:spcPts val="75"/>
              </a:spcBef>
            </a:pPr>
            <a:r>
              <a:rPr sz="900" spc="-5" dirty="0">
                <a:latin typeface="Verdana"/>
                <a:cs typeface="Verdana"/>
              </a:rPr>
              <a:t>Оперативный ответ хозяина </a:t>
            </a:r>
            <a:r>
              <a:rPr sz="900" dirty="0">
                <a:latin typeface="Verdana"/>
                <a:cs typeface="Verdana"/>
              </a:rPr>
              <a:t>при </a:t>
            </a:r>
            <a:r>
              <a:rPr sz="900" spc="-5" dirty="0">
                <a:latin typeface="Verdana"/>
                <a:cs typeface="Verdana"/>
              </a:rPr>
              <a:t>появлении  запроса, постоянная</a:t>
            </a:r>
            <a:r>
              <a:rPr sz="900" spc="-3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связь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88263" y="3980180"/>
            <a:ext cx="24815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Verdana"/>
                <a:cs typeface="Verdana"/>
              </a:rPr>
              <a:t>Удобное территориальное</a:t>
            </a:r>
            <a:r>
              <a:rPr sz="900" spc="-75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расположение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855470" y="4412360"/>
            <a:ext cx="16141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Verdana"/>
                <a:cs typeface="Verdana"/>
              </a:rPr>
              <a:t>Транспортная</a:t>
            </a:r>
            <a:r>
              <a:rPr sz="900" spc="-55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доступность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11123" y="4844542"/>
            <a:ext cx="24568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Verdana"/>
                <a:cs typeface="Verdana"/>
              </a:rPr>
              <a:t>Современный ремонт </a:t>
            </a:r>
            <a:r>
              <a:rPr sz="900" dirty="0">
                <a:latin typeface="Verdana"/>
                <a:cs typeface="Verdana"/>
              </a:rPr>
              <a:t>и </a:t>
            </a:r>
            <a:r>
              <a:rPr sz="900" spc="-5" dirty="0">
                <a:latin typeface="Verdana"/>
                <a:cs typeface="Verdana"/>
              </a:rPr>
              <a:t>бытовая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техника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2120645" y="5276850"/>
            <a:ext cx="13493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Verdana"/>
                <a:cs typeface="Verdana"/>
              </a:rPr>
              <a:t>Отзывы других</a:t>
            </a:r>
            <a:r>
              <a:rPr sz="900" spc="-4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гостей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724001" y="5639561"/>
            <a:ext cx="2705100" cy="30289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014094" marR="5080" indent="-1002030">
              <a:lnSpc>
                <a:spcPct val="102200"/>
              </a:lnSpc>
              <a:spcBef>
                <a:spcPts val="75"/>
              </a:spcBef>
            </a:pPr>
            <a:r>
              <a:rPr sz="900" dirty="0">
                <a:latin typeface="Verdana"/>
                <a:cs typeface="Verdana"/>
              </a:rPr>
              <a:t>Рейтинг </a:t>
            </a:r>
            <a:r>
              <a:rPr sz="900" spc="-5" dirty="0">
                <a:latin typeface="Verdana"/>
                <a:cs typeface="Verdana"/>
              </a:rPr>
              <a:t>объекта </a:t>
            </a:r>
            <a:r>
              <a:rPr sz="900" dirty="0">
                <a:latin typeface="Verdana"/>
                <a:cs typeface="Verdana"/>
              </a:rPr>
              <a:t>в </a:t>
            </a:r>
            <a:r>
              <a:rPr sz="900" spc="-5" dirty="0">
                <a:latin typeface="Verdana"/>
                <a:cs typeface="Verdana"/>
              </a:rPr>
              <a:t>общедоступных открытых  источниках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964563" y="6141211"/>
            <a:ext cx="15049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" dirty="0">
                <a:latin typeface="Verdana"/>
                <a:cs typeface="Verdana"/>
              </a:rPr>
              <a:t>Уровень охраны</a:t>
            </a:r>
            <a:r>
              <a:rPr sz="900" spc="-60" dirty="0">
                <a:latin typeface="Verdana"/>
                <a:cs typeface="Verdana"/>
              </a:rPr>
              <a:t> </a:t>
            </a:r>
            <a:r>
              <a:rPr sz="900" spc="-5" dirty="0">
                <a:latin typeface="Verdana"/>
                <a:cs typeface="Verdana"/>
              </a:rPr>
              <a:t>объекта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937971" y="6434429"/>
            <a:ext cx="2529840" cy="44195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ctr">
              <a:lnSpc>
                <a:spcPct val="101699"/>
              </a:lnSpc>
              <a:spcBef>
                <a:spcPts val="80"/>
              </a:spcBef>
            </a:pPr>
            <a:r>
              <a:rPr sz="900" spc="-5" dirty="0">
                <a:latin typeface="Verdana"/>
                <a:cs typeface="Verdana"/>
              </a:rPr>
              <a:t>Маркировка/специальный знак </a:t>
            </a:r>
            <a:r>
              <a:rPr sz="900" dirty="0">
                <a:latin typeface="Verdana"/>
                <a:cs typeface="Verdana"/>
              </a:rPr>
              <a:t>о </a:t>
            </a:r>
            <a:r>
              <a:rPr sz="900" spc="-5" dirty="0">
                <a:latin typeface="Verdana"/>
                <a:cs typeface="Verdana"/>
              </a:rPr>
              <a:t>том, что  объект входит </a:t>
            </a:r>
            <a:r>
              <a:rPr sz="900" dirty="0">
                <a:latin typeface="Verdana"/>
                <a:cs typeface="Verdana"/>
              </a:rPr>
              <a:t>в </a:t>
            </a:r>
            <a:r>
              <a:rPr sz="900" spc="-5" dirty="0">
                <a:latin typeface="Verdana"/>
                <a:cs typeface="Verdana"/>
              </a:rPr>
              <a:t>государственный реестр  краткосрочной</a:t>
            </a:r>
            <a:r>
              <a:rPr sz="900" spc="-10" dirty="0">
                <a:latin typeface="Verdana"/>
                <a:cs typeface="Verdana"/>
              </a:rPr>
              <a:t> </a:t>
            </a:r>
            <a:r>
              <a:rPr sz="900" dirty="0">
                <a:latin typeface="Verdana"/>
                <a:cs typeface="Verdana"/>
              </a:rPr>
              <a:t>аренды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3313" y="1750314"/>
            <a:ext cx="510413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Рейтинг значимости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факторов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при выборе объекта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краткосрочной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10" dirty="0">
                <a:solidFill>
                  <a:srgbClr val="585858"/>
                </a:solidFill>
                <a:latin typeface="Verdana"/>
                <a:cs typeface="Verdana"/>
              </a:rPr>
              <a:t>аренды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614883" y="7121144"/>
            <a:ext cx="60077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*Уровень значимости — это средневзвешенный показатель с распределением от 0 до 1, один пункт равен</a:t>
            </a:r>
            <a:r>
              <a:rPr sz="800" spc="-150" dirty="0">
                <a:solidFill>
                  <a:srgbClr val="9C9B9B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9C9B9B"/>
                </a:solidFill>
                <a:latin typeface="Verdana"/>
                <a:cs typeface="Verdana"/>
              </a:rPr>
              <a:t>0,01</a:t>
            </a:r>
            <a:endParaRPr sz="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656311" y="220217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10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8119" y="627634"/>
            <a:ext cx="1232217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z="2800" b="1" spc="-5" dirty="0">
                <a:latin typeface="Verdana"/>
                <a:cs typeface="Verdana"/>
              </a:rPr>
              <a:t>Рынок краткосрочной аренды </a:t>
            </a:r>
            <a:r>
              <a:rPr sz="2800" b="1" spc="-10" dirty="0">
                <a:latin typeface="Verdana"/>
                <a:cs typeface="Verdana"/>
              </a:rPr>
              <a:t>может </a:t>
            </a:r>
            <a:r>
              <a:rPr sz="2800" b="1" spc="-5" dirty="0">
                <a:latin typeface="Verdana"/>
                <a:cs typeface="Verdana"/>
              </a:rPr>
              <a:t>стать </a:t>
            </a:r>
            <a:r>
              <a:rPr sz="2800" b="1" spc="-10" dirty="0">
                <a:latin typeface="Verdana"/>
                <a:cs typeface="Verdana"/>
              </a:rPr>
              <a:t>существенным  драйвером экономики </a:t>
            </a:r>
            <a:r>
              <a:rPr sz="2800" b="1" spc="-5" dirty="0">
                <a:latin typeface="Verdana"/>
                <a:cs typeface="Verdana"/>
              </a:rPr>
              <a:t>при </a:t>
            </a:r>
            <a:r>
              <a:rPr sz="2800" b="1" spc="-10" dirty="0">
                <a:latin typeface="Verdana"/>
                <a:cs typeface="Verdana"/>
              </a:rPr>
              <a:t>сохранении </a:t>
            </a:r>
            <a:r>
              <a:rPr sz="2800" b="1" spc="-5" dirty="0">
                <a:latin typeface="Verdana"/>
                <a:cs typeface="Verdana"/>
              </a:rPr>
              <a:t>тренда</a:t>
            </a:r>
            <a:r>
              <a:rPr sz="2800" b="1" spc="195" dirty="0">
                <a:latin typeface="Verdana"/>
                <a:cs typeface="Verdana"/>
              </a:rPr>
              <a:t> </a:t>
            </a:r>
            <a:r>
              <a:rPr sz="2800" b="1" spc="-5" dirty="0">
                <a:latin typeface="Verdana"/>
                <a:cs typeface="Verdana"/>
              </a:rPr>
              <a:t>«обеления»</a:t>
            </a:r>
            <a:endParaRPr sz="28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08936" y="2189099"/>
            <a:ext cx="1780539" cy="1780539"/>
            <a:chOff x="7908936" y="2189099"/>
            <a:chExt cx="1780539" cy="1780539"/>
          </a:xfrm>
        </p:grpSpPr>
        <p:sp>
          <p:nvSpPr>
            <p:cNvPr id="9" name="object 9"/>
            <p:cNvSpPr/>
            <p:nvPr/>
          </p:nvSpPr>
          <p:spPr>
            <a:xfrm>
              <a:off x="7992490" y="2198624"/>
              <a:ext cx="1696720" cy="1771014"/>
            </a:xfrm>
            <a:custGeom>
              <a:avLst/>
              <a:gdLst/>
              <a:ahLst/>
              <a:cxnLst/>
              <a:rect l="l" t="t" r="r" b="b"/>
              <a:pathLst>
                <a:path w="1696720" h="1771014">
                  <a:moveTo>
                    <a:pt x="811276" y="0"/>
                  </a:moveTo>
                  <a:lnTo>
                    <a:pt x="811276" y="885443"/>
                  </a:lnTo>
                  <a:lnTo>
                    <a:pt x="0" y="1240154"/>
                  </a:lnTo>
                  <a:lnTo>
                    <a:pt x="21329" y="1285415"/>
                  </a:lnTo>
                  <a:lnTo>
                    <a:pt x="44980" y="1329063"/>
                  </a:lnTo>
                  <a:lnTo>
                    <a:pt x="70858" y="1371037"/>
                  </a:lnTo>
                  <a:lnTo>
                    <a:pt x="98870" y="1411276"/>
                  </a:lnTo>
                  <a:lnTo>
                    <a:pt x="128923" y="1449720"/>
                  </a:lnTo>
                  <a:lnTo>
                    <a:pt x="160924" y="1486306"/>
                  </a:lnTo>
                  <a:lnTo>
                    <a:pt x="194780" y="1520975"/>
                  </a:lnTo>
                  <a:lnTo>
                    <a:pt x="230397" y="1553665"/>
                  </a:lnTo>
                  <a:lnTo>
                    <a:pt x="267681" y="1584314"/>
                  </a:lnTo>
                  <a:lnTo>
                    <a:pt x="306541" y="1612863"/>
                  </a:lnTo>
                  <a:lnTo>
                    <a:pt x="346882" y="1639249"/>
                  </a:lnTo>
                  <a:lnTo>
                    <a:pt x="388612" y="1663412"/>
                  </a:lnTo>
                  <a:lnTo>
                    <a:pt x="431637" y="1685291"/>
                  </a:lnTo>
                  <a:lnTo>
                    <a:pt x="475864" y="1704824"/>
                  </a:lnTo>
                  <a:lnTo>
                    <a:pt x="521199" y="1721951"/>
                  </a:lnTo>
                  <a:lnTo>
                    <a:pt x="567550" y="1736611"/>
                  </a:lnTo>
                  <a:lnTo>
                    <a:pt x="614824" y="1748742"/>
                  </a:lnTo>
                  <a:lnTo>
                    <a:pt x="662926" y="1758283"/>
                  </a:lnTo>
                  <a:lnTo>
                    <a:pt x="711764" y="1765174"/>
                  </a:lnTo>
                  <a:lnTo>
                    <a:pt x="761245" y="1769354"/>
                  </a:lnTo>
                  <a:lnTo>
                    <a:pt x="811276" y="1770761"/>
                  </a:lnTo>
                  <a:lnTo>
                    <a:pt x="859851" y="1769451"/>
                  </a:lnTo>
                  <a:lnTo>
                    <a:pt x="907741" y="1765566"/>
                  </a:lnTo>
                  <a:lnTo>
                    <a:pt x="954879" y="1759173"/>
                  </a:lnTo>
                  <a:lnTo>
                    <a:pt x="1001198" y="1750341"/>
                  </a:lnTo>
                  <a:lnTo>
                    <a:pt x="1046629" y="1739136"/>
                  </a:lnTo>
                  <a:lnTo>
                    <a:pt x="1091105" y="1725627"/>
                  </a:lnTo>
                  <a:lnTo>
                    <a:pt x="1134559" y="1709880"/>
                  </a:lnTo>
                  <a:lnTo>
                    <a:pt x="1176924" y="1691963"/>
                  </a:lnTo>
                  <a:lnTo>
                    <a:pt x="1218131" y="1671944"/>
                  </a:lnTo>
                  <a:lnTo>
                    <a:pt x="1258113" y="1649889"/>
                  </a:lnTo>
                  <a:lnTo>
                    <a:pt x="1296803" y="1625868"/>
                  </a:lnTo>
                  <a:lnTo>
                    <a:pt x="1334133" y="1599947"/>
                  </a:lnTo>
                  <a:lnTo>
                    <a:pt x="1370036" y="1572193"/>
                  </a:lnTo>
                  <a:lnTo>
                    <a:pt x="1404444" y="1542674"/>
                  </a:lnTo>
                  <a:lnTo>
                    <a:pt x="1437290" y="1511458"/>
                  </a:lnTo>
                  <a:lnTo>
                    <a:pt x="1468506" y="1478612"/>
                  </a:lnTo>
                  <a:lnTo>
                    <a:pt x="1498025" y="1444204"/>
                  </a:lnTo>
                  <a:lnTo>
                    <a:pt x="1525779" y="1408301"/>
                  </a:lnTo>
                  <a:lnTo>
                    <a:pt x="1551700" y="1370971"/>
                  </a:lnTo>
                  <a:lnTo>
                    <a:pt x="1575721" y="1332281"/>
                  </a:lnTo>
                  <a:lnTo>
                    <a:pt x="1597776" y="1292299"/>
                  </a:lnTo>
                  <a:lnTo>
                    <a:pt x="1617795" y="1251092"/>
                  </a:lnTo>
                  <a:lnTo>
                    <a:pt x="1635712" y="1208727"/>
                  </a:lnTo>
                  <a:lnTo>
                    <a:pt x="1651459" y="1165273"/>
                  </a:lnTo>
                  <a:lnTo>
                    <a:pt x="1664968" y="1120797"/>
                  </a:lnTo>
                  <a:lnTo>
                    <a:pt x="1676173" y="1075366"/>
                  </a:lnTo>
                  <a:lnTo>
                    <a:pt x="1685005" y="1029047"/>
                  </a:lnTo>
                  <a:lnTo>
                    <a:pt x="1691398" y="981909"/>
                  </a:lnTo>
                  <a:lnTo>
                    <a:pt x="1695283" y="934019"/>
                  </a:lnTo>
                  <a:lnTo>
                    <a:pt x="1696592" y="885443"/>
                  </a:lnTo>
                  <a:lnTo>
                    <a:pt x="1695283" y="836856"/>
                  </a:lnTo>
                  <a:lnTo>
                    <a:pt x="1691398" y="788954"/>
                  </a:lnTo>
                  <a:lnTo>
                    <a:pt x="1685005" y="741805"/>
                  </a:lnTo>
                  <a:lnTo>
                    <a:pt x="1676173" y="695477"/>
                  </a:lnTo>
                  <a:lnTo>
                    <a:pt x="1664968" y="650037"/>
                  </a:lnTo>
                  <a:lnTo>
                    <a:pt x="1651459" y="605552"/>
                  </a:lnTo>
                  <a:lnTo>
                    <a:pt x="1635712" y="562090"/>
                  </a:lnTo>
                  <a:lnTo>
                    <a:pt x="1617795" y="519718"/>
                  </a:lnTo>
                  <a:lnTo>
                    <a:pt x="1597776" y="478505"/>
                  </a:lnTo>
                  <a:lnTo>
                    <a:pt x="1575721" y="438516"/>
                  </a:lnTo>
                  <a:lnTo>
                    <a:pt x="1551700" y="399821"/>
                  </a:lnTo>
                  <a:lnTo>
                    <a:pt x="1525779" y="362486"/>
                  </a:lnTo>
                  <a:lnTo>
                    <a:pt x="1498025" y="326579"/>
                  </a:lnTo>
                  <a:lnTo>
                    <a:pt x="1468506" y="292167"/>
                  </a:lnTo>
                  <a:lnTo>
                    <a:pt x="1437290" y="259318"/>
                  </a:lnTo>
                  <a:lnTo>
                    <a:pt x="1404444" y="228099"/>
                  </a:lnTo>
                  <a:lnTo>
                    <a:pt x="1370036" y="198578"/>
                  </a:lnTo>
                  <a:lnTo>
                    <a:pt x="1334133" y="170822"/>
                  </a:lnTo>
                  <a:lnTo>
                    <a:pt x="1296803" y="144898"/>
                  </a:lnTo>
                  <a:lnTo>
                    <a:pt x="1258113" y="120875"/>
                  </a:lnTo>
                  <a:lnTo>
                    <a:pt x="1218131" y="98820"/>
                  </a:lnTo>
                  <a:lnTo>
                    <a:pt x="1176924" y="78800"/>
                  </a:lnTo>
                  <a:lnTo>
                    <a:pt x="1134559" y="60882"/>
                  </a:lnTo>
                  <a:lnTo>
                    <a:pt x="1091105" y="45134"/>
                  </a:lnTo>
                  <a:lnTo>
                    <a:pt x="1046629" y="31624"/>
                  </a:lnTo>
                  <a:lnTo>
                    <a:pt x="1001198" y="20419"/>
                  </a:lnTo>
                  <a:lnTo>
                    <a:pt x="954879" y="11587"/>
                  </a:lnTo>
                  <a:lnTo>
                    <a:pt x="907741" y="5194"/>
                  </a:lnTo>
                  <a:lnTo>
                    <a:pt x="859851" y="1309"/>
                  </a:lnTo>
                  <a:lnTo>
                    <a:pt x="811276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18461" y="2437130"/>
              <a:ext cx="885825" cy="1002030"/>
            </a:xfrm>
            <a:custGeom>
              <a:avLst/>
              <a:gdLst/>
              <a:ahLst/>
              <a:cxnLst/>
              <a:rect l="l" t="t" r="r" b="b"/>
              <a:pathLst>
                <a:path w="885825" h="1002029">
                  <a:moveTo>
                    <a:pt x="280785" y="0"/>
                  </a:moveTo>
                  <a:lnTo>
                    <a:pt x="246093" y="34235"/>
                  </a:lnTo>
                  <a:lnTo>
                    <a:pt x="213595" y="70016"/>
                  </a:lnTo>
                  <a:lnTo>
                    <a:pt x="183309" y="107245"/>
                  </a:lnTo>
                  <a:lnTo>
                    <a:pt x="155258" y="145819"/>
                  </a:lnTo>
                  <a:lnTo>
                    <a:pt x="129461" y="185641"/>
                  </a:lnTo>
                  <a:lnTo>
                    <a:pt x="105939" y="226609"/>
                  </a:lnTo>
                  <a:lnTo>
                    <a:pt x="84712" y="268623"/>
                  </a:lnTo>
                  <a:lnTo>
                    <a:pt x="65801" y="311585"/>
                  </a:lnTo>
                  <a:lnTo>
                    <a:pt x="49227" y="355393"/>
                  </a:lnTo>
                  <a:lnTo>
                    <a:pt x="35010" y="399948"/>
                  </a:lnTo>
                  <a:lnTo>
                    <a:pt x="23170" y="445150"/>
                  </a:lnTo>
                  <a:lnTo>
                    <a:pt x="13729" y="490899"/>
                  </a:lnTo>
                  <a:lnTo>
                    <a:pt x="6706" y="537095"/>
                  </a:lnTo>
                  <a:lnTo>
                    <a:pt x="2123" y="583638"/>
                  </a:lnTo>
                  <a:lnTo>
                    <a:pt x="0" y="630428"/>
                  </a:lnTo>
                  <a:lnTo>
                    <a:pt x="356" y="677365"/>
                  </a:lnTo>
                  <a:lnTo>
                    <a:pt x="3214" y="724350"/>
                  </a:lnTo>
                  <a:lnTo>
                    <a:pt x="8593" y="771281"/>
                  </a:lnTo>
                  <a:lnTo>
                    <a:pt x="16514" y="818060"/>
                  </a:lnTo>
                  <a:lnTo>
                    <a:pt x="26998" y="864586"/>
                  </a:lnTo>
                  <a:lnTo>
                    <a:pt x="40064" y="910760"/>
                  </a:lnTo>
                  <a:lnTo>
                    <a:pt x="55734" y="956480"/>
                  </a:lnTo>
                  <a:lnTo>
                    <a:pt x="74029" y="1001649"/>
                  </a:lnTo>
                  <a:lnTo>
                    <a:pt x="885305" y="646938"/>
                  </a:lnTo>
                  <a:lnTo>
                    <a:pt x="280785" y="0"/>
                  </a:lnTo>
                  <a:close/>
                </a:path>
              </a:pathLst>
            </a:custGeom>
            <a:solidFill>
              <a:srgbClr val="D06E0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18461" y="2437130"/>
              <a:ext cx="885825" cy="1002030"/>
            </a:xfrm>
            <a:custGeom>
              <a:avLst/>
              <a:gdLst/>
              <a:ahLst/>
              <a:cxnLst/>
              <a:rect l="l" t="t" r="r" b="b"/>
              <a:pathLst>
                <a:path w="885825" h="1002029">
                  <a:moveTo>
                    <a:pt x="74029" y="1001649"/>
                  </a:moveTo>
                  <a:lnTo>
                    <a:pt x="55734" y="956480"/>
                  </a:lnTo>
                  <a:lnTo>
                    <a:pt x="40064" y="910760"/>
                  </a:lnTo>
                  <a:lnTo>
                    <a:pt x="26998" y="864586"/>
                  </a:lnTo>
                  <a:lnTo>
                    <a:pt x="16514" y="818060"/>
                  </a:lnTo>
                  <a:lnTo>
                    <a:pt x="8593" y="771281"/>
                  </a:lnTo>
                  <a:lnTo>
                    <a:pt x="3214" y="724350"/>
                  </a:lnTo>
                  <a:lnTo>
                    <a:pt x="356" y="677365"/>
                  </a:lnTo>
                  <a:lnTo>
                    <a:pt x="0" y="630428"/>
                  </a:lnTo>
                  <a:lnTo>
                    <a:pt x="2123" y="583638"/>
                  </a:lnTo>
                  <a:lnTo>
                    <a:pt x="6706" y="537095"/>
                  </a:lnTo>
                  <a:lnTo>
                    <a:pt x="13729" y="490899"/>
                  </a:lnTo>
                  <a:lnTo>
                    <a:pt x="23170" y="445150"/>
                  </a:lnTo>
                  <a:lnTo>
                    <a:pt x="35010" y="399948"/>
                  </a:lnTo>
                  <a:lnTo>
                    <a:pt x="49227" y="355393"/>
                  </a:lnTo>
                  <a:lnTo>
                    <a:pt x="65801" y="311585"/>
                  </a:lnTo>
                  <a:lnTo>
                    <a:pt x="84712" y="268623"/>
                  </a:lnTo>
                  <a:lnTo>
                    <a:pt x="105939" y="226609"/>
                  </a:lnTo>
                  <a:lnTo>
                    <a:pt x="129461" y="185641"/>
                  </a:lnTo>
                  <a:lnTo>
                    <a:pt x="155258" y="145819"/>
                  </a:lnTo>
                  <a:lnTo>
                    <a:pt x="183309" y="107245"/>
                  </a:lnTo>
                  <a:lnTo>
                    <a:pt x="213595" y="70016"/>
                  </a:lnTo>
                  <a:lnTo>
                    <a:pt x="246093" y="34235"/>
                  </a:lnTo>
                  <a:lnTo>
                    <a:pt x="280785" y="0"/>
                  </a:lnTo>
                  <a:lnTo>
                    <a:pt x="885305" y="646938"/>
                  </a:lnTo>
                  <a:lnTo>
                    <a:pt x="74029" y="100164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199246" y="2216023"/>
              <a:ext cx="604520" cy="868044"/>
            </a:xfrm>
            <a:custGeom>
              <a:avLst/>
              <a:gdLst/>
              <a:ahLst/>
              <a:cxnLst/>
              <a:rect l="l" t="t" r="r" b="b"/>
              <a:pathLst>
                <a:path w="604520" h="868044">
                  <a:moveTo>
                    <a:pt x="430022" y="0"/>
                  </a:moveTo>
                  <a:lnTo>
                    <a:pt x="382090" y="11029"/>
                  </a:lnTo>
                  <a:lnTo>
                    <a:pt x="334983" y="24653"/>
                  </a:lnTo>
                  <a:lnTo>
                    <a:pt x="288803" y="40822"/>
                  </a:lnTo>
                  <a:lnTo>
                    <a:pt x="243651" y="59486"/>
                  </a:lnTo>
                  <a:lnTo>
                    <a:pt x="199628" y="80597"/>
                  </a:lnTo>
                  <a:lnTo>
                    <a:pt x="156835" y="104104"/>
                  </a:lnTo>
                  <a:lnTo>
                    <a:pt x="115375" y="129958"/>
                  </a:lnTo>
                  <a:lnTo>
                    <a:pt x="75348" y="158109"/>
                  </a:lnTo>
                  <a:lnTo>
                    <a:pt x="36856" y="188509"/>
                  </a:lnTo>
                  <a:lnTo>
                    <a:pt x="0" y="221106"/>
                  </a:lnTo>
                  <a:lnTo>
                    <a:pt x="604520" y="868044"/>
                  </a:lnTo>
                  <a:lnTo>
                    <a:pt x="430022" y="0"/>
                  </a:lnTo>
                  <a:close/>
                </a:path>
              </a:pathLst>
            </a:custGeom>
            <a:solidFill>
              <a:srgbClr val="F9BD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99246" y="2216023"/>
              <a:ext cx="604520" cy="868044"/>
            </a:xfrm>
            <a:custGeom>
              <a:avLst/>
              <a:gdLst/>
              <a:ahLst/>
              <a:cxnLst/>
              <a:rect l="l" t="t" r="r" b="b"/>
              <a:pathLst>
                <a:path w="604520" h="868044">
                  <a:moveTo>
                    <a:pt x="0" y="221106"/>
                  </a:moveTo>
                  <a:lnTo>
                    <a:pt x="36856" y="188509"/>
                  </a:lnTo>
                  <a:lnTo>
                    <a:pt x="75348" y="158109"/>
                  </a:lnTo>
                  <a:lnTo>
                    <a:pt x="115375" y="129958"/>
                  </a:lnTo>
                  <a:lnTo>
                    <a:pt x="156835" y="104104"/>
                  </a:lnTo>
                  <a:lnTo>
                    <a:pt x="199628" y="80597"/>
                  </a:lnTo>
                  <a:lnTo>
                    <a:pt x="243651" y="59486"/>
                  </a:lnTo>
                  <a:lnTo>
                    <a:pt x="288803" y="40822"/>
                  </a:lnTo>
                  <a:lnTo>
                    <a:pt x="334983" y="24653"/>
                  </a:lnTo>
                  <a:lnTo>
                    <a:pt x="382090" y="11029"/>
                  </a:lnTo>
                  <a:lnTo>
                    <a:pt x="430022" y="0"/>
                  </a:lnTo>
                  <a:lnTo>
                    <a:pt x="604520" y="868044"/>
                  </a:lnTo>
                  <a:lnTo>
                    <a:pt x="0" y="22110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29268" y="2199767"/>
              <a:ext cx="174625" cy="884555"/>
            </a:xfrm>
            <a:custGeom>
              <a:avLst/>
              <a:gdLst/>
              <a:ahLst/>
              <a:cxnLst/>
              <a:rect l="l" t="t" r="r" b="b"/>
              <a:pathLst>
                <a:path w="174625" h="884555">
                  <a:moveTo>
                    <a:pt x="128270" y="0"/>
                  </a:moveTo>
                  <a:lnTo>
                    <a:pt x="96011" y="2307"/>
                  </a:lnTo>
                  <a:lnTo>
                    <a:pt x="63849" y="5794"/>
                  </a:lnTo>
                  <a:lnTo>
                    <a:pt x="31829" y="10447"/>
                  </a:lnTo>
                  <a:lnTo>
                    <a:pt x="0" y="16256"/>
                  </a:lnTo>
                  <a:lnTo>
                    <a:pt x="174498" y="884301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FBD3A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29268" y="2199767"/>
              <a:ext cx="174625" cy="884555"/>
            </a:xfrm>
            <a:custGeom>
              <a:avLst/>
              <a:gdLst/>
              <a:ahLst/>
              <a:cxnLst/>
              <a:rect l="l" t="t" r="r" b="b"/>
              <a:pathLst>
                <a:path w="174625" h="884555">
                  <a:moveTo>
                    <a:pt x="0" y="16256"/>
                  </a:moveTo>
                  <a:lnTo>
                    <a:pt x="31829" y="10447"/>
                  </a:lnTo>
                  <a:lnTo>
                    <a:pt x="63849" y="5794"/>
                  </a:lnTo>
                  <a:lnTo>
                    <a:pt x="96011" y="2307"/>
                  </a:lnTo>
                  <a:lnTo>
                    <a:pt x="128270" y="0"/>
                  </a:lnTo>
                  <a:lnTo>
                    <a:pt x="174498" y="884301"/>
                  </a:lnTo>
                  <a:lnTo>
                    <a:pt x="0" y="16256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57538" y="2198624"/>
              <a:ext cx="46355" cy="885825"/>
            </a:xfrm>
            <a:custGeom>
              <a:avLst/>
              <a:gdLst/>
              <a:ahLst/>
              <a:cxnLst/>
              <a:rect l="l" t="t" r="r" b="b"/>
              <a:pathLst>
                <a:path w="46354" h="885825">
                  <a:moveTo>
                    <a:pt x="46227" y="0"/>
                  </a:moveTo>
                  <a:lnTo>
                    <a:pt x="23066" y="285"/>
                  </a:lnTo>
                  <a:lnTo>
                    <a:pt x="0" y="1142"/>
                  </a:lnTo>
                  <a:lnTo>
                    <a:pt x="46227" y="885443"/>
                  </a:lnTo>
                  <a:lnTo>
                    <a:pt x="46227" y="0"/>
                  </a:lnTo>
                  <a:close/>
                </a:path>
              </a:pathLst>
            </a:custGeom>
            <a:solidFill>
              <a:srgbClr val="FCE9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57538" y="2198624"/>
              <a:ext cx="46355" cy="885825"/>
            </a:xfrm>
            <a:custGeom>
              <a:avLst/>
              <a:gdLst/>
              <a:ahLst/>
              <a:cxnLst/>
              <a:rect l="l" t="t" r="r" b="b"/>
              <a:pathLst>
                <a:path w="46354" h="885825">
                  <a:moveTo>
                    <a:pt x="0" y="1142"/>
                  </a:moveTo>
                  <a:lnTo>
                    <a:pt x="11527" y="642"/>
                  </a:lnTo>
                  <a:lnTo>
                    <a:pt x="23066" y="285"/>
                  </a:lnTo>
                  <a:lnTo>
                    <a:pt x="34629" y="71"/>
                  </a:lnTo>
                  <a:lnTo>
                    <a:pt x="46227" y="0"/>
                  </a:lnTo>
                  <a:lnTo>
                    <a:pt x="46227" y="885443"/>
                  </a:lnTo>
                  <a:lnTo>
                    <a:pt x="0" y="114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804147" y="2410968"/>
              <a:ext cx="147955" cy="26034"/>
            </a:xfrm>
            <a:custGeom>
              <a:avLst/>
              <a:gdLst/>
              <a:ahLst/>
              <a:cxnLst/>
              <a:rect l="l" t="t" r="r" b="b"/>
              <a:pathLst>
                <a:path w="147954" h="26035">
                  <a:moveTo>
                    <a:pt x="0" y="25908"/>
                  </a:moveTo>
                  <a:lnTo>
                    <a:pt x="91440" y="0"/>
                  </a:lnTo>
                  <a:lnTo>
                    <a:pt x="147827" y="0"/>
                  </a:lnTo>
                </a:path>
              </a:pathLst>
            </a:custGeom>
            <a:ln w="9525">
              <a:solidFill>
                <a:srgbClr val="DCDCD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013952" y="3238322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209915" y="2907030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06816" y="2383917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9%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48445" y="2256536"/>
            <a:ext cx="5797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2%</a:t>
            </a:r>
            <a:r>
              <a:rPr sz="1000" spc="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00" spc="-7" baseline="-5555" dirty="0">
                <a:solidFill>
                  <a:srgbClr val="FFFFFF"/>
                </a:solidFill>
                <a:latin typeface="Verdana"/>
                <a:cs typeface="Verdana"/>
              </a:rPr>
              <a:t>1%</a:t>
            </a:r>
            <a:endParaRPr sz="1500" baseline="-5555">
              <a:latin typeface="Verdana"/>
              <a:cs typeface="Verdan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206990" y="2448306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70103" y="0"/>
                </a:moveTo>
                <a:lnTo>
                  <a:pt x="0" y="0"/>
                </a:lnTo>
                <a:lnTo>
                  <a:pt x="0" y="68579"/>
                </a:lnTo>
                <a:lnTo>
                  <a:pt x="70103" y="68579"/>
                </a:lnTo>
                <a:lnTo>
                  <a:pt x="70103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0295381" y="2387854"/>
            <a:ext cx="2529840" cy="1266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Отсутствие налогового</a:t>
            </a:r>
            <a:r>
              <a:rPr sz="1000" spc="5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режима/НДФЛ</a:t>
            </a:r>
            <a:endParaRPr sz="1000">
              <a:latin typeface="Verdana"/>
              <a:cs typeface="Verdana"/>
            </a:endParaRPr>
          </a:p>
          <a:p>
            <a:pPr marL="12700" marR="161925">
              <a:lnSpc>
                <a:spcPct val="178600"/>
              </a:lnSpc>
            </a:pPr>
            <a:r>
              <a:rPr sz="1000" spc="-10" dirty="0">
                <a:latin typeface="Verdana"/>
                <a:cs typeface="Verdana"/>
              </a:rPr>
              <a:t>Налог </a:t>
            </a:r>
            <a:r>
              <a:rPr sz="1000" spc="-5" dirty="0">
                <a:latin typeface="Verdana"/>
                <a:cs typeface="Verdana"/>
              </a:rPr>
              <a:t>на </a:t>
            </a:r>
            <a:r>
              <a:rPr sz="1000" spc="-10" dirty="0">
                <a:latin typeface="Verdana"/>
                <a:cs typeface="Verdana"/>
              </a:rPr>
              <a:t>профессиональный доход  УСН</a:t>
            </a:r>
            <a:r>
              <a:rPr sz="100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(6%)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sz="1000" spc="-5" dirty="0">
                <a:latin typeface="Verdana"/>
                <a:cs typeface="Verdana"/>
              </a:rPr>
              <a:t>УСН (15%)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sz="1000" spc="-10" dirty="0">
                <a:latin typeface="Verdana"/>
                <a:cs typeface="Verdana"/>
              </a:rPr>
              <a:t>ОСН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0206990" y="2719578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70103" y="0"/>
                </a:moveTo>
                <a:lnTo>
                  <a:pt x="0" y="0"/>
                </a:lnTo>
                <a:lnTo>
                  <a:pt x="0" y="70103"/>
                </a:lnTo>
                <a:lnTo>
                  <a:pt x="70103" y="70103"/>
                </a:lnTo>
                <a:lnTo>
                  <a:pt x="70103" y="0"/>
                </a:lnTo>
                <a:close/>
              </a:path>
            </a:pathLst>
          </a:custGeom>
          <a:solidFill>
            <a:srgbClr val="D06E0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206990" y="2992374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80">
                <a:moveTo>
                  <a:pt x="70103" y="0"/>
                </a:moveTo>
                <a:lnTo>
                  <a:pt x="0" y="0"/>
                </a:lnTo>
                <a:lnTo>
                  <a:pt x="0" y="68579"/>
                </a:lnTo>
                <a:lnTo>
                  <a:pt x="70103" y="68579"/>
                </a:lnTo>
                <a:lnTo>
                  <a:pt x="70103" y="0"/>
                </a:lnTo>
                <a:close/>
              </a:path>
            </a:pathLst>
          </a:custGeom>
          <a:solidFill>
            <a:srgbClr val="F9B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206990" y="3263646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70103" y="0"/>
                </a:moveTo>
                <a:lnTo>
                  <a:pt x="0" y="0"/>
                </a:lnTo>
                <a:lnTo>
                  <a:pt x="0" y="70103"/>
                </a:lnTo>
                <a:lnTo>
                  <a:pt x="70103" y="70103"/>
                </a:lnTo>
                <a:lnTo>
                  <a:pt x="70103" y="0"/>
                </a:lnTo>
                <a:close/>
              </a:path>
            </a:pathLst>
          </a:custGeom>
          <a:solidFill>
            <a:srgbClr val="FBD3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0206990" y="3536442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70103" y="0"/>
                </a:moveTo>
                <a:lnTo>
                  <a:pt x="0" y="0"/>
                </a:lnTo>
                <a:lnTo>
                  <a:pt x="0" y="70103"/>
                </a:lnTo>
                <a:lnTo>
                  <a:pt x="70103" y="70103"/>
                </a:lnTo>
                <a:lnTo>
                  <a:pt x="70103" y="0"/>
                </a:lnTo>
                <a:close/>
              </a:path>
            </a:pathLst>
          </a:custGeom>
          <a:solidFill>
            <a:srgbClr val="FCE9D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33173" y="2115312"/>
            <a:ext cx="975994" cy="1343025"/>
          </a:xfrm>
          <a:custGeom>
            <a:avLst/>
            <a:gdLst/>
            <a:ahLst/>
            <a:cxnLst/>
            <a:rect l="l" t="t" r="r" b="b"/>
            <a:pathLst>
              <a:path w="975995" h="1343025">
                <a:moveTo>
                  <a:pt x="77402" y="1343025"/>
                </a:moveTo>
                <a:lnTo>
                  <a:pt x="59608" y="1298261"/>
                </a:lnTo>
                <a:lnTo>
                  <a:pt x="44192" y="1253148"/>
                </a:lnTo>
                <a:lnTo>
                  <a:pt x="31125" y="1207759"/>
                </a:lnTo>
                <a:lnTo>
                  <a:pt x="20378" y="1162166"/>
                </a:lnTo>
                <a:lnTo>
                  <a:pt x="11921" y="1116442"/>
                </a:lnTo>
                <a:lnTo>
                  <a:pt x="5725" y="1070659"/>
                </a:lnTo>
                <a:lnTo>
                  <a:pt x="1761" y="1024890"/>
                </a:lnTo>
                <a:lnTo>
                  <a:pt x="0" y="979208"/>
                </a:lnTo>
                <a:lnTo>
                  <a:pt x="412" y="933684"/>
                </a:lnTo>
                <a:lnTo>
                  <a:pt x="2969" y="888391"/>
                </a:lnTo>
                <a:lnTo>
                  <a:pt x="7641" y="843402"/>
                </a:lnTo>
                <a:lnTo>
                  <a:pt x="14399" y="798789"/>
                </a:lnTo>
                <a:lnTo>
                  <a:pt x="23215" y="754625"/>
                </a:lnTo>
                <a:lnTo>
                  <a:pt x="34058" y="710982"/>
                </a:lnTo>
                <a:lnTo>
                  <a:pt x="46899" y="667933"/>
                </a:lnTo>
                <a:lnTo>
                  <a:pt x="61710" y="625550"/>
                </a:lnTo>
                <a:lnTo>
                  <a:pt x="78462" y="583905"/>
                </a:lnTo>
                <a:lnTo>
                  <a:pt x="97124" y="543072"/>
                </a:lnTo>
                <a:lnTo>
                  <a:pt x="117668" y="503123"/>
                </a:lnTo>
                <a:lnTo>
                  <a:pt x="140065" y="464130"/>
                </a:lnTo>
                <a:lnTo>
                  <a:pt x="164285" y="426165"/>
                </a:lnTo>
                <a:lnTo>
                  <a:pt x="190300" y="389302"/>
                </a:lnTo>
                <a:lnTo>
                  <a:pt x="218080" y="353612"/>
                </a:lnTo>
                <a:lnTo>
                  <a:pt x="247596" y="319168"/>
                </a:lnTo>
                <a:lnTo>
                  <a:pt x="278819" y="286043"/>
                </a:lnTo>
                <a:lnTo>
                  <a:pt x="311719" y="254310"/>
                </a:lnTo>
                <a:lnTo>
                  <a:pt x="346268" y="224040"/>
                </a:lnTo>
                <a:lnTo>
                  <a:pt x="382436" y="195306"/>
                </a:lnTo>
                <a:lnTo>
                  <a:pt x="420194" y="168180"/>
                </a:lnTo>
                <a:lnTo>
                  <a:pt x="459513" y="142736"/>
                </a:lnTo>
                <a:lnTo>
                  <a:pt x="500364" y="119046"/>
                </a:lnTo>
                <a:lnTo>
                  <a:pt x="542718" y="97181"/>
                </a:lnTo>
                <a:lnTo>
                  <a:pt x="586545" y="77215"/>
                </a:lnTo>
                <a:lnTo>
                  <a:pt x="633123" y="58776"/>
                </a:lnTo>
                <a:lnTo>
                  <a:pt x="680497" y="42808"/>
                </a:lnTo>
                <a:lnTo>
                  <a:pt x="728567" y="29332"/>
                </a:lnTo>
                <a:lnTo>
                  <a:pt x="777235" y="18367"/>
                </a:lnTo>
                <a:lnTo>
                  <a:pt x="826404" y="9932"/>
                </a:lnTo>
                <a:lnTo>
                  <a:pt x="875974" y="4046"/>
                </a:lnTo>
                <a:lnTo>
                  <a:pt x="925848" y="729"/>
                </a:lnTo>
                <a:lnTo>
                  <a:pt x="975927" y="0"/>
                </a:lnTo>
              </a:path>
            </a:pathLst>
          </a:custGeom>
          <a:ln w="76200">
            <a:solidFill>
              <a:srgbClr val="F792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733158" y="1881258"/>
            <a:ext cx="984250" cy="1191895"/>
          </a:xfrm>
          <a:prstGeom prst="rect">
            <a:avLst/>
          </a:prstGeom>
        </p:spPr>
        <p:txBody>
          <a:bodyPr vert="horz" wrap="square" lIns="0" tIns="2209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39"/>
              </a:spcBef>
            </a:pPr>
            <a:r>
              <a:rPr sz="2800" b="1" spc="-5" dirty="0">
                <a:solidFill>
                  <a:srgbClr val="F79228"/>
                </a:solidFill>
                <a:latin typeface="Verdana"/>
                <a:cs typeface="Verdana"/>
              </a:rPr>
              <a:t>32%</a:t>
            </a:r>
            <a:endParaRPr sz="2800">
              <a:latin typeface="Verdana"/>
              <a:cs typeface="Verdana"/>
            </a:endParaRPr>
          </a:p>
          <a:p>
            <a:pPr marL="25400" marR="66040">
              <a:lnSpc>
                <a:spcPct val="100000"/>
              </a:lnSpc>
              <a:spcBef>
                <a:spcPts val="580"/>
              </a:spcBef>
            </a:pPr>
            <a:r>
              <a:rPr sz="1000" b="1" spc="-5" dirty="0">
                <a:solidFill>
                  <a:srgbClr val="F79228"/>
                </a:solidFill>
                <a:latin typeface="Verdana"/>
                <a:cs typeface="Verdana"/>
              </a:rPr>
              <a:t>Использу</a:t>
            </a:r>
            <a:r>
              <a:rPr sz="1000" b="1" dirty="0">
                <a:solidFill>
                  <a:srgbClr val="F79228"/>
                </a:solidFill>
                <a:latin typeface="Verdana"/>
                <a:cs typeface="Verdana"/>
              </a:rPr>
              <a:t>ю</a:t>
            </a:r>
            <a:r>
              <a:rPr sz="1000" b="1" spc="-5" dirty="0">
                <a:solidFill>
                  <a:srgbClr val="F79228"/>
                </a:solidFill>
                <a:latin typeface="Verdana"/>
                <a:cs typeface="Verdana"/>
              </a:rPr>
              <a:t>т  налоговые  </a:t>
            </a:r>
            <a:r>
              <a:rPr sz="1000" b="1" spc="-10" dirty="0">
                <a:solidFill>
                  <a:srgbClr val="F79228"/>
                </a:solidFill>
                <a:latin typeface="Verdana"/>
                <a:cs typeface="Verdana"/>
              </a:rPr>
              <a:t>режимы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1283" y="1747774"/>
            <a:ext cx="9368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23940" algn="l"/>
              </a:tabLst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Юридический</a:t>
            </a:r>
            <a:r>
              <a:rPr sz="1500" spc="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статус</a:t>
            </a:r>
            <a:r>
              <a:rPr sz="1500" spc="1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арендодателя	Налоговый режим</a:t>
            </a:r>
            <a:r>
              <a:rPr sz="1500" spc="-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арендодателя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8164" y="4160596"/>
            <a:ext cx="220154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Заключение</a:t>
            </a:r>
            <a:r>
              <a:rPr sz="1500" spc="-7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договора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699142" y="2163572"/>
            <a:ext cx="1842770" cy="1842770"/>
            <a:chOff x="1699142" y="2163572"/>
            <a:chExt cx="1842770" cy="1842770"/>
          </a:xfrm>
        </p:grpSpPr>
        <p:sp>
          <p:nvSpPr>
            <p:cNvPr id="34" name="object 34"/>
            <p:cNvSpPr/>
            <p:nvPr/>
          </p:nvSpPr>
          <p:spPr>
            <a:xfrm>
              <a:off x="1785493" y="2173097"/>
              <a:ext cx="1756410" cy="1833245"/>
            </a:xfrm>
            <a:custGeom>
              <a:avLst/>
              <a:gdLst/>
              <a:ahLst/>
              <a:cxnLst/>
              <a:rect l="l" t="t" r="r" b="b"/>
              <a:pathLst>
                <a:path w="1756410" h="1833245">
                  <a:moveTo>
                    <a:pt x="839596" y="0"/>
                  </a:moveTo>
                  <a:lnTo>
                    <a:pt x="839596" y="284098"/>
                  </a:lnTo>
                  <a:lnTo>
                    <a:pt x="889514" y="286061"/>
                  </a:lnTo>
                  <a:lnTo>
                    <a:pt x="938612" y="291871"/>
                  </a:lnTo>
                  <a:lnTo>
                    <a:pt x="986707" y="301407"/>
                  </a:lnTo>
                  <a:lnTo>
                    <a:pt x="1033616" y="314551"/>
                  </a:lnTo>
                  <a:lnTo>
                    <a:pt x="1079156" y="331183"/>
                  </a:lnTo>
                  <a:lnTo>
                    <a:pt x="1123144" y="351183"/>
                  </a:lnTo>
                  <a:lnTo>
                    <a:pt x="1165396" y="374432"/>
                  </a:lnTo>
                  <a:lnTo>
                    <a:pt x="1205730" y="400812"/>
                  </a:lnTo>
                  <a:lnTo>
                    <a:pt x="1243962" y="430201"/>
                  </a:lnTo>
                  <a:lnTo>
                    <a:pt x="1279910" y="462482"/>
                  </a:lnTo>
                  <a:lnTo>
                    <a:pt x="1313390" y="497534"/>
                  </a:lnTo>
                  <a:lnTo>
                    <a:pt x="1344219" y="535237"/>
                  </a:lnTo>
                  <a:lnTo>
                    <a:pt x="1372214" y="575474"/>
                  </a:lnTo>
                  <a:lnTo>
                    <a:pt x="1397193" y="618123"/>
                  </a:lnTo>
                  <a:lnTo>
                    <a:pt x="1418970" y="663066"/>
                  </a:lnTo>
                  <a:lnTo>
                    <a:pt x="1436294" y="706992"/>
                  </a:lnTo>
                  <a:lnTo>
                    <a:pt x="1450136" y="751414"/>
                  </a:lnTo>
                  <a:lnTo>
                    <a:pt x="1460560" y="796169"/>
                  </a:lnTo>
                  <a:lnTo>
                    <a:pt x="1467629" y="841098"/>
                  </a:lnTo>
                  <a:lnTo>
                    <a:pt x="1471407" y="886038"/>
                  </a:lnTo>
                  <a:lnTo>
                    <a:pt x="1471955" y="930829"/>
                  </a:lnTo>
                  <a:lnTo>
                    <a:pt x="1469337" y="975310"/>
                  </a:lnTo>
                  <a:lnTo>
                    <a:pt x="1463616" y="1019319"/>
                  </a:lnTo>
                  <a:lnTo>
                    <a:pt x="1454855" y="1062695"/>
                  </a:lnTo>
                  <a:lnTo>
                    <a:pt x="1443116" y="1105277"/>
                  </a:lnTo>
                  <a:lnTo>
                    <a:pt x="1428464" y="1146905"/>
                  </a:lnTo>
                  <a:lnTo>
                    <a:pt x="1410960" y="1187416"/>
                  </a:lnTo>
                  <a:lnTo>
                    <a:pt x="1390668" y="1226649"/>
                  </a:lnTo>
                  <a:lnTo>
                    <a:pt x="1367651" y="1264445"/>
                  </a:lnTo>
                  <a:lnTo>
                    <a:pt x="1341972" y="1300640"/>
                  </a:lnTo>
                  <a:lnTo>
                    <a:pt x="1313693" y="1335075"/>
                  </a:lnTo>
                  <a:lnTo>
                    <a:pt x="1282878" y="1367587"/>
                  </a:lnTo>
                  <a:lnTo>
                    <a:pt x="1249589" y="1398016"/>
                  </a:lnTo>
                  <a:lnTo>
                    <a:pt x="1213890" y="1426201"/>
                  </a:lnTo>
                  <a:lnTo>
                    <a:pt x="1175844" y="1451981"/>
                  </a:lnTo>
                  <a:lnTo>
                    <a:pt x="1135514" y="1475194"/>
                  </a:lnTo>
                  <a:lnTo>
                    <a:pt x="1092962" y="1495678"/>
                  </a:lnTo>
                  <a:lnTo>
                    <a:pt x="1049036" y="1513002"/>
                  </a:lnTo>
                  <a:lnTo>
                    <a:pt x="1004617" y="1526844"/>
                  </a:lnTo>
                  <a:lnTo>
                    <a:pt x="959865" y="1537268"/>
                  </a:lnTo>
                  <a:lnTo>
                    <a:pt x="914941" y="1544338"/>
                  </a:lnTo>
                  <a:lnTo>
                    <a:pt x="870005" y="1548116"/>
                  </a:lnTo>
                  <a:lnTo>
                    <a:pt x="825220" y="1548665"/>
                  </a:lnTo>
                  <a:lnTo>
                    <a:pt x="780745" y="1546049"/>
                  </a:lnTo>
                  <a:lnTo>
                    <a:pt x="736741" y="1540330"/>
                  </a:lnTo>
                  <a:lnTo>
                    <a:pt x="693371" y="1531571"/>
                  </a:lnTo>
                  <a:lnTo>
                    <a:pt x="650793" y="1519836"/>
                  </a:lnTo>
                  <a:lnTo>
                    <a:pt x="609171" y="1505188"/>
                  </a:lnTo>
                  <a:lnTo>
                    <a:pt x="568664" y="1487689"/>
                  </a:lnTo>
                  <a:lnTo>
                    <a:pt x="529433" y="1467402"/>
                  </a:lnTo>
                  <a:lnTo>
                    <a:pt x="491639" y="1444392"/>
                  </a:lnTo>
                  <a:lnTo>
                    <a:pt x="455444" y="1418720"/>
                  </a:lnTo>
                  <a:lnTo>
                    <a:pt x="421008" y="1390450"/>
                  </a:lnTo>
                  <a:lnTo>
                    <a:pt x="388493" y="1359644"/>
                  </a:lnTo>
                  <a:lnTo>
                    <a:pt x="358058" y="1326367"/>
                  </a:lnTo>
                  <a:lnTo>
                    <a:pt x="329865" y="1290680"/>
                  </a:lnTo>
                  <a:lnTo>
                    <a:pt x="304076" y="1252648"/>
                  </a:lnTo>
                  <a:lnTo>
                    <a:pt x="280850" y="1212332"/>
                  </a:lnTo>
                  <a:lnTo>
                    <a:pt x="260350" y="1169796"/>
                  </a:lnTo>
                  <a:lnTo>
                    <a:pt x="0" y="1283589"/>
                  </a:lnTo>
                  <a:lnTo>
                    <a:pt x="21022" y="1328342"/>
                  </a:lnTo>
                  <a:lnTo>
                    <a:pt x="44238" y="1371577"/>
                  </a:lnTo>
                  <a:lnTo>
                    <a:pt x="69562" y="1413237"/>
                  </a:lnTo>
                  <a:lnTo>
                    <a:pt x="96910" y="1453269"/>
                  </a:lnTo>
                  <a:lnTo>
                    <a:pt x="126199" y="1491617"/>
                  </a:lnTo>
                  <a:lnTo>
                    <a:pt x="157344" y="1528227"/>
                  </a:lnTo>
                  <a:lnTo>
                    <a:pt x="190262" y="1563042"/>
                  </a:lnTo>
                  <a:lnTo>
                    <a:pt x="224869" y="1596010"/>
                  </a:lnTo>
                  <a:lnTo>
                    <a:pt x="261079" y="1627074"/>
                  </a:lnTo>
                  <a:lnTo>
                    <a:pt x="298811" y="1656180"/>
                  </a:lnTo>
                  <a:lnTo>
                    <a:pt x="337978" y="1683273"/>
                  </a:lnTo>
                  <a:lnTo>
                    <a:pt x="378498" y="1708298"/>
                  </a:lnTo>
                  <a:lnTo>
                    <a:pt x="420287" y="1731201"/>
                  </a:lnTo>
                  <a:lnTo>
                    <a:pt x="463259" y="1751925"/>
                  </a:lnTo>
                  <a:lnTo>
                    <a:pt x="507332" y="1770417"/>
                  </a:lnTo>
                  <a:lnTo>
                    <a:pt x="552422" y="1786621"/>
                  </a:lnTo>
                  <a:lnTo>
                    <a:pt x="598444" y="1800483"/>
                  </a:lnTo>
                  <a:lnTo>
                    <a:pt x="645314" y="1811948"/>
                  </a:lnTo>
                  <a:lnTo>
                    <a:pt x="692948" y="1820961"/>
                  </a:lnTo>
                  <a:lnTo>
                    <a:pt x="741263" y="1827466"/>
                  </a:lnTo>
                  <a:lnTo>
                    <a:pt x="790173" y="1831410"/>
                  </a:lnTo>
                  <a:lnTo>
                    <a:pt x="839596" y="1832737"/>
                  </a:lnTo>
                  <a:lnTo>
                    <a:pt x="888275" y="1831466"/>
                  </a:lnTo>
                  <a:lnTo>
                    <a:pt x="936292" y="1827699"/>
                  </a:lnTo>
                  <a:lnTo>
                    <a:pt x="983582" y="1821496"/>
                  </a:lnTo>
                  <a:lnTo>
                    <a:pt x="1030083" y="1812923"/>
                  </a:lnTo>
                  <a:lnTo>
                    <a:pt x="1075731" y="1802041"/>
                  </a:lnTo>
                  <a:lnTo>
                    <a:pt x="1120464" y="1788915"/>
                  </a:lnTo>
                  <a:lnTo>
                    <a:pt x="1164217" y="1773607"/>
                  </a:lnTo>
                  <a:lnTo>
                    <a:pt x="1206928" y="1756182"/>
                  </a:lnTo>
                  <a:lnTo>
                    <a:pt x="1248533" y="1736702"/>
                  </a:lnTo>
                  <a:lnTo>
                    <a:pt x="1288969" y="1715230"/>
                  </a:lnTo>
                  <a:lnTo>
                    <a:pt x="1328174" y="1691831"/>
                  </a:lnTo>
                  <a:lnTo>
                    <a:pt x="1366082" y="1666566"/>
                  </a:lnTo>
                  <a:lnTo>
                    <a:pt x="1402632" y="1639500"/>
                  </a:lnTo>
                  <a:lnTo>
                    <a:pt x="1437759" y="1610696"/>
                  </a:lnTo>
                  <a:lnTo>
                    <a:pt x="1471401" y="1580217"/>
                  </a:lnTo>
                  <a:lnTo>
                    <a:pt x="1503495" y="1548127"/>
                  </a:lnTo>
                  <a:lnTo>
                    <a:pt x="1533977" y="1514488"/>
                  </a:lnTo>
                  <a:lnTo>
                    <a:pt x="1562783" y="1479365"/>
                  </a:lnTo>
                  <a:lnTo>
                    <a:pt x="1589851" y="1442819"/>
                  </a:lnTo>
                  <a:lnTo>
                    <a:pt x="1615117" y="1404916"/>
                  </a:lnTo>
                  <a:lnTo>
                    <a:pt x="1638518" y="1365717"/>
                  </a:lnTo>
                  <a:lnTo>
                    <a:pt x="1659991" y="1325287"/>
                  </a:lnTo>
                  <a:lnTo>
                    <a:pt x="1679472" y="1283688"/>
                  </a:lnTo>
                  <a:lnTo>
                    <a:pt x="1696898" y="1240984"/>
                  </a:lnTo>
                  <a:lnTo>
                    <a:pt x="1712206" y="1197238"/>
                  </a:lnTo>
                  <a:lnTo>
                    <a:pt x="1725333" y="1152514"/>
                  </a:lnTo>
                  <a:lnTo>
                    <a:pt x="1736214" y="1106875"/>
                  </a:lnTo>
                  <a:lnTo>
                    <a:pt x="1744788" y="1060383"/>
                  </a:lnTo>
                  <a:lnTo>
                    <a:pt x="1750991" y="1013104"/>
                  </a:lnTo>
                  <a:lnTo>
                    <a:pt x="1754758" y="965099"/>
                  </a:lnTo>
                  <a:lnTo>
                    <a:pt x="1756029" y="916431"/>
                  </a:lnTo>
                  <a:lnTo>
                    <a:pt x="1754758" y="867753"/>
                  </a:lnTo>
                  <a:lnTo>
                    <a:pt x="1750991" y="819736"/>
                  </a:lnTo>
                  <a:lnTo>
                    <a:pt x="1744788" y="772446"/>
                  </a:lnTo>
                  <a:lnTo>
                    <a:pt x="1736214" y="725945"/>
                  </a:lnTo>
                  <a:lnTo>
                    <a:pt x="1725333" y="680297"/>
                  </a:lnTo>
                  <a:lnTo>
                    <a:pt x="1712206" y="635564"/>
                  </a:lnTo>
                  <a:lnTo>
                    <a:pt x="1696898" y="591811"/>
                  </a:lnTo>
                  <a:lnTo>
                    <a:pt x="1679472" y="549100"/>
                  </a:lnTo>
                  <a:lnTo>
                    <a:pt x="1659991" y="507495"/>
                  </a:lnTo>
                  <a:lnTo>
                    <a:pt x="1638518" y="467059"/>
                  </a:lnTo>
                  <a:lnTo>
                    <a:pt x="1615117" y="427854"/>
                  </a:lnTo>
                  <a:lnTo>
                    <a:pt x="1589851" y="389946"/>
                  </a:lnTo>
                  <a:lnTo>
                    <a:pt x="1562783" y="353396"/>
                  </a:lnTo>
                  <a:lnTo>
                    <a:pt x="1533977" y="318269"/>
                  </a:lnTo>
                  <a:lnTo>
                    <a:pt x="1503495" y="284627"/>
                  </a:lnTo>
                  <a:lnTo>
                    <a:pt x="1471401" y="252533"/>
                  </a:lnTo>
                  <a:lnTo>
                    <a:pt x="1437759" y="222051"/>
                  </a:lnTo>
                  <a:lnTo>
                    <a:pt x="1402632" y="193245"/>
                  </a:lnTo>
                  <a:lnTo>
                    <a:pt x="1366082" y="166177"/>
                  </a:lnTo>
                  <a:lnTo>
                    <a:pt x="1328174" y="140911"/>
                  </a:lnTo>
                  <a:lnTo>
                    <a:pt x="1288969" y="117510"/>
                  </a:lnTo>
                  <a:lnTo>
                    <a:pt x="1248533" y="96037"/>
                  </a:lnTo>
                  <a:lnTo>
                    <a:pt x="1206928" y="76556"/>
                  </a:lnTo>
                  <a:lnTo>
                    <a:pt x="1164217" y="59130"/>
                  </a:lnTo>
                  <a:lnTo>
                    <a:pt x="1120464" y="43822"/>
                  </a:lnTo>
                  <a:lnTo>
                    <a:pt x="1075731" y="30695"/>
                  </a:lnTo>
                  <a:lnTo>
                    <a:pt x="1030083" y="19814"/>
                  </a:lnTo>
                  <a:lnTo>
                    <a:pt x="983582" y="11240"/>
                  </a:lnTo>
                  <a:lnTo>
                    <a:pt x="936292" y="5037"/>
                  </a:lnTo>
                  <a:lnTo>
                    <a:pt x="888275" y="1270"/>
                  </a:lnTo>
                  <a:lnTo>
                    <a:pt x="839596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708667" y="2419858"/>
              <a:ext cx="485140" cy="1036955"/>
            </a:xfrm>
            <a:custGeom>
              <a:avLst/>
              <a:gdLst/>
              <a:ahLst/>
              <a:cxnLst/>
              <a:rect l="l" t="t" r="r" b="b"/>
              <a:pathLst>
                <a:path w="485139" h="1036954">
                  <a:moveTo>
                    <a:pt x="290820" y="0"/>
                  </a:moveTo>
                  <a:lnTo>
                    <a:pt x="256359" y="33930"/>
                  </a:lnTo>
                  <a:lnTo>
                    <a:pt x="223982" y="69334"/>
                  </a:lnTo>
                  <a:lnTo>
                    <a:pt x="193708" y="106121"/>
                  </a:lnTo>
                  <a:lnTo>
                    <a:pt x="165555" y="144200"/>
                  </a:lnTo>
                  <a:lnTo>
                    <a:pt x="139541" y="183479"/>
                  </a:lnTo>
                  <a:lnTo>
                    <a:pt x="115687" y="223869"/>
                  </a:lnTo>
                  <a:lnTo>
                    <a:pt x="94010" y="265277"/>
                  </a:lnTo>
                  <a:lnTo>
                    <a:pt x="74530" y="307612"/>
                  </a:lnTo>
                  <a:lnTo>
                    <a:pt x="57264" y="350784"/>
                  </a:lnTo>
                  <a:lnTo>
                    <a:pt x="42232" y="394702"/>
                  </a:lnTo>
                  <a:lnTo>
                    <a:pt x="29453" y="439274"/>
                  </a:lnTo>
                  <a:lnTo>
                    <a:pt x="18945" y="484409"/>
                  </a:lnTo>
                  <a:lnTo>
                    <a:pt x="10727" y="530017"/>
                  </a:lnTo>
                  <a:lnTo>
                    <a:pt x="4817" y="576006"/>
                  </a:lnTo>
                  <a:lnTo>
                    <a:pt x="1235" y="622285"/>
                  </a:lnTo>
                  <a:lnTo>
                    <a:pt x="0" y="668763"/>
                  </a:lnTo>
                  <a:lnTo>
                    <a:pt x="1129" y="715349"/>
                  </a:lnTo>
                  <a:lnTo>
                    <a:pt x="4641" y="761952"/>
                  </a:lnTo>
                  <a:lnTo>
                    <a:pt x="10557" y="808481"/>
                  </a:lnTo>
                  <a:lnTo>
                    <a:pt x="18893" y="854845"/>
                  </a:lnTo>
                  <a:lnTo>
                    <a:pt x="29669" y="900952"/>
                  </a:lnTo>
                  <a:lnTo>
                    <a:pt x="42904" y="946713"/>
                  </a:lnTo>
                  <a:lnTo>
                    <a:pt x="58617" y="992035"/>
                  </a:lnTo>
                  <a:lnTo>
                    <a:pt x="76825" y="1036828"/>
                  </a:lnTo>
                  <a:lnTo>
                    <a:pt x="337175" y="923036"/>
                  </a:lnTo>
                  <a:lnTo>
                    <a:pt x="318975" y="876514"/>
                  </a:lnTo>
                  <a:lnTo>
                    <a:pt x="304636" y="829246"/>
                  </a:lnTo>
                  <a:lnTo>
                    <a:pt x="294115" y="781444"/>
                  </a:lnTo>
                  <a:lnTo>
                    <a:pt x="287367" y="733317"/>
                  </a:lnTo>
                  <a:lnTo>
                    <a:pt x="284349" y="685079"/>
                  </a:lnTo>
                  <a:lnTo>
                    <a:pt x="285017" y="636942"/>
                  </a:lnTo>
                  <a:lnTo>
                    <a:pt x="289326" y="589116"/>
                  </a:lnTo>
                  <a:lnTo>
                    <a:pt x="297234" y="541813"/>
                  </a:lnTo>
                  <a:lnTo>
                    <a:pt x="308695" y="495246"/>
                  </a:lnTo>
                  <a:lnTo>
                    <a:pt x="323666" y="449626"/>
                  </a:lnTo>
                  <a:lnTo>
                    <a:pt x="342104" y="405164"/>
                  </a:lnTo>
                  <a:lnTo>
                    <a:pt x="363964" y="362073"/>
                  </a:lnTo>
                  <a:lnTo>
                    <a:pt x="389203" y="320563"/>
                  </a:lnTo>
                  <a:lnTo>
                    <a:pt x="417775" y="280848"/>
                  </a:lnTo>
                  <a:lnTo>
                    <a:pt x="449639" y="243137"/>
                  </a:lnTo>
                  <a:lnTo>
                    <a:pt x="484749" y="207645"/>
                  </a:lnTo>
                  <a:lnTo>
                    <a:pt x="290820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08667" y="2419858"/>
              <a:ext cx="485140" cy="1036955"/>
            </a:xfrm>
            <a:custGeom>
              <a:avLst/>
              <a:gdLst/>
              <a:ahLst/>
              <a:cxnLst/>
              <a:rect l="l" t="t" r="r" b="b"/>
              <a:pathLst>
                <a:path w="485139" h="1036954">
                  <a:moveTo>
                    <a:pt x="76825" y="1036828"/>
                  </a:moveTo>
                  <a:lnTo>
                    <a:pt x="58617" y="992035"/>
                  </a:lnTo>
                  <a:lnTo>
                    <a:pt x="42904" y="946713"/>
                  </a:lnTo>
                  <a:lnTo>
                    <a:pt x="29669" y="900952"/>
                  </a:lnTo>
                  <a:lnTo>
                    <a:pt x="18893" y="854845"/>
                  </a:lnTo>
                  <a:lnTo>
                    <a:pt x="10557" y="808481"/>
                  </a:lnTo>
                  <a:lnTo>
                    <a:pt x="4641" y="761952"/>
                  </a:lnTo>
                  <a:lnTo>
                    <a:pt x="1129" y="715349"/>
                  </a:lnTo>
                  <a:lnTo>
                    <a:pt x="0" y="668763"/>
                  </a:lnTo>
                  <a:lnTo>
                    <a:pt x="1235" y="622285"/>
                  </a:lnTo>
                  <a:lnTo>
                    <a:pt x="4817" y="576006"/>
                  </a:lnTo>
                  <a:lnTo>
                    <a:pt x="10727" y="530017"/>
                  </a:lnTo>
                  <a:lnTo>
                    <a:pt x="18945" y="484409"/>
                  </a:lnTo>
                  <a:lnTo>
                    <a:pt x="29453" y="439274"/>
                  </a:lnTo>
                  <a:lnTo>
                    <a:pt x="42232" y="394702"/>
                  </a:lnTo>
                  <a:lnTo>
                    <a:pt x="57264" y="350784"/>
                  </a:lnTo>
                  <a:lnTo>
                    <a:pt x="74530" y="307612"/>
                  </a:lnTo>
                  <a:lnTo>
                    <a:pt x="94010" y="265277"/>
                  </a:lnTo>
                  <a:lnTo>
                    <a:pt x="115687" y="223869"/>
                  </a:lnTo>
                  <a:lnTo>
                    <a:pt x="139541" y="183479"/>
                  </a:lnTo>
                  <a:lnTo>
                    <a:pt x="165555" y="144200"/>
                  </a:lnTo>
                  <a:lnTo>
                    <a:pt x="193708" y="106121"/>
                  </a:lnTo>
                  <a:lnTo>
                    <a:pt x="223982" y="69334"/>
                  </a:lnTo>
                  <a:lnTo>
                    <a:pt x="256359" y="33930"/>
                  </a:lnTo>
                  <a:lnTo>
                    <a:pt x="290820" y="0"/>
                  </a:lnTo>
                  <a:lnTo>
                    <a:pt x="484749" y="207645"/>
                  </a:lnTo>
                  <a:lnTo>
                    <a:pt x="449639" y="243137"/>
                  </a:lnTo>
                  <a:lnTo>
                    <a:pt x="417775" y="280848"/>
                  </a:lnTo>
                  <a:lnTo>
                    <a:pt x="389203" y="320563"/>
                  </a:lnTo>
                  <a:lnTo>
                    <a:pt x="363964" y="362073"/>
                  </a:lnTo>
                  <a:lnTo>
                    <a:pt x="342104" y="405164"/>
                  </a:lnTo>
                  <a:lnTo>
                    <a:pt x="323666" y="449626"/>
                  </a:lnTo>
                  <a:lnTo>
                    <a:pt x="308695" y="495246"/>
                  </a:lnTo>
                  <a:lnTo>
                    <a:pt x="297234" y="541813"/>
                  </a:lnTo>
                  <a:lnTo>
                    <a:pt x="289326" y="589116"/>
                  </a:lnTo>
                  <a:lnTo>
                    <a:pt x="285017" y="636942"/>
                  </a:lnTo>
                  <a:lnTo>
                    <a:pt x="284349" y="685079"/>
                  </a:lnTo>
                  <a:lnTo>
                    <a:pt x="287367" y="733317"/>
                  </a:lnTo>
                  <a:lnTo>
                    <a:pt x="294115" y="781444"/>
                  </a:lnTo>
                  <a:lnTo>
                    <a:pt x="304636" y="829246"/>
                  </a:lnTo>
                  <a:lnTo>
                    <a:pt x="318975" y="876514"/>
                  </a:lnTo>
                  <a:lnTo>
                    <a:pt x="337175" y="923036"/>
                  </a:lnTo>
                  <a:lnTo>
                    <a:pt x="76825" y="103682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999488" y="2180209"/>
              <a:ext cx="546735" cy="447675"/>
            </a:xfrm>
            <a:custGeom>
              <a:avLst/>
              <a:gdLst/>
              <a:ahLst/>
              <a:cxnLst/>
              <a:rect l="l" t="t" r="r" b="b"/>
              <a:pathLst>
                <a:path w="546735" h="447675">
                  <a:moveTo>
                    <a:pt x="511175" y="0"/>
                  </a:moveTo>
                  <a:lnTo>
                    <a:pt x="459308" y="8051"/>
                  </a:lnTo>
                  <a:lnTo>
                    <a:pt x="408179" y="19010"/>
                  </a:lnTo>
                  <a:lnTo>
                    <a:pt x="357902" y="32822"/>
                  </a:lnTo>
                  <a:lnTo>
                    <a:pt x="308589" y="49434"/>
                  </a:lnTo>
                  <a:lnTo>
                    <a:pt x="260356" y="68793"/>
                  </a:lnTo>
                  <a:lnTo>
                    <a:pt x="213316" y="90845"/>
                  </a:lnTo>
                  <a:lnTo>
                    <a:pt x="167583" y="115538"/>
                  </a:lnTo>
                  <a:lnTo>
                    <a:pt x="123271" y="142818"/>
                  </a:lnTo>
                  <a:lnTo>
                    <a:pt x="80494" y="172632"/>
                  </a:lnTo>
                  <a:lnTo>
                    <a:pt x="39365" y="204927"/>
                  </a:lnTo>
                  <a:lnTo>
                    <a:pt x="0" y="239648"/>
                  </a:lnTo>
                  <a:lnTo>
                    <a:pt x="193929" y="447293"/>
                  </a:lnTo>
                  <a:lnTo>
                    <a:pt x="231601" y="414763"/>
                  </a:lnTo>
                  <a:lnTo>
                    <a:pt x="271520" y="385435"/>
                  </a:lnTo>
                  <a:lnTo>
                    <a:pt x="313477" y="359401"/>
                  </a:lnTo>
                  <a:lnTo>
                    <a:pt x="357266" y="336756"/>
                  </a:lnTo>
                  <a:lnTo>
                    <a:pt x="402681" y="317594"/>
                  </a:lnTo>
                  <a:lnTo>
                    <a:pt x="449514" y="302007"/>
                  </a:lnTo>
                  <a:lnTo>
                    <a:pt x="497558" y="290092"/>
                  </a:lnTo>
                  <a:lnTo>
                    <a:pt x="546607" y="281939"/>
                  </a:lnTo>
                  <a:lnTo>
                    <a:pt x="511175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99488" y="2180209"/>
              <a:ext cx="546735" cy="447675"/>
            </a:xfrm>
            <a:custGeom>
              <a:avLst/>
              <a:gdLst/>
              <a:ahLst/>
              <a:cxnLst/>
              <a:rect l="l" t="t" r="r" b="b"/>
              <a:pathLst>
                <a:path w="546735" h="447675">
                  <a:moveTo>
                    <a:pt x="0" y="239648"/>
                  </a:moveTo>
                  <a:lnTo>
                    <a:pt x="39365" y="204927"/>
                  </a:lnTo>
                  <a:lnTo>
                    <a:pt x="80494" y="172632"/>
                  </a:lnTo>
                  <a:lnTo>
                    <a:pt x="123271" y="142818"/>
                  </a:lnTo>
                  <a:lnTo>
                    <a:pt x="167583" y="115538"/>
                  </a:lnTo>
                  <a:lnTo>
                    <a:pt x="213316" y="90845"/>
                  </a:lnTo>
                  <a:lnTo>
                    <a:pt x="260356" y="68793"/>
                  </a:lnTo>
                  <a:lnTo>
                    <a:pt x="308589" y="49434"/>
                  </a:lnTo>
                  <a:lnTo>
                    <a:pt x="357902" y="32822"/>
                  </a:lnTo>
                  <a:lnTo>
                    <a:pt x="408179" y="19010"/>
                  </a:lnTo>
                  <a:lnTo>
                    <a:pt x="459308" y="8051"/>
                  </a:lnTo>
                  <a:lnTo>
                    <a:pt x="511175" y="0"/>
                  </a:lnTo>
                  <a:lnTo>
                    <a:pt x="546607" y="281939"/>
                  </a:lnTo>
                  <a:lnTo>
                    <a:pt x="497558" y="290092"/>
                  </a:lnTo>
                  <a:lnTo>
                    <a:pt x="449514" y="302007"/>
                  </a:lnTo>
                  <a:lnTo>
                    <a:pt x="402681" y="317594"/>
                  </a:lnTo>
                  <a:lnTo>
                    <a:pt x="357266" y="336756"/>
                  </a:lnTo>
                  <a:lnTo>
                    <a:pt x="313477" y="359401"/>
                  </a:lnTo>
                  <a:lnTo>
                    <a:pt x="271520" y="385435"/>
                  </a:lnTo>
                  <a:lnTo>
                    <a:pt x="231601" y="414763"/>
                  </a:lnTo>
                  <a:lnTo>
                    <a:pt x="193929" y="447293"/>
                  </a:lnTo>
                  <a:lnTo>
                    <a:pt x="0" y="23964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2510662" y="2173097"/>
              <a:ext cx="114935" cy="289560"/>
            </a:xfrm>
            <a:custGeom>
              <a:avLst/>
              <a:gdLst/>
              <a:ahLst/>
              <a:cxnLst/>
              <a:rect l="l" t="t" r="r" b="b"/>
              <a:pathLst>
                <a:path w="114935" h="289560">
                  <a:moveTo>
                    <a:pt x="114426" y="0"/>
                  </a:moveTo>
                  <a:lnTo>
                    <a:pt x="85760" y="450"/>
                  </a:lnTo>
                  <a:lnTo>
                    <a:pt x="57118" y="1793"/>
                  </a:lnTo>
                  <a:lnTo>
                    <a:pt x="28523" y="4018"/>
                  </a:lnTo>
                  <a:lnTo>
                    <a:pt x="0" y="7112"/>
                  </a:lnTo>
                  <a:lnTo>
                    <a:pt x="35432" y="289051"/>
                  </a:lnTo>
                  <a:lnTo>
                    <a:pt x="55169" y="286885"/>
                  </a:lnTo>
                  <a:lnTo>
                    <a:pt x="74930" y="285337"/>
                  </a:lnTo>
                  <a:lnTo>
                    <a:pt x="94690" y="284408"/>
                  </a:lnTo>
                  <a:lnTo>
                    <a:pt x="114426" y="284098"/>
                  </a:lnTo>
                  <a:lnTo>
                    <a:pt x="114426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510662" y="2173097"/>
              <a:ext cx="114935" cy="289560"/>
            </a:xfrm>
            <a:custGeom>
              <a:avLst/>
              <a:gdLst/>
              <a:ahLst/>
              <a:cxnLst/>
              <a:rect l="l" t="t" r="r" b="b"/>
              <a:pathLst>
                <a:path w="114935" h="289560">
                  <a:moveTo>
                    <a:pt x="0" y="7112"/>
                  </a:moveTo>
                  <a:lnTo>
                    <a:pt x="28523" y="4018"/>
                  </a:lnTo>
                  <a:lnTo>
                    <a:pt x="57118" y="1793"/>
                  </a:lnTo>
                  <a:lnTo>
                    <a:pt x="85760" y="450"/>
                  </a:lnTo>
                  <a:lnTo>
                    <a:pt x="114426" y="0"/>
                  </a:lnTo>
                  <a:lnTo>
                    <a:pt x="114426" y="284098"/>
                  </a:lnTo>
                  <a:lnTo>
                    <a:pt x="94690" y="284408"/>
                  </a:lnTo>
                  <a:lnTo>
                    <a:pt x="74930" y="285337"/>
                  </a:lnTo>
                  <a:lnTo>
                    <a:pt x="55169" y="286885"/>
                  </a:lnTo>
                  <a:lnTo>
                    <a:pt x="35432" y="289051"/>
                  </a:lnTo>
                  <a:lnTo>
                    <a:pt x="0" y="711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3111754" y="3425698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705101" y="2845435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09470" y="2300477"/>
            <a:ext cx="6153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10%</a:t>
            </a:r>
            <a:r>
              <a:rPr sz="1000" spc="-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500" spc="-7" baseline="30555" dirty="0">
                <a:solidFill>
                  <a:srgbClr val="FFFFFF"/>
                </a:solidFill>
                <a:latin typeface="Verdana"/>
                <a:cs typeface="Verdana"/>
              </a:rPr>
              <a:t>2%</a:t>
            </a:r>
            <a:endParaRPr sz="1500" baseline="30555">
              <a:latin typeface="Verdana"/>
              <a:cs typeface="Verdana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902202" y="2573274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79" h="70485">
                <a:moveTo>
                  <a:pt x="68579" y="0"/>
                </a:moveTo>
                <a:lnTo>
                  <a:pt x="0" y="0"/>
                </a:lnTo>
                <a:lnTo>
                  <a:pt x="0" y="70103"/>
                </a:lnTo>
                <a:lnTo>
                  <a:pt x="68579" y="70103"/>
                </a:lnTo>
                <a:lnTo>
                  <a:pt x="68579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3989070" y="2513838"/>
            <a:ext cx="11703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Физическое</a:t>
            </a:r>
            <a:r>
              <a:rPr sz="1000" spc="-5" dirty="0">
                <a:latin typeface="Verdana"/>
                <a:cs typeface="Verdana"/>
              </a:rPr>
              <a:t> лицо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3902202" y="2894838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68579" y="0"/>
                </a:moveTo>
                <a:lnTo>
                  <a:pt x="0" y="0"/>
                </a:lnTo>
                <a:lnTo>
                  <a:pt x="0" y="68579"/>
                </a:lnTo>
                <a:lnTo>
                  <a:pt x="68579" y="68579"/>
                </a:lnTo>
                <a:lnTo>
                  <a:pt x="68579" y="0"/>
                </a:lnTo>
                <a:close/>
              </a:path>
            </a:pathLst>
          </a:custGeom>
          <a:solidFill>
            <a:srgbClr val="009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3989070" y="2834081"/>
            <a:ext cx="8991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Сам</a:t>
            </a:r>
            <a:r>
              <a:rPr sz="1000" spc="-15" dirty="0">
                <a:latin typeface="Verdana"/>
                <a:cs typeface="Verdana"/>
              </a:rPr>
              <a:t>о</a:t>
            </a:r>
            <a:r>
              <a:rPr sz="1000" spc="-5" dirty="0">
                <a:latin typeface="Verdana"/>
                <a:cs typeface="Verdana"/>
              </a:rPr>
              <a:t>занят</a:t>
            </a:r>
            <a:r>
              <a:rPr sz="1000" spc="-10" dirty="0">
                <a:latin typeface="Verdana"/>
                <a:cs typeface="Verdana"/>
              </a:rPr>
              <a:t>ы</a:t>
            </a:r>
            <a:r>
              <a:rPr sz="1000" spc="-5" dirty="0">
                <a:latin typeface="Verdana"/>
                <a:cs typeface="Verdana"/>
              </a:rPr>
              <a:t>й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902202" y="3214878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79" h="70485">
                <a:moveTo>
                  <a:pt x="68579" y="0"/>
                </a:moveTo>
                <a:lnTo>
                  <a:pt x="0" y="0"/>
                </a:lnTo>
                <a:lnTo>
                  <a:pt x="0" y="70103"/>
                </a:lnTo>
                <a:lnTo>
                  <a:pt x="68579" y="70103"/>
                </a:lnTo>
                <a:lnTo>
                  <a:pt x="68579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3989070" y="3155442"/>
            <a:ext cx="23761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Индивидуальный</a:t>
            </a:r>
            <a:r>
              <a:rPr sz="1000" spc="4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предприниматель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3902202" y="3536442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79">
                <a:moveTo>
                  <a:pt x="68579" y="0"/>
                </a:moveTo>
                <a:lnTo>
                  <a:pt x="0" y="0"/>
                </a:lnTo>
                <a:lnTo>
                  <a:pt x="0" y="68579"/>
                </a:lnTo>
                <a:lnTo>
                  <a:pt x="68579" y="68579"/>
                </a:lnTo>
                <a:lnTo>
                  <a:pt x="68579" y="0"/>
                </a:lnTo>
                <a:close/>
              </a:path>
            </a:pathLst>
          </a:custGeom>
          <a:solidFill>
            <a:srgbClr val="FF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3989070" y="3476371"/>
            <a:ext cx="12890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Юридическое</a:t>
            </a:r>
            <a:r>
              <a:rPr sz="1000" spc="-5" dirty="0">
                <a:latin typeface="Verdana"/>
                <a:cs typeface="Verdana"/>
              </a:rPr>
              <a:t> лицо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1661454" y="4450969"/>
            <a:ext cx="1961514" cy="1971039"/>
            <a:chOff x="1661454" y="4450969"/>
            <a:chExt cx="1961514" cy="1971039"/>
          </a:xfrm>
        </p:grpSpPr>
        <p:sp>
          <p:nvSpPr>
            <p:cNvPr id="53" name="object 53"/>
            <p:cNvSpPr/>
            <p:nvPr/>
          </p:nvSpPr>
          <p:spPr>
            <a:xfrm>
              <a:off x="2646679" y="4460494"/>
              <a:ext cx="975994" cy="1549400"/>
            </a:xfrm>
            <a:custGeom>
              <a:avLst/>
              <a:gdLst/>
              <a:ahLst/>
              <a:cxnLst/>
              <a:rect l="l" t="t" r="r" b="b"/>
              <a:pathLst>
                <a:path w="975995" h="1549400">
                  <a:moveTo>
                    <a:pt x="0" y="0"/>
                  </a:moveTo>
                  <a:lnTo>
                    <a:pt x="0" y="97663"/>
                  </a:lnTo>
                  <a:lnTo>
                    <a:pt x="50433" y="99111"/>
                  </a:lnTo>
                  <a:lnTo>
                    <a:pt x="100515" y="103431"/>
                  </a:lnTo>
                  <a:lnTo>
                    <a:pt x="150130" y="110585"/>
                  </a:lnTo>
                  <a:lnTo>
                    <a:pt x="199160" y="120535"/>
                  </a:lnTo>
                  <a:lnTo>
                    <a:pt x="247487" y="133243"/>
                  </a:lnTo>
                  <a:lnTo>
                    <a:pt x="294995" y="148672"/>
                  </a:lnTo>
                  <a:lnTo>
                    <a:pt x="341565" y="166784"/>
                  </a:lnTo>
                  <a:lnTo>
                    <a:pt x="387081" y="187541"/>
                  </a:lnTo>
                  <a:lnTo>
                    <a:pt x="431425" y="210905"/>
                  </a:lnTo>
                  <a:lnTo>
                    <a:pt x="474480" y="236838"/>
                  </a:lnTo>
                  <a:lnTo>
                    <a:pt x="516127" y="265303"/>
                  </a:lnTo>
                  <a:lnTo>
                    <a:pt x="554350" y="294679"/>
                  </a:lnTo>
                  <a:lnTo>
                    <a:pt x="590521" y="325721"/>
                  </a:lnTo>
                  <a:lnTo>
                    <a:pt x="624627" y="358337"/>
                  </a:lnTo>
                  <a:lnTo>
                    <a:pt x="656652" y="392433"/>
                  </a:lnTo>
                  <a:lnTo>
                    <a:pt x="686581" y="427914"/>
                  </a:lnTo>
                  <a:lnTo>
                    <a:pt x="714400" y="464688"/>
                  </a:lnTo>
                  <a:lnTo>
                    <a:pt x="740094" y="502662"/>
                  </a:lnTo>
                  <a:lnTo>
                    <a:pt x="763648" y="541740"/>
                  </a:lnTo>
                  <a:lnTo>
                    <a:pt x="785047" y="581831"/>
                  </a:lnTo>
                  <a:lnTo>
                    <a:pt x="804276" y="622840"/>
                  </a:lnTo>
                  <a:lnTo>
                    <a:pt x="821322" y="664675"/>
                  </a:lnTo>
                  <a:lnTo>
                    <a:pt x="836167" y="707240"/>
                  </a:lnTo>
                  <a:lnTo>
                    <a:pt x="848799" y="750444"/>
                  </a:lnTo>
                  <a:lnTo>
                    <a:pt x="859202" y="794191"/>
                  </a:lnTo>
                  <a:lnTo>
                    <a:pt x="867362" y="838390"/>
                  </a:lnTo>
                  <a:lnTo>
                    <a:pt x="873263" y="882946"/>
                  </a:lnTo>
                  <a:lnTo>
                    <a:pt x="876890" y="927766"/>
                  </a:lnTo>
                  <a:lnTo>
                    <a:pt x="878230" y="972755"/>
                  </a:lnTo>
                  <a:lnTo>
                    <a:pt x="877266" y="1017822"/>
                  </a:lnTo>
                  <a:lnTo>
                    <a:pt x="873985" y="1062872"/>
                  </a:lnTo>
                  <a:lnTo>
                    <a:pt x="868372" y="1107811"/>
                  </a:lnTo>
                  <a:lnTo>
                    <a:pt x="860410" y="1152547"/>
                  </a:lnTo>
                  <a:lnTo>
                    <a:pt x="850087" y="1196985"/>
                  </a:lnTo>
                  <a:lnTo>
                    <a:pt x="837387" y="1241032"/>
                  </a:lnTo>
                  <a:lnTo>
                    <a:pt x="822295" y="1284595"/>
                  </a:lnTo>
                  <a:lnTo>
                    <a:pt x="804796" y="1327580"/>
                  </a:lnTo>
                  <a:lnTo>
                    <a:pt x="784875" y="1369893"/>
                  </a:lnTo>
                  <a:lnTo>
                    <a:pt x="762519" y="1411441"/>
                  </a:lnTo>
                  <a:lnTo>
                    <a:pt x="737711" y="1452131"/>
                  </a:lnTo>
                  <a:lnTo>
                    <a:pt x="710437" y="1491869"/>
                  </a:lnTo>
                  <a:lnTo>
                    <a:pt x="789432" y="1549273"/>
                  </a:lnTo>
                  <a:lnTo>
                    <a:pt x="818522" y="1506892"/>
                  </a:lnTo>
                  <a:lnTo>
                    <a:pt x="845257" y="1463194"/>
                  </a:lnTo>
                  <a:lnTo>
                    <a:pt x="869602" y="1418278"/>
                  </a:lnTo>
                  <a:lnTo>
                    <a:pt x="891525" y="1372244"/>
                  </a:lnTo>
                  <a:lnTo>
                    <a:pt x="910993" y="1325192"/>
                  </a:lnTo>
                  <a:lnTo>
                    <a:pt x="927973" y="1277223"/>
                  </a:lnTo>
                  <a:lnTo>
                    <a:pt x="942431" y="1228436"/>
                  </a:lnTo>
                  <a:lnTo>
                    <a:pt x="954334" y="1178931"/>
                  </a:lnTo>
                  <a:lnTo>
                    <a:pt x="963650" y="1128809"/>
                  </a:lnTo>
                  <a:lnTo>
                    <a:pt x="970345" y="1078170"/>
                  </a:lnTo>
                  <a:lnTo>
                    <a:pt x="974386" y="1027114"/>
                  </a:lnTo>
                  <a:lnTo>
                    <a:pt x="975741" y="975741"/>
                  </a:lnTo>
                  <a:lnTo>
                    <a:pt x="974546" y="927043"/>
                  </a:lnTo>
                  <a:lnTo>
                    <a:pt x="971001" y="878964"/>
                  </a:lnTo>
                  <a:lnTo>
                    <a:pt x="965160" y="831558"/>
                  </a:lnTo>
                  <a:lnTo>
                    <a:pt x="957081" y="784882"/>
                  </a:lnTo>
                  <a:lnTo>
                    <a:pt x="946817" y="738992"/>
                  </a:lnTo>
                  <a:lnTo>
                    <a:pt x="934426" y="693943"/>
                  </a:lnTo>
                  <a:lnTo>
                    <a:pt x="919964" y="649791"/>
                  </a:lnTo>
                  <a:lnTo>
                    <a:pt x="903486" y="606593"/>
                  </a:lnTo>
                  <a:lnTo>
                    <a:pt x="885048" y="564404"/>
                  </a:lnTo>
                  <a:lnTo>
                    <a:pt x="864707" y="523280"/>
                  </a:lnTo>
                  <a:lnTo>
                    <a:pt x="842517" y="483277"/>
                  </a:lnTo>
                  <a:lnTo>
                    <a:pt x="818536" y="444451"/>
                  </a:lnTo>
                  <a:lnTo>
                    <a:pt x="792819" y="406858"/>
                  </a:lnTo>
                  <a:lnTo>
                    <a:pt x="765421" y="370553"/>
                  </a:lnTo>
                  <a:lnTo>
                    <a:pt x="736399" y="335593"/>
                  </a:lnTo>
                  <a:lnTo>
                    <a:pt x="705809" y="302034"/>
                  </a:lnTo>
                  <a:lnTo>
                    <a:pt x="673706" y="269931"/>
                  </a:lnTo>
                  <a:lnTo>
                    <a:pt x="640147" y="239341"/>
                  </a:lnTo>
                  <a:lnTo>
                    <a:pt x="605187" y="210319"/>
                  </a:lnTo>
                  <a:lnTo>
                    <a:pt x="568882" y="182921"/>
                  </a:lnTo>
                  <a:lnTo>
                    <a:pt x="531289" y="157204"/>
                  </a:lnTo>
                  <a:lnTo>
                    <a:pt x="492463" y="133223"/>
                  </a:lnTo>
                  <a:lnTo>
                    <a:pt x="452460" y="111033"/>
                  </a:lnTo>
                  <a:lnTo>
                    <a:pt x="411336" y="90692"/>
                  </a:lnTo>
                  <a:lnTo>
                    <a:pt x="369147" y="72254"/>
                  </a:lnTo>
                  <a:lnTo>
                    <a:pt x="325949" y="55776"/>
                  </a:lnTo>
                  <a:lnTo>
                    <a:pt x="281797" y="41314"/>
                  </a:lnTo>
                  <a:lnTo>
                    <a:pt x="236748" y="28923"/>
                  </a:lnTo>
                  <a:lnTo>
                    <a:pt x="190858" y="18659"/>
                  </a:lnTo>
                  <a:lnTo>
                    <a:pt x="144182" y="10580"/>
                  </a:lnTo>
                  <a:lnTo>
                    <a:pt x="96776" y="4739"/>
                  </a:lnTo>
                  <a:lnTo>
                    <a:pt x="48697" y="1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670979" y="4460494"/>
              <a:ext cx="1765300" cy="1951989"/>
            </a:xfrm>
            <a:custGeom>
              <a:avLst/>
              <a:gdLst/>
              <a:ahLst/>
              <a:cxnLst/>
              <a:rect l="l" t="t" r="r" b="b"/>
              <a:pathLst>
                <a:path w="1765300" h="1951989">
                  <a:moveTo>
                    <a:pt x="975700" y="0"/>
                  </a:moveTo>
                  <a:lnTo>
                    <a:pt x="926560" y="1236"/>
                  </a:lnTo>
                  <a:lnTo>
                    <a:pt x="877813" y="4918"/>
                  </a:lnTo>
                  <a:lnTo>
                    <a:pt x="829537" y="11005"/>
                  </a:lnTo>
                  <a:lnTo>
                    <a:pt x="781813" y="19457"/>
                  </a:lnTo>
                  <a:lnTo>
                    <a:pt x="734720" y="30232"/>
                  </a:lnTo>
                  <a:lnTo>
                    <a:pt x="688338" y="43289"/>
                  </a:lnTo>
                  <a:lnTo>
                    <a:pt x="642748" y="58589"/>
                  </a:lnTo>
                  <a:lnTo>
                    <a:pt x="598028" y="76089"/>
                  </a:lnTo>
                  <a:lnTo>
                    <a:pt x="554259" y="95750"/>
                  </a:lnTo>
                  <a:lnTo>
                    <a:pt x="511520" y="117531"/>
                  </a:lnTo>
                  <a:lnTo>
                    <a:pt x="469892" y="141390"/>
                  </a:lnTo>
                  <a:lnTo>
                    <a:pt x="429453" y="167287"/>
                  </a:lnTo>
                  <a:lnTo>
                    <a:pt x="390283" y="195182"/>
                  </a:lnTo>
                  <a:lnTo>
                    <a:pt x="352463" y="225033"/>
                  </a:lnTo>
                  <a:lnTo>
                    <a:pt x="316072" y="256800"/>
                  </a:lnTo>
                  <a:lnTo>
                    <a:pt x="281190" y="290441"/>
                  </a:lnTo>
                  <a:lnTo>
                    <a:pt x="247897" y="325917"/>
                  </a:lnTo>
                  <a:lnTo>
                    <a:pt x="216272" y="363187"/>
                  </a:lnTo>
                  <a:lnTo>
                    <a:pt x="186395" y="402209"/>
                  </a:lnTo>
                  <a:lnTo>
                    <a:pt x="158738" y="442311"/>
                  </a:lnTo>
                  <a:lnTo>
                    <a:pt x="133345" y="483294"/>
                  </a:lnTo>
                  <a:lnTo>
                    <a:pt x="110206" y="525081"/>
                  </a:lnTo>
                  <a:lnTo>
                    <a:pt x="89307" y="567593"/>
                  </a:lnTo>
                  <a:lnTo>
                    <a:pt x="70636" y="610752"/>
                  </a:lnTo>
                  <a:lnTo>
                    <a:pt x="54181" y="654480"/>
                  </a:lnTo>
                  <a:lnTo>
                    <a:pt x="39929" y="698699"/>
                  </a:lnTo>
                  <a:lnTo>
                    <a:pt x="27869" y="743331"/>
                  </a:lnTo>
                  <a:lnTo>
                    <a:pt x="17987" y="788298"/>
                  </a:lnTo>
                  <a:lnTo>
                    <a:pt x="10271" y="833522"/>
                  </a:lnTo>
                  <a:lnTo>
                    <a:pt x="4710" y="878924"/>
                  </a:lnTo>
                  <a:lnTo>
                    <a:pt x="1290" y="924428"/>
                  </a:lnTo>
                  <a:lnTo>
                    <a:pt x="0" y="969954"/>
                  </a:lnTo>
                  <a:lnTo>
                    <a:pt x="826" y="1015424"/>
                  </a:lnTo>
                  <a:lnTo>
                    <a:pt x="3757" y="1060762"/>
                  </a:lnTo>
                  <a:lnTo>
                    <a:pt x="8780" y="1105888"/>
                  </a:lnTo>
                  <a:lnTo>
                    <a:pt x="15882" y="1150724"/>
                  </a:lnTo>
                  <a:lnTo>
                    <a:pt x="25053" y="1195193"/>
                  </a:lnTo>
                  <a:lnTo>
                    <a:pt x="36278" y="1239216"/>
                  </a:lnTo>
                  <a:lnTo>
                    <a:pt x="49546" y="1282716"/>
                  </a:lnTo>
                  <a:lnTo>
                    <a:pt x="64845" y="1325614"/>
                  </a:lnTo>
                  <a:lnTo>
                    <a:pt x="82161" y="1367832"/>
                  </a:lnTo>
                  <a:lnTo>
                    <a:pt x="101483" y="1409292"/>
                  </a:lnTo>
                  <a:lnTo>
                    <a:pt x="122799" y="1449917"/>
                  </a:lnTo>
                  <a:lnTo>
                    <a:pt x="146095" y="1489627"/>
                  </a:lnTo>
                  <a:lnTo>
                    <a:pt x="171360" y="1528346"/>
                  </a:lnTo>
                  <a:lnTo>
                    <a:pt x="198581" y="1565995"/>
                  </a:lnTo>
                  <a:lnTo>
                    <a:pt x="227746" y="1602495"/>
                  </a:lnTo>
                  <a:lnTo>
                    <a:pt x="258842" y="1637770"/>
                  </a:lnTo>
                  <a:lnTo>
                    <a:pt x="291858" y="1671740"/>
                  </a:lnTo>
                  <a:lnTo>
                    <a:pt x="326780" y="1704328"/>
                  </a:lnTo>
                  <a:lnTo>
                    <a:pt x="363597" y="1735456"/>
                  </a:lnTo>
                  <a:lnTo>
                    <a:pt x="402295" y="1765046"/>
                  </a:lnTo>
                  <a:lnTo>
                    <a:pt x="442387" y="1792705"/>
                  </a:lnTo>
                  <a:lnTo>
                    <a:pt x="483361" y="1818100"/>
                  </a:lnTo>
                  <a:lnTo>
                    <a:pt x="525139" y="1841241"/>
                  </a:lnTo>
                  <a:lnTo>
                    <a:pt x="567644" y="1862142"/>
                  </a:lnTo>
                  <a:lnTo>
                    <a:pt x="610797" y="1880815"/>
                  </a:lnTo>
                  <a:lnTo>
                    <a:pt x="654520" y="1897272"/>
                  </a:lnTo>
                  <a:lnTo>
                    <a:pt x="698735" y="1911525"/>
                  </a:lnTo>
                  <a:lnTo>
                    <a:pt x="743365" y="1923588"/>
                  </a:lnTo>
                  <a:lnTo>
                    <a:pt x="788330" y="1933471"/>
                  </a:lnTo>
                  <a:lnTo>
                    <a:pt x="833552" y="1941189"/>
                  </a:lnTo>
                  <a:lnTo>
                    <a:pt x="878954" y="1946752"/>
                  </a:lnTo>
                  <a:lnTo>
                    <a:pt x="924458" y="1950174"/>
                  </a:lnTo>
                  <a:lnTo>
                    <a:pt x="969985" y="1951467"/>
                  </a:lnTo>
                  <a:lnTo>
                    <a:pt x="1015458" y="1950643"/>
                  </a:lnTo>
                  <a:lnTo>
                    <a:pt x="1060797" y="1947715"/>
                  </a:lnTo>
                  <a:lnTo>
                    <a:pt x="1105925" y="1942695"/>
                  </a:lnTo>
                  <a:lnTo>
                    <a:pt x="1150765" y="1935595"/>
                  </a:lnTo>
                  <a:lnTo>
                    <a:pt x="1195237" y="1926427"/>
                  </a:lnTo>
                  <a:lnTo>
                    <a:pt x="1239263" y="1915205"/>
                  </a:lnTo>
                  <a:lnTo>
                    <a:pt x="1282767" y="1901941"/>
                  </a:lnTo>
                  <a:lnTo>
                    <a:pt x="1325668" y="1886646"/>
                  </a:lnTo>
                  <a:lnTo>
                    <a:pt x="1367890" y="1869334"/>
                  </a:lnTo>
                  <a:lnTo>
                    <a:pt x="1409355" y="1850017"/>
                  </a:lnTo>
                  <a:lnTo>
                    <a:pt x="1449983" y="1828706"/>
                  </a:lnTo>
                  <a:lnTo>
                    <a:pt x="1489697" y="1805415"/>
                  </a:lnTo>
                  <a:lnTo>
                    <a:pt x="1528419" y="1780156"/>
                  </a:lnTo>
                  <a:lnTo>
                    <a:pt x="1566071" y="1752941"/>
                  </a:lnTo>
                  <a:lnTo>
                    <a:pt x="1602575" y="1723782"/>
                  </a:lnTo>
                  <a:lnTo>
                    <a:pt x="1637851" y="1692693"/>
                  </a:lnTo>
                  <a:lnTo>
                    <a:pt x="1671824" y="1659685"/>
                  </a:lnTo>
                  <a:lnTo>
                    <a:pt x="1704414" y="1624770"/>
                  </a:lnTo>
                  <a:lnTo>
                    <a:pt x="1735542" y="1587962"/>
                  </a:lnTo>
                  <a:lnTo>
                    <a:pt x="1765132" y="1549273"/>
                  </a:lnTo>
                  <a:lnTo>
                    <a:pt x="1686138" y="1491869"/>
                  </a:lnTo>
                  <a:lnTo>
                    <a:pt x="1655971" y="1531035"/>
                  </a:lnTo>
                  <a:lnTo>
                    <a:pt x="1623853" y="1568221"/>
                  </a:lnTo>
                  <a:lnTo>
                    <a:pt x="1589883" y="1603376"/>
                  </a:lnTo>
                  <a:lnTo>
                    <a:pt x="1554160" y="1636449"/>
                  </a:lnTo>
                  <a:lnTo>
                    <a:pt x="1516786" y="1667389"/>
                  </a:lnTo>
                  <a:lnTo>
                    <a:pt x="1477858" y="1696146"/>
                  </a:lnTo>
                  <a:lnTo>
                    <a:pt x="1437478" y="1722669"/>
                  </a:lnTo>
                  <a:lnTo>
                    <a:pt x="1395744" y="1746906"/>
                  </a:lnTo>
                  <a:lnTo>
                    <a:pt x="1352757" y="1768808"/>
                  </a:lnTo>
                  <a:lnTo>
                    <a:pt x="1308616" y="1788324"/>
                  </a:lnTo>
                  <a:lnTo>
                    <a:pt x="1263421" y="1805402"/>
                  </a:lnTo>
                  <a:lnTo>
                    <a:pt x="1217271" y="1819992"/>
                  </a:lnTo>
                  <a:lnTo>
                    <a:pt x="1170267" y="1832043"/>
                  </a:lnTo>
                  <a:lnTo>
                    <a:pt x="1122509" y="1841505"/>
                  </a:lnTo>
                  <a:lnTo>
                    <a:pt x="1074095" y="1848326"/>
                  </a:lnTo>
                  <a:lnTo>
                    <a:pt x="1025125" y="1852456"/>
                  </a:lnTo>
                  <a:lnTo>
                    <a:pt x="975700" y="1853844"/>
                  </a:lnTo>
                  <a:lnTo>
                    <a:pt x="927528" y="1852545"/>
                  </a:lnTo>
                  <a:lnTo>
                    <a:pt x="880035" y="1848692"/>
                  </a:lnTo>
                  <a:lnTo>
                    <a:pt x="833287" y="1842352"/>
                  </a:lnTo>
                  <a:lnTo>
                    <a:pt x="787351" y="1833593"/>
                  </a:lnTo>
                  <a:lnTo>
                    <a:pt x="742294" y="1822481"/>
                  </a:lnTo>
                  <a:lnTo>
                    <a:pt x="698184" y="1809082"/>
                  </a:lnTo>
                  <a:lnTo>
                    <a:pt x="655087" y="1793465"/>
                  </a:lnTo>
                  <a:lnTo>
                    <a:pt x="613070" y="1775696"/>
                  </a:lnTo>
                  <a:lnTo>
                    <a:pt x="572201" y="1755841"/>
                  </a:lnTo>
                  <a:lnTo>
                    <a:pt x="532545" y="1733968"/>
                  </a:lnTo>
                  <a:lnTo>
                    <a:pt x="494172" y="1710144"/>
                  </a:lnTo>
                  <a:lnTo>
                    <a:pt x="457146" y="1684435"/>
                  </a:lnTo>
                  <a:lnTo>
                    <a:pt x="421536" y="1656909"/>
                  </a:lnTo>
                  <a:lnTo>
                    <a:pt x="387408" y="1627632"/>
                  </a:lnTo>
                  <a:lnTo>
                    <a:pt x="354829" y="1596672"/>
                  </a:lnTo>
                  <a:lnTo>
                    <a:pt x="323867" y="1564095"/>
                  </a:lnTo>
                  <a:lnTo>
                    <a:pt x="294587" y="1529968"/>
                  </a:lnTo>
                  <a:lnTo>
                    <a:pt x="267059" y="1494359"/>
                  </a:lnTo>
                  <a:lnTo>
                    <a:pt x="241347" y="1457333"/>
                  </a:lnTo>
                  <a:lnTo>
                    <a:pt x="217520" y="1418958"/>
                  </a:lnTo>
                  <a:lnTo>
                    <a:pt x="195644" y="1379302"/>
                  </a:lnTo>
                  <a:lnTo>
                    <a:pt x="175786" y="1338430"/>
                  </a:lnTo>
                  <a:lnTo>
                    <a:pt x="158013" y="1296410"/>
                  </a:lnTo>
                  <a:lnTo>
                    <a:pt x="142393" y="1253308"/>
                  </a:lnTo>
                  <a:lnTo>
                    <a:pt x="128992" y="1209192"/>
                  </a:lnTo>
                  <a:lnTo>
                    <a:pt x="117878" y="1164129"/>
                  </a:lnTo>
                  <a:lnTo>
                    <a:pt x="109116" y="1118186"/>
                  </a:lnTo>
                  <a:lnTo>
                    <a:pt x="102775" y="1071428"/>
                  </a:lnTo>
                  <a:lnTo>
                    <a:pt x="98922" y="1023924"/>
                  </a:lnTo>
                  <a:lnTo>
                    <a:pt x="97622" y="975741"/>
                  </a:lnTo>
                  <a:lnTo>
                    <a:pt x="98922" y="927557"/>
                  </a:lnTo>
                  <a:lnTo>
                    <a:pt x="102775" y="880053"/>
                  </a:lnTo>
                  <a:lnTo>
                    <a:pt x="109116" y="833296"/>
                  </a:lnTo>
                  <a:lnTo>
                    <a:pt x="117878" y="787353"/>
                  </a:lnTo>
                  <a:lnTo>
                    <a:pt x="128992" y="742290"/>
                  </a:lnTo>
                  <a:lnTo>
                    <a:pt x="142393" y="698175"/>
                  </a:lnTo>
                  <a:lnTo>
                    <a:pt x="158013" y="655075"/>
                  </a:lnTo>
                  <a:lnTo>
                    <a:pt x="175786" y="613056"/>
                  </a:lnTo>
                  <a:lnTo>
                    <a:pt x="195644" y="572185"/>
                  </a:lnTo>
                  <a:lnTo>
                    <a:pt x="217520" y="532529"/>
                  </a:lnTo>
                  <a:lnTo>
                    <a:pt x="241347" y="494156"/>
                  </a:lnTo>
                  <a:lnTo>
                    <a:pt x="267059" y="457131"/>
                  </a:lnTo>
                  <a:lnTo>
                    <a:pt x="294587" y="421523"/>
                  </a:lnTo>
                  <a:lnTo>
                    <a:pt x="323867" y="387397"/>
                  </a:lnTo>
                  <a:lnTo>
                    <a:pt x="354829" y="354822"/>
                  </a:lnTo>
                  <a:lnTo>
                    <a:pt x="387408" y="323863"/>
                  </a:lnTo>
                  <a:lnTo>
                    <a:pt x="421536" y="294587"/>
                  </a:lnTo>
                  <a:lnTo>
                    <a:pt x="457146" y="267062"/>
                  </a:lnTo>
                  <a:lnTo>
                    <a:pt x="494172" y="241355"/>
                  </a:lnTo>
                  <a:lnTo>
                    <a:pt x="532545" y="217532"/>
                  </a:lnTo>
                  <a:lnTo>
                    <a:pt x="572201" y="195660"/>
                  </a:lnTo>
                  <a:lnTo>
                    <a:pt x="613070" y="175806"/>
                  </a:lnTo>
                  <a:lnTo>
                    <a:pt x="655087" y="158038"/>
                  </a:lnTo>
                  <a:lnTo>
                    <a:pt x="698184" y="142421"/>
                  </a:lnTo>
                  <a:lnTo>
                    <a:pt x="742294" y="129024"/>
                  </a:lnTo>
                  <a:lnTo>
                    <a:pt x="787351" y="117912"/>
                  </a:lnTo>
                  <a:lnTo>
                    <a:pt x="833287" y="109153"/>
                  </a:lnTo>
                  <a:lnTo>
                    <a:pt x="880035" y="102814"/>
                  </a:lnTo>
                  <a:lnTo>
                    <a:pt x="927528" y="98962"/>
                  </a:lnTo>
                  <a:lnTo>
                    <a:pt x="975700" y="97663"/>
                  </a:lnTo>
                  <a:lnTo>
                    <a:pt x="975700" y="0"/>
                  </a:lnTo>
                  <a:close/>
                </a:path>
              </a:pathLst>
            </a:custGeom>
            <a:solidFill>
              <a:srgbClr val="9C9B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670979" y="4460494"/>
              <a:ext cx="1765300" cy="1951989"/>
            </a:xfrm>
            <a:custGeom>
              <a:avLst/>
              <a:gdLst/>
              <a:ahLst/>
              <a:cxnLst/>
              <a:rect l="l" t="t" r="r" b="b"/>
              <a:pathLst>
                <a:path w="1765300" h="1951989">
                  <a:moveTo>
                    <a:pt x="1765132" y="1549273"/>
                  </a:moveTo>
                  <a:lnTo>
                    <a:pt x="1735542" y="1587962"/>
                  </a:lnTo>
                  <a:lnTo>
                    <a:pt x="1704414" y="1624770"/>
                  </a:lnTo>
                  <a:lnTo>
                    <a:pt x="1671824" y="1659685"/>
                  </a:lnTo>
                  <a:lnTo>
                    <a:pt x="1637851" y="1692693"/>
                  </a:lnTo>
                  <a:lnTo>
                    <a:pt x="1602575" y="1723782"/>
                  </a:lnTo>
                  <a:lnTo>
                    <a:pt x="1566071" y="1752941"/>
                  </a:lnTo>
                  <a:lnTo>
                    <a:pt x="1528419" y="1780156"/>
                  </a:lnTo>
                  <a:lnTo>
                    <a:pt x="1489697" y="1805415"/>
                  </a:lnTo>
                  <a:lnTo>
                    <a:pt x="1449983" y="1828706"/>
                  </a:lnTo>
                  <a:lnTo>
                    <a:pt x="1409355" y="1850017"/>
                  </a:lnTo>
                  <a:lnTo>
                    <a:pt x="1367890" y="1869334"/>
                  </a:lnTo>
                  <a:lnTo>
                    <a:pt x="1325668" y="1886646"/>
                  </a:lnTo>
                  <a:lnTo>
                    <a:pt x="1282767" y="1901941"/>
                  </a:lnTo>
                  <a:lnTo>
                    <a:pt x="1239263" y="1915205"/>
                  </a:lnTo>
                  <a:lnTo>
                    <a:pt x="1195237" y="1926427"/>
                  </a:lnTo>
                  <a:lnTo>
                    <a:pt x="1150765" y="1935595"/>
                  </a:lnTo>
                  <a:lnTo>
                    <a:pt x="1105925" y="1942695"/>
                  </a:lnTo>
                  <a:lnTo>
                    <a:pt x="1060797" y="1947715"/>
                  </a:lnTo>
                  <a:lnTo>
                    <a:pt x="1015458" y="1950643"/>
                  </a:lnTo>
                  <a:lnTo>
                    <a:pt x="969985" y="1951467"/>
                  </a:lnTo>
                  <a:lnTo>
                    <a:pt x="924458" y="1950174"/>
                  </a:lnTo>
                  <a:lnTo>
                    <a:pt x="878954" y="1946752"/>
                  </a:lnTo>
                  <a:lnTo>
                    <a:pt x="833552" y="1941189"/>
                  </a:lnTo>
                  <a:lnTo>
                    <a:pt x="788330" y="1933471"/>
                  </a:lnTo>
                  <a:lnTo>
                    <a:pt x="743365" y="1923588"/>
                  </a:lnTo>
                  <a:lnTo>
                    <a:pt x="698735" y="1911525"/>
                  </a:lnTo>
                  <a:lnTo>
                    <a:pt x="654520" y="1897272"/>
                  </a:lnTo>
                  <a:lnTo>
                    <a:pt x="610797" y="1880815"/>
                  </a:lnTo>
                  <a:lnTo>
                    <a:pt x="567644" y="1862142"/>
                  </a:lnTo>
                  <a:lnTo>
                    <a:pt x="525139" y="1841241"/>
                  </a:lnTo>
                  <a:lnTo>
                    <a:pt x="483361" y="1818100"/>
                  </a:lnTo>
                  <a:lnTo>
                    <a:pt x="442387" y="1792705"/>
                  </a:lnTo>
                  <a:lnTo>
                    <a:pt x="402295" y="1765046"/>
                  </a:lnTo>
                  <a:lnTo>
                    <a:pt x="363597" y="1735456"/>
                  </a:lnTo>
                  <a:lnTo>
                    <a:pt x="326780" y="1704328"/>
                  </a:lnTo>
                  <a:lnTo>
                    <a:pt x="291858" y="1671740"/>
                  </a:lnTo>
                  <a:lnTo>
                    <a:pt x="258842" y="1637770"/>
                  </a:lnTo>
                  <a:lnTo>
                    <a:pt x="227746" y="1602495"/>
                  </a:lnTo>
                  <a:lnTo>
                    <a:pt x="198581" y="1565995"/>
                  </a:lnTo>
                  <a:lnTo>
                    <a:pt x="171360" y="1528346"/>
                  </a:lnTo>
                  <a:lnTo>
                    <a:pt x="146095" y="1489627"/>
                  </a:lnTo>
                  <a:lnTo>
                    <a:pt x="122799" y="1449917"/>
                  </a:lnTo>
                  <a:lnTo>
                    <a:pt x="101483" y="1409292"/>
                  </a:lnTo>
                  <a:lnTo>
                    <a:pt x="82161" y="1367832"/>
                  </a:lnTo>
                  <a:lnTo>
                    <a:pt x="64845" y="1325614"/>
                  </a:lnTo>
                  <a:lnTo>
                    <a:pt x="49546" y="1282716"/>
                  </a:lnTo>
                  <a:lnTo>
                    <a:pt x="36278" y="1239216"/>
                  </a:lnTo>
                  <a:lnTo>
                    <a:pt x="25053" y="1195193"/>
                  </a:lnTo>
                  <a:lnTo>
                    <a:pt x="15882" y="1150724"/>
                  </a:lnTo>
                  <a:lnTo>
                    <a:pt x="8780" y="1105888"/>
                  </a:lnTo>
                  <a:lnTo>
                    <a:pt x="3757" y="1060762"/>
                  </a:lnTo>
                  <a:lnTo>
                    <a:pt x="826" y="1015424"/>
                  </a:lnTo>
                  <a:lnTo>
                    <a:pt x="0" y="969954"/>
                  </a:lnTo>
                  <a:lnTo>
                    <a:pt x="1290" y="924428"/>
                  </a:lnTo>
                  <a:lnTo>
                    <a:pt x="4710" y="878924"/>
                  </a:lnTo>
                  <a:lnTo>
                    <a:pt x="10271" y="833522"/>
                  </a:lnTo>
                  <a:lnTo>
                    <a:pt x="17987" y="788298"/>
                  </a:lnTo>
                  <a:lnTo>
                    <a:pt x="27869" y="743331"/>
                  </a:lnTo>
                  <a:lnTo>
                    <a:pt x="39929" y="698699"/>
                  </a:lnTo>
                  <a:lnTo>
                    <a:pt x="54181" y="654480"/>
                  </a:lnTo>
                  <a:lnTo>
                    <a:pt x="70636" y="610752"/>
                  </a:lnTo>
                  <a:lnTo>
                    <a:pt x="89307" y="567593"/>
                  </a:lnTo>
                  <a:lnTo>
                    <a:pt x="110206" y="525081"/>
                  </a:lnTo>
                  <a:lnTo>
                    <a:pt x="133345" y="483294"/>
                  </a:lnTo>
                  <a:lnTo>
                    <a:pt x="158738" y="442311"/>
                  </a:lnTo>
                  <a:lnTo>
                    <a:pt x="186395" y="402209"/>
                  </a:lnTo>
                  <a:lnTo>
                    <a:pt x="216272" y="363187"/>
                  </a:lnTo>
                  <a:lnTo>
                    <a:pt x="247897" y="325917"/>
                  </a:lnTo>
                  <a:lnTo>
                    <a:pt x="281190" y="290441"/>
                  </a:lnTo>
                  <a:lnTo>
                    <a:pt x="316072" y="256800"/>
                  </a:lnTo>
                  <a:lnTo>
                    <a:pt x="352463" y="225033"/>
                  </a:lnTo>
                  <a:lnTo>
                    <a:pt x="390283" y="195182"/>
                  </a:lnTo>
                  <a:lnTo>
                    <a:pt x="429453" y="167287"/>
                  </a:lnTo>
                  <a:lnTo>
                    <a:pt x="469892" y="141390"/>
                  </a:lnTo>
                  <a:lnTo>
                    <a:pt x="511520" y="117531"/>
                  </a:lnTo>
                  <a:lnTo>
                    <a:pt x="554259" y="95750"/>
                  </a:lnTo>
                  <a:lnTo>
                    <a:pt x="598028" y="76089"/>
                  </a:lnTo>
                  <a:lnTo>
                    <a:pt x="642748" y="58589"/>
                  </a:lnTo>
                  <a:lnTo>
                    <a:pt x="688338" y="43289"/>
                  </a:lnTo>
                  <a:lnTo>
                    <a:pt x="734720" y="30232"/>
                  </a:lnTo>
                  <a:lnTo>
                    <a:pt x="781813" y="19457"/>
                  </a:lnTo>
                  <a:lnTo>
                    <a:pt x="829537" y="11005"/>
                  </a:lnTo>
                  <a:lnTo>
                    <a:pt x="877813" y="4918"/>
                  </a:lnTo>
                  <a:lnTo>
                    <a:pt x="926560" y="1236"/>
                  </a:lnTo>
                  <a:lnTo>
                    <a:pt x="975700" y="0"/>
                  </a:lnTo>
                  <a:lnTo>
                    <a:pt x="975700" y="97663"/>
                  </a:lnTo>
                  <a:lnTo>
                    <a:pt x="927528" y="98962"/>
                  </a:lnTo>
                  <a:lnTo>
                    <a:pt x="880035" y="102814"/>
                  </a:lnTo>
                  <a:lnTo>
                    <a:pt x="833287" y="109153"/>
                  </a:lnTo>
                  <a:lnTo>
                    <a:pt x="787351" y="117912"/>
                  </a:lnTo>
                  <a:lnTo>
                    <a:pt x="742294" y="129024"/>
                  </a:lnTo>
                  <a:lnTo>
                    <a:pt x="698184" y="142421"/>
                  </a:lnTo>
                  <a:lnTo>
                    <a:pt x="655087" y="158038"/>
                  </a:lnTo>
                  <a:lnTo>
                    <a:pt x="613070" y="175806"/>
                  </a:lnTo>
                  <a:lnTo>
                    <a:pt x="572201" y="195660"/>
                  </a:lnTo>
                  <a:lnTo>
                    <a:pt x="532545" y="217532"/>
                  </a:lnTo>
                  <a:lnTo>
                    <a:pt x="494172" y="241355"/>
                  </a:lnTo>
                  <a:lnTo>
                    <a:pt x="457146" y="267062"/>
                  </a:lnTo>
                  <a:lnTo>
                    <a:pt x="421536" y="294587"/>
                  </a:lnTo>
                  <a:lnTo>
                    <a:pt x="387408" y="323863"/>
                  </a:lnTo>
                  <a:lnTo>
                    <a:pt x="354829" y="354822"/>
                  </a:lnTo>
                  <a:lnTo>
                    <a:pt x="323867" y="387397"/>
                  </a:lnTo>
                  <a:lnTo>
                    <a:pt x="294587" y="421523"/>
                  </a:lnTo>
                  <a:lnTo>
                    <a:pt x="267059" y="457131"/>
                  </a:lnTo>
                  <a:lnTo>
                    <a:pt x="241347" y="494156"/>
                  </a:lnTo>
                  <a:lnTo>
                    <a:pt x="217520" y="532529"/>
                  </a:lnTo>
                  <a:lnTo>
                    <a:pt x="195644" y="572185"/>
                  </a:lnTo>
                  <a:lnTo>
                    <a:pt x="175786" y="613056"/>
                  </a:lnTo>
                  <a:lnTo>
                    <a:pt x="158013" y="655075"/>
                  </a:lnTo>
                  <a:lnTo>
                    <a:pt x="142393" y="698175"/>
                  </a:lnTo>
                  <a:lnTo>
                    <a:pt x="128992" y="742290"/>
                  </a:lnTo>
                  <a:lnTo>
                    <a:pt x="117878" y="787353"/>
                  </a:lnTo>
                  <a:lnTo>
                    <a:pt x="109116" y="833296"/>
                  </a:lnTo>
                  <a:lnTo>
                    <a:pt x="102775" y="880053"/>
                  </a:lnTo>
                  <a:lnTo>
                    <a:pt x="98922" y="927557"/>
                  </a:lnTo>
                  <a:lnTo>
                    <a:pt x="97622" y="975741"/>
                  </a:lnTo>
                  <a:lnTo>
                    <a:pt x="98922" y="1023924"/>
                  </a:lnTo>
                  <a:lnTo>
                    <a:pt x="102775" y="1071428"/>
                  </a:lnTo>
                  <a:lnTo>
                    <a:pt x="109116" y="1118186"/>
                  </a:lnTo>
                  <a:lnTo>
                    <a:pt x="117878" y="1164129"/>
                  </a:lnTo>
                  <a:lnTo>
                    <a:pt x="128992" y="1209192"/>
                  </a:lnTo>
                  <a:lnTo>
                    <a:pt x="142393" y="1253308"/>
                  </a:lnTo>
                  <a:lnTo>
                    <a:pt x="158013" y="1296410"/>
                  </a:lnTo>
                  <a:lnTo>
                    <a:pt x="175786" y="1338430"/>
                  </a:lnTo>
                  <a:lnTo>
                    <a:pt x="195644" y="1379302"/>
                  </a:lnTo>
                  <a:lnTo>
                    <a:pt x="217520" y="1418958"/>
                  </a:lnTo>
                  <a:lnTo>
                    <a:pt x="241347" y="1457333"/>
                  </a:lnTo>
                  <a:lnTo>
                    <a:pt x="267059" y="1494359"/>
                  </a:lnTo>
                  <a:lnTo>
                    <a:pt x="294587" y="1529968"/>
                  </a:lnTo>
                  <a:lnTo>
                    <a:pt x="323867" y="1564095"/>
                  </a:lnTo>
                  <a:lnTo>
                    <a:pt x="354829" y="1596672"/>
                  </a:lnTo>
                  <a:lnTo>
                    <a:pt x="387408" y="1627632"/>
                  </a:lnTo>
                  <a:lnTo>
                    <a:pt x="421536" y="1656909"/>
                  </a:lnTo>
                  <a:lnTo>
                    <a:pt x="457146" y="1684435"/>
                  </a:lnTo>
                  <a:lnTo>
                    <a:pt x="494172" y="1710144"/>
                  </a:lnTo>
                  <a:lnTo>
                    <a:pt x="532545" y="1733968"/>
                  </a:lnTo>
                  <a:lnTo>
                    <a:pt x="572201" y="1755841"/>
                  </a:lnTo>
                  <a:lnTo>
                    <a:pt x="613070" y="1775696"/>
                  </a:lnTo>
                  <a:lnTo>
                    <a:pt x="655087" y="1793465"/>
                  </a:lnTo>
                  <a:lnTo>
                    <a:pt x="698184" y="1809082"/>
                  </a:lnTo>
                  <a:lnTo>
                    <a:pt x="742294" y="1822481"/>
                  </a:lnTo>
                  <a:lnTo>
                    <a:pt x="787351" y="1833593"/>
                  </a:lnTo>
                  <a:lnTo>
                    <a:pt x="833287" y="1842352"/>
                  </a:lnTo>
                  <a:lnTo>
                    <a:pt x="880035" y="1848692"/>
                  </a:lnTo>
                  <a:lnTo>
                    <a:pt x="927528" y="1852545"/>
                  </a:lnTo>
                  <a:lnTo>
                    <a:pt x="975700" y="1853844"/>
                  </a:lnTo>
                  <a:lnTo>
                    <a:pt x="1025125" y="1852456"/>
                  </a:lnTo>
                  <a:lnTo>
                    <a:pt x="1074095" y="1848326"/>
                  </a:lnTo>
                  <a:lnTo>
                    <a:pt x="1122509" y="1841505"/>
                  </a:lnTo>
                  <a:lnTo>
                    <a:pt x="1170267" y="1832043"/>
                  </a:lnTo>
                  <a:lnTo>
                    <a:pt x="1217271" y="1819992"/>
                  </a:lnTo>
                  <a:lnTo>
                    <a:pt x="1263421" y="1805402"/>
                  </a:lnTo>
                  <a:lnTo>
                    <a:pt x="1308616" y="1788324"/>
                  </a:lnTo>
                  <a:lnTo>
                    <a:pt x="1352757" y="1768808"/>
                  </a:lnTo>
                  <a:lnTo>
                    <a:pt x="1395744" y="1746906"/>
                  </a:lnTo>
                  <a:lnTo>
                    <a:pt x="1437478" y="1722669"/>
                  </a:lnTo>
                  <a:lnTo>
                    <a:pt x="1477858" y="1696146"/>
                  </a:lnTo>
                  <a:lnTo>
                    <a:pt x="1516786" y="1667389"/>
                  </a:lnTo>
                  <a:lnTo>
                    <a:pt x="1554160" y="1636449"/>
                  </a:lnTo>
                  <a:lnTo>
                    <a:pt x="1589883" y="1603376"/>
                  </a:lnTo>
                  <a:lnTo>
                    <a:pt x="1623853" y="1568221"/>
                  </a:lnTo>
                  <a:lnTo>
                    <a:pt x="1655971" y="1531035"/>
                  </a:lnTo>
                  <a:lnTo>
                    <a:pt x="1686138" y="1491869"/>
                  </a:lnTo>
                  <a:lnTo>
                    <a:pt x="1765132" y="154927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949323" y="5085080"/>
            <a:ext cx="13938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rgbClr val="002CAE"/>
                </a:solidFill>
                <a:latin typeface="Verdana"/>
                <a:cs typeface="Verdana"/>
              </a:rPr>
              <a:t>35%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667001" y="6611518"/>
            <a:ext cx="30899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5" dirty="0">
                <a:solidFill>
                  <a:srgbClr val="002CAE"/>
                </a:solidFill>
                <a:latin typeface="Verdana"/>
                <a:cs typeface="Verdana"/>
              </a:rPr>
              <a:t>Снимают жилье с заключением</a:t>
            </a:r>
            <a:r>
              <a:rPr sz="1000" b="1" spc="10" dirty="0">
                <a:solidFill>
                  <a:srgbClr val="002CAE"/>
                </a:solidFill>
                <a:latin typeface="Verdana"/>
                <a:cs typeface="Verdana"/>
              </a:rPr>
              <a:t> </a:t>
            </a:r>
            <a:r>
              <a:rPr sz="1000" b="1" spc="-5" dirty="0">
                <a:solidFill>
                  <a:srgbClr val="002CAE"/>
                </a:solidFill>
                <a:latin typeface="Verdana"/>
                <a:cs typeface="Verdana"/>
              </a:rPr>
              <a:t>договора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699631" y="4154170"/>
            <a:ext cx="386270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Способ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оплаты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краткосрочной</a:t>
            </a:r>
            <a:r>
              <a:rPr sz="1500" spc="-3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аренды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9095041" y="4506468"/>
            <a:ext cx="1807845" cy="2468880"/>
            <a:chOff x="9095041" y="4506468"/>
            <a:chExt cx="1807845" cy="2468880"/>
          </a:xfrm>
        </p:grpSpPr>
        <p:sp>
          <p:nvSpPr>
            <p:cNvPr id="60" name="object 60"/>
            <p:cNvSpPr/>
            <p:nvPr/>
          </p:nvSpPr>
          <p:spPr>
            <a:xfrm>
              <a:off x="9099804" y="4578096"/>
              <a:ext cx="1803400" cy="2327275"/>
            </a:xfrm>
            <a:custGeom>
              <a:avLst/>
              <a:gdLst/>
              <a:ahLst/>
              <a:cxnLst/>
              <a:rect l="l" t="t" r="r" b="b"/>
              <a:pathLst>
                <a:path w="1803400" h="2327275">
                  <a:moveTo>
                    <a:pt x="89916" y="1975104"/>
                  </a:moveTo>
                  <a:lnTo>
                    <a:pt x="0" y="1975104"/>
                  </a:lnTo>
                  <a:lnTo>
                    <a:pt x="0" y="2327148"/>
                  </a:lnTo>
                  <a:lnTo>
                    <a:pt x="89916" y="2327148"/>
                  </a:lnTo>
                  <a:lnTo>
                    <a:pt x="89916" y="1975104"/>
                  </a:lnTo>
                  <a:close/>
                </a:path>
                <a:path w="1803400" h="2327275">
                  <a:moveTo>
                    <a:pt x="169164" y="1481328"/>
                  </a:moveTo>
                  <a:lnTo>
                    <a:pt x="0" y="1481328"/>
                  </a:lnTo>
                  <a:lnTo>
                    <a:pt x="0" y="1833372"/>
                  </a:lnTo>
                  <a:lnTo>
                    <a:pt x="169164" y="1833372"/>
                  </a:lnTo>
                  <a:lnTo>
                    <a:pt x="169164" y="1481328"/>
                  </a:lnTo>
                  <a:close/>
                </a:path>
                <a:path w="1803400" h="2327275">
                  <a:moveTo>
                    <a:pt x="289560" y="987552"/>
                  </a:moveTo>
                  <a:lnTo>
                    <a:pt x="0" y="987552"/>
                  </a:lnTo>
                  <a:lnTo>
                    <a:pt x="0" y="1339596"/>
                  </a:lnTo>
                  <a:lnTo>
                    <a:pt x="289560" y="1339596"/>
                  </a:lnTo>
                  <a:lnTo>
                    <a:pt x="289560" y="987552"/>
                  </a:lnTo>
                  <a:close/>
                </a:path>
                <a:path w="1803400" h="2327275">
                  <a:moveTo>
                    <a:pt x="1572768" y="493776"/>
                  </a:moveTo>
                  <a:lnTo>
                    <a:pt x="0" y="493776"/>
                  </a:lnTo>
                  <a:lnTo>
                    <a:pt x="0" y="845820"/>
                  </a:lnTo>
                  <a:lnTo>
                    <a:pt x="1572768" y="845820"/>
                  </a:lnTo>
                  <a:lnTo>
                    <a:pt x="1572768" y="493776"/>
                  </a:lnTo>
                  <a:close/>
                </a:path>
                <a:path w="1803400" h="2327275">
                  <a:moveTo>
                    <a:pt x="1802892" y="0"/>
                  </a:moveTo>
                  <a:lnTo>
                    <a:pt x="0" y="0"/>
                  </a:lnTo>
                  <a:lnTo>
                    <a:pt x="0" y="352044"/>
                  </a:lnTo>
                  <a:lnTo>
                    <a:pt x="1802892" y="352044"/>
                  </a:lnTo>
                  <a:lnTo>
                    <a:pt x="1802892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9099804" y="4506468"/>
              <a:ext cx="0" cy="2468880"/>
            </a:xfrm>
            <a:custGeom>
              <a:avLst/>
              <a:gdLst/>
              <a:ahLst/>
              <a:cxnLst/>
              <a:rect l="l" t="t" r="r" b="b"/>
              <a:pathLst>
                <a:path h="2468879">
                  <a:moveTo>
                    <a:pt x="0" y="0"/>
                  </a:moveTo>
                  <a:lnTo>
                    <a:pt x="0" y="2468880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10968990" y="4666615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77%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0737850" y="5160391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9455022" y="5654421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12%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9333103" y="6148197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9254743" y="6642303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209533" y="4659325"/>
            <a:ext cx="7835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Наличными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816597" y="5076571"/>
            <a:ext cx="2176780" cy="3314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77165" marR="5080" indent="-165100">
              <a:lnSpc>
                <a:spcPct val="101000"/>
              </a:lnSpc>
              <a:spcBef>
                <a:spcPts val="85"/>
              </a:spcBef>
            </a:pPr>
            <a:r>
              <a:rPr sz="1000" spc="-5" dirty="0">
                <a:latin typeface="Verdana"/>
                <a:cs typeface="Verdana"/>
              </a:rPr>
              <a:t>Банковским </a:t>
            </a:r>
            <a:r>
              <a:rPr sz="1000" spc="-10" dirty="0">
                <a:latin typeface="Verdana"/>
                <a:cs typeface="Verdana"/>
              </a:rPr>
              <a:t>переводом </a:t>
            </a:r>
            <a:r>
              <a:rPr sz="1000" spc="-5" dirty="0">
                <a:latin typeface="Verdana"/>
                <a:cs typeface="Verdana"/>
              </a:rPr>
              <a:t>на карту  или </a:t>
            </a:r>
            <a:r>
              <a:rPr sz="1000" spc="-10" dirty="0">
                <a:latin typeface="Verdana"/>
                <a:cs typeface="Verdana"/>
              </a:rPr>
              <a:t>счет физического</a:t>
            </a:r>
            <a:r>
              <a:rPr sz="1000" spc="5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лица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6816597" y="5570347"/>
            <a:ext cx="2176780" cy="3314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31445" marR="5080" indent="-119380">
              <a:lnSpc>
                <a:spcPct val="101000"/>
              </a:lnSpc>
              <a:spcBef>
                <a:spcPts val="85"/>
              </a:spcBef>
            </a:pPr>
            <a:r>
              <a:rPr sz="1000" spc="-5" dirty="0">
                <a:latin typeface="Verdana"/>
                <a:cs typeface="Verdana"/>
              </a:rPr>
              <a:t>Банковским </a:t>
            </a:r>
            <a:r>
              <a:rPr sz="1000" spc="-10" dirty="0">
                <a:latin typeface="Verdana"/>
                <a:cs typeface="Verdana"/>
              </a:rPr>
              <a:t>переводом </a:t>
            </a:r>
            <a:r>
              <a:rPr sz="1000" spc="-5" dirty="0">
                <a:latin typeface="Verdana"/>
                <a:cs typeface="Verdana"/>
              </a:rPr>
              <a:t>на карту  или </a:t>
            </a:r>
            <a:r>
              <a:rPr sz="1000" spc="-10" dirty="0">
                <a:latin typeface="Verdana"/>
                <a:cs typeface="Verdana"/>
              </a:rPr>
              <a:t>счет юридического</a:t>
            </a:r>
            <a:r>
              <a:rPr sz="1000" spc="5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лица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911085" y="6063818"/>
            <a:ext cx="2080895" cy="332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Через </a:t>
            </a:r>
            <a:r>
              <a:rPr sz="1000" spc="-10" dirty="0">
                <a:latin typeface="Verdana"/>
                <a:cs typeface="Verdana"/>
              </a:rPr>
              <a:t>посредника </a:t>
            </a:r>
            <a:r>
              <a:rPr sz="1000" spc="-5" dirty="0">
                <a:latin typeface="Verdana"/>
                <a:cs typeface="Verdana"/>
              </a:rPr>
              <a:t>–</a:t>
            </a:r>
            <a:r>
              <a:rPr sz="1000" spc="3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цифровую</a:t>
            </a:r>
            <a:endParaRPr sz="1000">
              <a:latin typeface="Verdana"/>
              <a:cs typeface="Verdana"/>
            </a:endParaRPr>
          </a:p>
          <a:p>
            <a:pPr marL="41275">
              <a:lnSpc>
                <a:spcPct val="100000"/>
              </a:lnSpc>
              <a:spcBef>
                <a:spcPts val="15"/>
              </a:spcBef>
            </a:pPr>
            <a:r>
              <a:rPr sz="1000" spc="-5" dirty="0">
                <a:latin typeface="Verdana"/>
                <a:cs typeface="Verdana"/>
              </a:rPr>
              <a:t>платформу, </a:t>
            </a:r>
            <a:r>
              <a:rPr sz="1000" spc="-10" dirty="0">
                <a:latin typeface="Verdana"/>
                <a:cs typeface="Verdana"/>
              </a:rPr>
              <a:t>сервис,</a:t>
            </a:r>
            <a:r>
              <a:rPr sz="1000" spc="3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агрегатор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7914258" y="6635292"/>
            <a:ext cx="10769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Через</a:t>
            </a:r>
            <a:r>
              <a:rPr sz="1000" spc="-3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терминал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656311" y="220217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11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827752" y="3059938"/>
            <a:ext cx="1443355" cy="1443355"/>
            <a:chOff x="3827752" y="3059938"/>
            <a:chExt cx="1443355" cy="1443355"/>
          </a:xfrm>
        </p:grpSpPr>
        <p:sp>
          <p:nvSpPr>
            <p:cNvPr id="8" name="object 8"/>
            <p:cNvSpPr/>
            <p:nvPr/>
          </p:nvSpPr>
          <p:spPr>
            <a:xfrm>
              <a:off x="4549266" y="3069463"/>
              <a:ext cx="547370" cy="712470"/>
            </a:xfrm>
            <a:custGeom>
              <a:avLst/>
              <a:gdLst/>
              <a:ahLst/>
              <a:cxnLst/>
              <a:rect l="l" t="t" r="r" b="b"/>
              <a:pathLst>
                <a:path w="547370" h="712470">
                  <a:moveTo>
                    <a:pt x="0" y="0"/>
                  </a:moveTo>
                  <a:lnTo>
                    <a:pt x="0" y="711962"/>
                  </a:lnTo>
                  <a:lnTo>
                    <a:pt x="547243" y="256539"/>
                  </a:lnTo>
                  <a:lnTo>
                    <a:pt x="514896" y="220255"/>
                  </a:lnTo>
                  <a:lnTo>
                    <a:pt x="480380" y="186474"/>
                  </a:lnTo>
                  <a:lnTo>
                    <a:pt x="443843" y="155267"/>
                  </a:lnTo>
                  <a:lnTo>
                    <a:pt x="405435" y="126702"/>
                  </a:lnTo>
                  <a:lnTo>
                    <a:pt x="365302" y="100850"/>
                  </a:lnTo>
                  <a:lnTo>
                    <a:pt x="323594" y="77780"/>
                  </a:lnTo>
                  <a:lnTo>
                    <a:pt x="280460" y="57561"/>
                  </a:lnTo>
                  <a:lnTo>
                    <a:pt x="236046" y="40261"/>
                  </a:lnTo>
                  <a:lnTo>
                    <a:pt x="190503" y="25952"/>
                  </a:lnTo>
                  <a:lnTo>
                    <a:pt x="143978" y="14702"/>
                  </a:lnTo>
                  <a:lnTo>
                    <a:pt x="96621" y="6580"/>
                  </a:lnTo>
                  <a:lnTo>
                    <a:pt x="48578" y="16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9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549266" y="3326003"/>
              <a:ext cx="712470" cy="643255"/>
            </a:xfrm>
            <a:custGeom>
              <a:avLst/>
              <a:gdLst/>
              <a:ahLst/>
              <a:cxnLst/>
              <a:rect l="l" t="t" r="r" b="b"/>
              <a:pathLst>
                <a:path w="712470" h="643254">
                  <a:moveTo>
                    <a:pt x="547243" y="0"/>
                  </a:moveTo>
                  <a:lnTo>
                    <a:pt x="0" y="455422"/>
                  </a:lnTo>
                  <a:lnTo>
                    <a:pt x="686943" y="642747"/>
                  </a:lnTo>
                  <a:lnTo>
                    <a:pt x="698307" y="594500"/>
                  </a:lnTo>
                  <a:lnTo>
                    <a:pt x="706243" y="545940"/>
                  </a:lnTo>
                  <a:lnTo>
                    <a:pt x="710787" y="497235"/>
                  </a:lnTo>
                  <a:lnTo>
                    <a:pt x="711976" y="448552"/>
                  </a:lnTo>
                  <a:lnTo>
                    <a:pt x="709845" y="400060"/>
                  </a:lnTo>
                  <a:lnTo>
                    <a:pt x="704431" y="351928"/>
                  </a:lnTo>
                  <a:lnTo>
                    <a:pt x="695769" y="304323"/>
                  </a:lnTo>
                  <a:lnTo>
                    <a:pt x="683896" y="257414"/>
                  </a:lnTo>
                  <a:lnTo>
                    <a:pt x="668848" y="211370"/>
                  </a:lnTo>
                  <a:lnTo>
                    <a:pt x="650660" y="166358"/>
                  </a:lnTo>
                  <a:lnTo>
                    <a:pt x="629370" y="122546"/>
                  </a:lnTo>
                  <a:lnTo>
                    <a:pt x="605013" y="80104"/>
                  </a:lnTo>
                  <a:lnTo>
                    <a:pt x="577625" y="39199"/>
                  </a:lnTo>
                  <a:lnTo>
                    <a:pt x="547243" y="0"/>
                  </a:lnTo>
                  <a:close/>
                </a:path>
              </a:pathLst>
            </a:custGeom>
            <a:solidFill>
              <a:srgbClr val="FF94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49266" y="3326003"/>
              <a:ext cx="712470" cy="643255"/>
            </a:xfrm>
            <a:custGeom>
              <a:avLst/>
              <a:gdLst/>
              <a:ahLst/>
              <a:cxnLst/>
              <a:rect l="l" t="t" r="r" b="b"/>
              <a:pathLst>
                <a:path w="712470" h="643254">
                  <a:moveTo>
                    <a:pt x="547243" y="0"/>
                  </a:moveTo>
                  <a:lnTo>
                    <a:pt x="577625" y="39199"/>
                  </a:lnTo>
                  <a:lnTo>
                    <a:pt x="605013" y="80104"/>
                  </a:lnTo>
                  <a:lnTo>
                    <a:pt x="629370" y="122546"/>
                  </a:lnTo>
                  <a:lnTo>
                    <a:pt x="650660" y="166358"/>
                  </a:lnTo>
                  <a:lnTo>
                    <a:pt x="668848" y="211370"/>
                  </a:lnTo>
                  <a:lnTo>
                    <a:pt x="683896" y="257414"/>
                  </a:lnTo>
                  <a:lnTo>
                    <a:pt x="695769" y="304323"/>
                  </a:lnTo>
                  <a:lnTo>
                    <a:pt x="704431" y="351928"/>
                  </a:lnTo>
                  <a:lnTo>
                    <a:pt x="709845" y="400060"/>
                  </a:lnTo>
                  <a:lnTo>
                    <a:pt x="711976" y="448552"/>
                  </a:lnTo>
                  <a:lnTo>
                    <a:pt x="710787" y="497235"/>
                  </a:lnTo>
                  <a:lnTo>
                    <a:pt x="706243" y="545940"/>
                  </a:lnTo>
                  <a:lnTo>
                    <a:pt x="698307" y="594500"/>
                  </a:lnTo>
                  <a:lnTo>
                    <a:pt x="686943" y="642747"/>
                  </a:lnTo>
                  <a:lnTo>
                    <a:pt x="0" y="455422"/>
                  </a:lnTo>
                  <a:lnTo>
                    <a:pt x="547243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549266" y="3781425"/>
              <a:ext cx="687070" cy="251460"/>
            </a:xfrm>
            <a:custGeom>
              <a:avLst/>
              <a:gdLst/>
              <a:ahLst/>
              <a:cxnLst/>
              <a:rect l="l" t="t" r="r" b="b"/>
              <a:pathLst>
                <a:path w="687070" h="251460">
                  <a:moveTo>
                    <a:pt x="0" y="0"/>
                  </a:moveTo>
                  <a:lnTo>
                    <a:pt x="666369" y="250951"/>
                  </a:lnTo>
                  <a:lnTo>
                    <a:pt x="672084" y="235188"/>
                  </a:lnTo>
                  <a:lnTo>
                    <a:pt x="677418" y="219329"/>
                  </a:lnTo>
                  <a:lnTo>
                    <a:pt x="682371" y="203374"/>
                  </a:lnTo>
                  <a:lnTo>
                    <a:pt x="686943" y="1873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0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49266" y="3781425"/>
              <a:ext cx="687070" cy="251460"/>
            </a:xfrm>
            <a:custGeom>
              <a:avLst/>
              <a:gdLst/>
              <a:ahLst/>
              <a:cxnLst/>
              <a:rect l="l" t="t" r="r" b="b"/>
              <a:pathLst>
                <a:path w="687070" h="251460">
                  <a:moveTo>
                    <a:pt x="686943" y="187325"/>
                  </a:moveTo>
                  <a:lnTo>
                    <a:pt x="682371" y="203374"/>
                  </a:lnTo>
                  <a:lnTo>
                    <a:pt x="677418" y="219329"/>
                  </a:lnTo>
                  <a:lnTo>
                    <a:pt x="672084" y="235188"/>
                  </a:lnTo>
                  <a:lnTo>
                    <a:pt x="666369" y="250951"/>
                  </a:lnTo>
                  <a:lnTo>
                    <a:pt x="0" y="0"/>
                  </a:lnTo>
                  <a:lnTo>
                    <a:pt x="686943" y="18732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37277" y="3069463"/>
              <a:ext cx="1378585" cy="1424305"/>
            </a:xfrm>
            <a:custGeom>
              <a:avLst/>
              <a:gdLst/>
              <a:ahLst/>
              <a:cxnLst/>
              <a:rect l="l" t="t" r="r" b="b"/>
              <a:pathLst>
                <a:path w="1378585" h="1424304">
                  <a:moveTo>
                    <a:pt x="711989" y="0"/>
                  </a:moveTo>
                  <a:lnTo>
                    <a:pt x="662895" y="1684"/>
                  </a:lnTo>
                  <a:lnTo>
                    <a:pt x="614509" y="6678"/>
                  </a:lnTo>
                  <a:lnTo>
                    <a:pt x="566964" y="14887"/>
                  </a:lnTo>
                  <a:lnTo>
                    <a:pt x="520394" y="26220"/>
                  </a:lnTo>
                  <a:lnTo>
                    <a:pt x="474932" y="40585"/>
                  </a:lnTo>
                  <a:lnTo>
                    <a:pt x="430712" y="57888"/>
                  </a:lnTo>
                  <a:lnTo>
                    <a:pt x="387869" y="78038"/>
                  </a:lnTo>
                  <a:lnTo>
                    <a:pt x="346534" y="100942"/>
                  </a:lnTo>
                  <a:lnTo>
                    <a:pt x="306843" y="126507"/>
                  </a:lnTo>
                  <a:lnTo>
                    <a:pt x="268929" y="154642"/>
                  </a:lnTo>
                  <a:lnTo>
                    <a:pt x="232925" y="185255"/>
                  </a:lnTo>
                  <a:lnTo>
                    <a:pt x="198965" y="218251"/>
                  </a:lnTo>
                  <a:lnTo>
                    <a:pt x="167184" y="253540"/>
                  </a:lnTo>
                  <a:lnTo>
                    <a:pt x="137713" y="291029"/>
                  </a:lnTo>
                  <a:lnTo>
                    <a:pt x="110688" y="330626"/>
                  </a:lnTo>
                  <a:lnTo>
                    <a:pt x="86242" y="372237"/>
                  </a:lnTo>
                  <a:lnTo>
                    <a:pt x="64508" y="415772"/>
                  </a:lnTo>
                  <a:lnTo>
                    <a:pt x="45620" y="461137"/>
                  </a:lnTo>
                  <a:lnTo>
                    <a:pt x="29981" y="507341"/>
                  </a:lnTo>
                  <a:lnTo>
                    <a:pt x="17661" y="553852"/>
                  </a:lnTo>
                  <a:lnTo>
                    <a:pt x="8599" y="600534"/>
                  </a:lnTo>
                  <a:lnTo>
                    <a:pt x="2732" y="647249"/>
                  </a:lnTo>
                  <a:lnTo>
                    <a:pt x="0" y="693860"/>
                  </a:lnTo>
                  <a:lnTo>
                    <a:pt x="339" y="740233"/>
                  </a:lnTo>
                  <a:lnTo>
                    <a:pt x="3688" y="786229"/>
                  </a:lnTo>
                  <a:lnTo>
                    <a:pt x="9985" y="831713"/>
                  </a:lnTo>
                  <a:lnTo>
                    <a:pt x="19168" y="876548"/>
                  </a:lnTo>
                  <a:lnTo>
                    <a:pt x="31176" y="920597"/>
                  </a:lnTo>
                  <a:lnTo>
                    <a:pt x="45946" y="963724"/>
                  </a:lnTo>
                  <a:lnTo>
                    <a:pt x="63416" y="1005792"/>
                  </a:lnTo>
                  <a:lnTo>
                    <a:pt x="83525" y="1046665"/>
                  </a:lnTo>
                  <a:lnTo>
                    <a:pt x="106210" y="1086206"/>
                  </a:lnTo>
                  <a:lnTo>
                    <a:pt x="131411" y="1124279"/>
                  </a:lnTo>
                  <a:lnTo>
                    <a:pt x="159064" y="1160747"/>
                  </a:lnTo>
                  <a:lnTo>
                    <a:pt x="189108" y="1195473"/>
                  </a:lnTo>
                  <a:lnTo>
                    <a:pt x="221481" y="1228322"/>
                  </a:lnTo>
                  <a:lnTo>
                    <a:pt x="256122" y="1259156"/>
                  </a:lnTo>
                  <a:lnTo>
                    <a:pt x="292967" y="1287839"/>
                  </a:lnTo>
                  <a:lnTo>
                    <a:pt x="331956" y="1314234"/>
                  </a:lnTo>
                  <a:lnTo>
                    <a:pt x="373027" y="1338206"/>
                  </a:lnTo>
                  <a:lnTo>
                    <a:pt x="416116" y="1359617"/>
                  </a:lnTo>
                  <a:lnTo>
                    <a:pt x="461164" y="1378331"/>
                  </a:lnTo>
                  <a:lnTo>
                    <a:pt x="507354" y="1393970"/>
                  </a:lnTo>
                  <a:lnTo>
                    <a:pt x="553853" y="1406290"/>
                  </a:lnTo>
                  <a:lnTo>
                    <a:pt x="600525" y="1415352"/>
                  </a:lnTo>
                  <a:lnTo>
                    <a:pt x="647232" y="1421219"/>
                  </a:lnTo>
                  <a:lnTo>
                    <a:pt x="693838" y="1423952"/>
                  </a:lnTo>
                  <a:lnTo>
                    <a:pt x="740207" y="1423614"/>
                  </a:lnTo>
                  <a:lnTo>
                    <a:pt x="786201" y="1420266"/>
                  </a:lnTo>
                  <a:lnTo>
                    <a:pt x="831684" y="1413970"/>
                  </a:lnTo>
                  <a:lnTo>
                    <a:pt x="876520" y="1404789"/>
                  </a:lnTo>
                  <a:lnTo>
                    <a:pt x="920570" y="1392784"/>
                  </a:lnTo>
                  <a:lnTo>
                    <a:pt x="963700" y="1378017"/>
                  </a:lnTo>
                  <a:lnTo>
                    <a:pt x="1005772" y="1360550"/>
                  </a:lnTo>
                  <a:lnTo>
                    <a:pt x="1046649" y="1340446"/>
                  </a:lnTo>
                  <a:lnTo>
                    <a:pt x="1086195" y="1317765"/>
                  </a:lnTo>
                  <a:lnTo>
                    <a:pt x="1124273" y="1292571"/>
                  </a:lnTo>
                  <a:lnTo>
                    <a:pt x="1160746" y="1264924"/>
                  </a:lnTo>
                  <a:lnTo>
                    <a:pt x="1195478" y="1234888"/>
                  </a:lnTo>
                  <a:lnTo>
                    <a:pt x="1228331" y="1202523"/>
                  </a:lnTo>
                  <a:lnTo>
                    <a:pt x="1259170" y="1167892"/>
                  </a:lnTo>
                  <a:lnTo>
                    <a:pt x="1287858" y="1131057"/>
                  </a:lnTo>
                  <a:lnTo>
                    <a:pt x="1314257" y="1092079"/>
                  </a:lnTo>
                  <a:lnTo>
                    <a:pt x="1338231" y="1051022"/>
                  </a:lnTo>
                  <a:lnTo>
                    <a:pt x="1359644" y="1007946"/>
                  </a:lnTo>
                  <a:lnTo>
                    <a:pt x="1378358" y="962913"/>
                  </a:lnTo>
                  <a:lnTo>
                    <a:pt x="711989" y="711962"/>
                  </a:lnTo>
                  <a:lnTo>
                    <a:pt x="711989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37277" y="3069463"/>
              <a:ext cx="1378585" cy="1424305"/>
            </a:xfrm>
            <a:custGeom>
              <a:avLst/>
              <a:gdLst/>
              <a:ahLst/>
              <a:cxnLst/>
              <a:rect l="l" t="t" r="r" b="b"/>
              <a:pathLst>
                <a:path w="1378585" h="1424304">
                  <a:moveTo>
                    <a:pt x="1378358" y="962913"/>
                  </a:moveTo>
                  <a:lnTo>
                    <a:pt x="1359644" y="1007946"/>
                  </a:lnTo>
                  <a:lnTo>
                    <a:pt x="1338231" y="1051022"/>
                  </a:lnTo>
                  <a:lnTo>
                    <a:pt x="1314257" y="1092079"/>
                  </a:lnTo>
                  <a:lnTo>
                    <a:pt x="1287858" y="1131057"/>
                  </a:lnTo>
                  <a:lnTo>
                    <a:pt x="1259170" y="1167892"/>
                  </a:lnTo>
                  <a:lnTo>
                    <a:pt x="1228331" y="1202523"/>
                  </a:lnTo>
                  <a:lnTo>
                    <a:pt x="1195478" y="1234888"/>
                  </a:lnTo>
                  <a:lnTo>
                    <a:pt x="1160746" y="1264924"/>
                  </a:lnTo>
                  <a:lnTo>
                    <a:pt x="1124273" y="1292571"/>
                  </a:lnTo>
                  <a:lnTo>
                    <a:pt x="1086195" y="1317765"/>
                  </a:lnTo>
                  <a:lnTo>
                    <a:pt x="1046649" y="1340446"/>
                  </a:lnTo>
                  <a:lnTo>
                    <a:pt x="1005772" y="1360550"/>
                  </a:lnTo>
                  <a:lnTo>
                    <a:pt x="963700" y="1378017"/>
                  </a:lnTo>
                  <a:lnTo>
                    <a:pt x="920570" y="1392784"/>
                  </a:lnTo>
                  <a:lnTo>
                    <a:pt x="876520" y="1404789"/>
                  </a:lnTo>
                  <a:lnTo>
                    <a:pt x="831684" y="1413970"/>
                  </a:lnTo>
                  <a:lnTo>
                    <a:pt x="786201" y="1420266"/>
                  </a:lnTo>
                  <a:lnTo>
                    <a:pt x="740207" y="1423614"/>
                  </a:lnTo>
                  <a:lnTo>
                    <a:pt x="693838" y="1423952"/>
                  </a:lnTo>
                  <a:lnTo>
                    <a:pt x="647232" y="1421219"/>
                  </a:lnTo>
                  <a:lnTo>
                    <a:pt x="600525" y="1415352"/>
                  </a:lnTo>
                  <a:lnTo>
                    <a:pt x="553853" y="1406290"/>
                  </a:lnTo>
                  <a:lnTo>
                    <a:pt x="507354" y="1393970"/>
                  </a:lnTo>
                  <a:lnTo>
                    <a:pt x="461164" y="1378331"/>
                  </a:lnTo>
                  <a:lnTo>
                    <a:pt x="416116" y="1359617"/>
                  </a:lnTo>
                  <a:lnTo>
                    <a:pt x="373027" y="1338206"/>
                  </a:lnTo>
                  <a:lnTo>
                    <a:pt x="331956" y="1314234"/>
                  </a:lnTo>
                  <a:lnTo>
                    <a:pt x="292967" y="1287839"/>
                  </a:lnTo>
                  <a:lnTo>
                    <a:pt x="256122" y="1259156"/>
                  </a:lnTo>
                  <a:lnTo>
                    <a:pt x="221481" y="1228322"/>
                  </a:lnTo>
                  <a:lnTo>
                    <a:pt x="189108" y="1195473"/>
                  </a:lnTo>
                  <a:lnTo>
                    <a:pt x="159064" y="1160747"/>
                  </a:lnTo>
                  <a:lnTo>
                    <a:pt x="131411" y="1124279"/>
                  </a:lnTo>
                  <a:lnTo>
                    <a:pt x="106210" y="1086206"/>
                  </a:lnTo>
                  <a:lnTo>
                    <a:pt x="83525" y="1046665"/>
                  </a:lnTo>
                  <a:lnTo>
                    <a:pt x="63416" y="1005792"/>
                  </a:lnTo>
                  <a:lnTo>
                    <a:pt x="45946" y="963724"/>
                  </a:lnTo>
                  <a:lnTo>
                    <a:pt x="31176" y="920597"/>
                  </a:lnTo>
                  <a:lnTo>
                    <a:pt x="19168" y="876548"/>
                  </a:lnTo>
                  <a:lnTo>
                    <a:pt x="9985" y="831713"/>
                  </a:lnTo>
                  <a:lnTo>
                    <a:pt x="3688" y="786229"/>
                  </a:lnTo>
                  <a:lnTo>
                    <a:pt x="339" y="740233"/>
                  </a:lnTo>
                  <a:lnTo>
                    <a:pt x="0" y="693860"/>
                  </a:lnTo>
                  <a:lnTo>
                    <a:pt x="2732" y="647249"/>
                  </a:lnTo>
                  <a:lnTo>
                    <a:pt x="8599" y="600534"/>
                  </a:lnTo>
                  <a:lnTo>
                    <a:pt x="17661" y="553852"/>
                  </a:lnTo>
                  <a:lnTo>
                    <a:pt x="29981" y="507341"/>
                  </a:lnTo>
                  <a:lnTo>
                    <a:pt x="45620" y="461137"/>
                  </a:lnTo>
                  <a:lnTo>
                    <a:pt x="64508" y="415772"/>
                  </a:lnTo>
                  <a:lnTo>
                    <a:pt x="86242" y="372237"/>
                  </a:lnTo>
                  <a:lnTo>
                    <a:pt x="110688" y="330626"/>
                  </a:lnTo>
                  <a:lnTo>
                    <a:pt x="137713" y="291029"/>
                  </a:lnTo>
                  <a:lnTo>
                    <a:pt x="167184" y="253540"/>
                  </a:lnTo>
                  <a:lnTo>
                    <a:pt x="198965" y="218251"/>
                  </a:lnTo>
                  <a:lnTo>
                    <a:pt x="232925" y="185255"/>
                  </a:lnTo>
                  <a:lnTo>
                    <a:pt x="268929" y="154642"/>
                  </a:lnTo>
                  <a:lnTo>
                    <a:pt x="306843" y="126507"/>
                  </a:lnTo>
                  <a:lnTo>
                    <a:pt x="346534" y="100942"/>
                  </a:lnTo>
                  <a:lnTo>
                    <a:pt x="387869" y="78038"/>
                  </a:lnTo>
                  <a:lnTo>
                    <a:pt x="430712" y="57888"/>
                  </a:lnTo>
                  <a:lnTo>
                    <a:pt x="474932" y="40585"/>
                  </a:lnTo>
                  <a:lnTo>
                    <a:pt x="520394" y="26220"/>
                  </a:lnTo>
                  <a:lnTo>
                    <a:pt x="566964" y="14887"/>
                  </a:lnTo>
                  <a:lnTo>
                    <a:pt x="614509" y="6678"/>
                  </a:lnTo>
                  <a:lnTo>
                    <a:pt x="662895" y="1684"/>
                  </a:lnTo>
                  <a:lnTo>
                    <a:pt x="711989" y="0"/>
                  </a:lnTo>
                  <a:lnTo>
                    <a:pt x="711989" y="711962"/>
                  </a:lnTo>
                  <a:lnTo>
                    <a:pt x="1378358" y="96291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539488" y="3371469"/>
            <a:ext cx="520700" cy="609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14%</a:t>
            </a:r>
            <a:endParaRPr sz="1000">
              <a:latin typeface="Verdana"/>
              <a:cs typeface="Verdana"/>
            </a:endParaRPr>
          </a:p>
          <a:p>
            <a:pPr marL="209550">
              <a:lnSpc>
                <a:spcPct val="100000"/>
              </a:lnSpc>
              <a:spcBef>
                <a:spcPts val="74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15%</a:t>
            </a:r>
            <a:endParaRPr sz="1000">
              <a:latin typeface="Verdana"/>
              <a:cs typeface="Verdana"/>
            </a:endParaRPr>
          </a:p>
          <a:p>
            <a:pPr marL="239395">
              <a:lnSpc>
                <a:spcPct val="100000"/>
              </a:lnSpc>
              <a:spcBef>
                <a:spcPts val="254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95750" y="3896614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69%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45413" y="3487674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70104" y="0"/>
                </a:moveTo>
                <a:lnTo>
                  <a:pt x="0" y="0"/>
                </a:lnTo>
                <a:lnTo>
                  <a:pt x="0" y="68579"/>
                </a:lnTo>
                <a:lnTo>
                  <a:pt x="70104" y="68579"/>
                </a:lnTo>
                <a:lnTo>
                  <a:pt x="70104" y="0"/>
                </a:lnTo>
                <a:close/>
              </a:path>
            </a:pathLst>
          </a:custGeom>
          <a:solidFill>
            <a:srgbClr val="FFC9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32231" y="3346221"/>
            <a:ext cx="2937510" cy="95821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000" spc="-5" dirty="0">
                <a:latin typeface="Verdana"/>
                <a:cs typeface="Verdana"/>
              </a:rPr>
              <a:t>Да,</a:t>
            </a:r>
            <a:r>
              <a:rPr sz="100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однократно</a:t>
            </a:r>
            <a:endParaRPr sz="1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000" spc="-5" dirty="0">
                <a:latin typeface="Verdana"/>
                <a:cs typeface="Verdana"/>
              </a:rPr>
              <a:t>Да, случалось </a:t>
            </a:r>
            <a:r>
              <a:rPr sz="1000" spc="-10" dirty="0">
                <a:latin typeface="Verdana"/>
                <a:cs typeface="Verdana"/>
              </a:rPr>
              <a:t>несколько</a:t>
            </a:r>
            <a:r>
              <a:rPr sz="1000" spc="5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раз</a:t>
            </a:r>
            <a:endParaRPr sz="1000">
              <a:latin typeface="Verdana"/>
              <a:cs typeface="Verdana"/>
            </a:endParaRPr>
          </a:p>
          <a:p>
            <a:pPr marL="12700" marR="5080">
              <a:lnSpc>
                <a:spcPct val="153000"/>
              </a:lnSpc>
            </a:pPr>
            <a:r>
              <a:rPr sz="1000" spc="-5" dirty="0">
                <a:latin typeface="Verdana"/>
                <a:cs typeface="Verdana"/>
              </a:rPr>
              <a:t>Да, случалось </a:t>
            </a:r>
            <a:r>
              <a:rPr sz="1000" spc="-10" dirty="0">
                <a:latin typeface="Verdana"/>
                <a:cs typeface="Verdana"/>
              </a:rPr>
              <a:t>часто, более </a:t>
            </a:r>
            <a:r>
              <a:rPr sz="1000" spc="-5" dirty="0">
                <a:latin typeface="Verdana"/>
                <a:cs typeface="Verdana"/>
              </a:rPr>
              <a:t>4 </a:t>
            </a:r>
            <a:r>
              <a:rPr sz="1000" spc="-10" dirty="0">
                <a:latin typeface="Verdana"/>
                <a:cs typeface="Verdana"/>
              </a:rPr>
              <a:t>(четырёх) </a:t>
            </a:r>
            <a:r>
              <a:rPr sz="1000" spc="-5" dirty="0">
                <a:latin typeface="Verdana"/>
                <a:cs typeface="Verdana"/>
              </a:rPr>
              <a:t>раз  </a:t>
            </a:r>
            <a:r>
              <a:rPr sz="1000" spc="-10" dirty="0">
                <a:latin typeface="Verdana"/>
                <a:cs typeface="Verdana"/>
              </a:rPr>
              <a:t>Нет, </a:t>
            </a:r>
            <a:r>
              <a:rPr sz="1000" spc="-5" dirty="0">
                <a:latin typeface="Verdana"/>
                <a:cs typeface="Verdana"/>
              </a:rPr>
              <a:t>не</a:t>
            </a:r>
            <a:r>
              <a:rPr sz="1000" spc="1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случалось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45413" y="3720846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70104" y="0"/>
                </a:moveTo>
                <a:lnTo>
                  <a:pt x="0" y="0"/>
                </a:lnTo>
                <a:lnTo>
                  <a:pt x="0" y="68579"/>
                </a:lnTo>
                <a:lnTo>
                  <a:pt x="70104" y="68579"/>
                </a:lnTo>
                <a:lnTo>
                  <a:pt x="70104" y="0"/>
                </a:lnTo>
                <a:close/>
              </a:path>
            </a:pathLst>
          </a:custGeom>
          <a:solidFill>
            <a:srgbClr val="FF94B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5413" y="3954018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70104" y="0"/>
                </a:moveTo>
                <a:lnTo>
                  <a:pt x="0" y="0"/>
                </a:lnTo>
                <a:lnTo>
                  <a:pt x="0" y="68579"/>
                </a:lnTo>
                <a:lnTo>
                  <a:pt x="70104" y="68579"/>
                </a:lnTo>
                <a:lnTo>
                  <a:pt x="70104" y="0"/>
                </a:lnTo>
                <a:close/>
              </a:path>
            </a:pathLst>
          </a:custGeom>
          <a:solidFill>
            <a:srgbClr val="B80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45413" y="4187190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70104" y="0"/>
                </a:moveTo>
                <a:lnTo>
                  <a:pt x="0" y="0"/>
                </a:lnTo>
                <a:lnTo>
                  <a:pt x="0" y="68579"/>
                </a:lnTo>
                <a:lnTo>
                  <a:pt x="70104" y="68579"/>
                </a:lnTo>
                <a:lnTo>
                  <a:pt x="70104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5" dirty="0"/>
              <a:t>Большинство арендаторов не </a:t>
            </a:r>
            <a:r>
              <a:rPr spc="-10" dirty="0"/>
              <a:t>сталкивались </a:t>
            </a:r>
            <a:r>
              <a:rPr spc="-5" dirty="0"/>
              <a:t>с  конфликтными ситуациями с</a:t>
            </a:r>
            <a:r>
              <a:rPr spc="30" dirty="0"/>
              <a:t> </a:t>
            </a:r>
            <a:r>
              <a:rPr spc="-10" dirty="0"/>
              <a:t>соседями</a:t>
            </a:r>
          </a:p>
        </p:txBody>
      </p:sp>
      <p:sp>
        <p:nvSpPr>
          <p:cNvPr id="23" name="object 23"/>
          <p:cNvSpPr/>
          <p:nvPr/>
        </p:nvSpPr>
        <p:spPr>
          <a:xfrm>
            <a:off x="4536440" y="2976372"/>
            <a:ext cx="810260" cy="1125855"/>
          </a:xfrm>
          <a:custGeom>
            <a:avLst/>
            <a:gdLst/>
            <a:ahLst/>
            <a:cxnLst/>
            <a:rect l="l" t="t" r="r" b="b"/>
            <a:pathLst>
              <a:path w="810260" h="1125854">
                <a:moveTo>
                  <a:pt x="0" y="0"/>
                </a:moveTo>
                <a:lnTo>
                  <a:pt x="47364" y="1152"/>
                </a:lnTo>
                <a:lnTo>
                  <a:pt x="94021" y="4996"/>
                </a:lnTo>
                <a:lnTo>
                  <a:pt x="139894" y="11455"/>
                </a:lnTo>
                <a:lnTo>
                  <a:pt x="184907" y="20454"/>
                </a:lnTo>
                <a:lnTo>
                  <a:pt x="228985" y="31918"/>
                </a:lnTo>
                <a:lnTo>
                  <a:pt x="272051" y="45772"/>
                </a:lnTo>
                <a:lnTo>
                  <a:pt x="314029" y="61940"/>
                </a:lnTo>
                <a:lnTo>
                  <a:pt x="354843" y="80346"/>
                </a:lnTo>
                <a:lnTo>
                  <a:pt x="394418" y="100917"/>
                </a:lnTo>
                <a:lnTo>
                  <a:pt x="432678" y="123575"/>
                </a:lnTo>
                <a:lnTo>
                  <a:pt x="469545" y="148246"/>
                </a:lnTo>
                <a:lnTo>
                  <a:pt x="504946" y="174855"/>
                </a:lnTo>
                <a:lnTo>
                  <a:pt x="538802" y="203326"/>
                </a:lnTo>
                <a:lnTo>
                  <a:pt x="571039" y="233584"/>
                </a:lnTo>
                <a:lnTo>
                  <a:pt x="601581" y="265554"/>
                </a:lnTo>
                <a:lnTo>
                  <a:pt x="630350" y="299160"/>
                </a:lnTo>
                <a:lnTo>
                  <a:pt x="657273" y="334326"/>
                </a:lnTo>
                <a:lnTo>
                  <a:pt x="682272" y="370979"/>
                </a:lnTo>
                <a:lnTo>
                  <a:pt x="705271" y="409041"/>
                </a:lnTo>
                <a:lnTo>
                  <a:pt x="726195" y="448439"/>
                </a:lnTo>
                <a:lnTo>
                  <a:pt x="744968" y="489096"/>
                </a:lnTo>
                <a:lnTo>
                  <a:pt x="761513" y="530938"/>
                </a:lnTo>
                <a:lnTo>
                  <a:pt x="775754" y="573888"/>
                </a:lnTo>
                <a:lnTo>
                  <a:pt x="787616" y="617873"/>
                </a:lnTo>
                <a:lnTo>
                  <a:pt x="797023" y="662815"/>
                </a:lnTo>
                <a:lnTo>
                  <a:pt x="803899" y="708641"/>
                </a:lnTo>
                <a:lnTo>
                  <a:pt x="808167" y="755274"/>
                </a:lnTo>
                <a:lnTo>
                  <a:pt x="809751" y="802639"/>
                </a:lnTo>
                <a:lnTo>
                  <a:pt x="808566" y="850120"/>
                </a:lnTo>
                <a:lnTo>
                  <a:pt x="804593" y="897344"/>
                </a:lnTo>
                <a:lnTo>
                  <a:pt x="797858" y="944192"/>
                </a:lnTo>
                <a:lnTo>
                  <a:pt x="788389" y="990546"/>
                </a:lnTo>
                <a:lnTo>
                  <a:pt x="776211" y="1036290"/>
                </a:lnTo>
                <a:lnTo>
                  <a:pt x="761352" y="1081305"/>
                </a:lnTo>
                <a:lnTo>
                  <a:pt x="743838" y="1125473"/>
                </a:lnTo>
              </a:path>
            </a:pathLst>
          </a:custGeom>
          <a:ln w="76200">
            <a:solidFill>
              <a:srgbClr val="F5004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437123" y="2856992"/>
            <a:ext cx="1290320" cy="763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50041"/>
                </a:solidFill>
                <a:latin typeface="Verdana"/>
                <a:cs typeface="Verdana"/>
              </a:rPr>
              <a:t>31%</a:t>
            </a:r>
            <a:endParaRPr sz="1800">
              <a:latin typeface="Verdana"/>
              <a:cs typeface="Verdana"/>
            </a:endParaRPr>
          </a:p>
          <a:p>
            <a:pPr marL="31115" marR="108585">
              <a:lnSpc>
                <a:spcPct val="100000"/>
              </a:lnSpc>
              <a:spcBef>
                <a:spcPts val="45"/>
              </a:spcBef>
            </a:pPr>
            <a:r>
              <a:rPr sz="1000" b="1" spc="-10" dirty="0">
                <a:solidFill>
                  <a:srgbClr val="F50041"/>
                </a:solidFill>
                <a:latin typeface="Verdana"/>
                <a:cs typeface="Verdana"/>
              </a:rPr>
              <a:t>Сталкивались </a:t>
            </a:r>
            <a:r>
              <a:rPr sz="1000" b="1" spc="-5" dirty="0">
                <a:solidFill>
                  <a:srgbClr val="F50041"/>
                </a:solidFill>
                <a:latin typeface="Verdana"/>
                <a:cs typeface="Verdana"/>
              </a:rPr>
              <a:t>с  </a:t>
            </a:r>
            <a:r>
              <a:rPr sz="1000" b="1" spc="-10" dirty="0">
                <a:solidFill>
                  <a:srgbClr val="F50041"/>
                </a:solidFill>
                <a:latin typeface="Verdana"/>
                <a:cs typeface="Verdana"/>
              </a:rPr>
              <a:t>жалобами</a:t>
            </a:r>
            <a:r>
              <a:rPr sz="1000" b="1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000" b="1" spc="-5" dirty="0">
                <a:solidFill>
                  <a:srgbClr val="F50041"/>
                </a:solidFill>
                <a:latin typeface="Verdana"/>
                <a:cs typeface="Verdana"/>
              </a:rPr>
              <a:t>со</a:t>
            </a:r>
            <a:endParaRPr sz="1000">
              <a:latin typeface="Verdana"/>
              <a:cs typeface="Verdana"/>
            </a:endParaRPr>
          </a:p>
          <a:p>
            <a:pPr marL="31115">
              <a:lnSpc>
                <a:spcPct val="100000"/>
              </a:lnSpc>
            </a:pPr>
            <a:r>
              <a:rPr sz="1000" b="1" spc="-5" dirty="0">
                <a:solidFill>
                  <a:srgbClr val="F50041"/>
                </a:solidFill>
                <a:latin typeface="Verdana"/>
                <a:cs typeface="Verdana"/>
              </a:rPr>
              <a:t>стороны</a:t>
            </a:r>
            <a:r>
              <a:rPr sz="1000" b="1" spc="-3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000" b="1" spc="-10" dirty="0">
                <a:solidFill>
                  <a:srgbClr val="F50041"/>
                </a:solidFill>
                <a:latin typeface="Verdana"/>
                <a:cs typeface="Verdana"/>
              </a:rPr>
              <a:t>соседей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622345" y="2791968"/>
            <a:ext cx="1669414" cy="3564890"/>
            <a:chOff x="9622345" y="2791968"/>
            <a:chExt cx="1669414" cy="3564890"/>
          </a:xfrm>
        </p:grpSpPr>
        <p:sp>
          <p:nvSpPr>
            <p:cNvPr id="26" name="object 26"/>
            <p:cNvSpPr/>
            <p:nvPr/>
          </p:nvSpPr>
          <p:spPr>
            <a:xfrm>
              <a:off x="9627108" y="2877311"/>
              <a:ext cx="1664335" cy="3394075"/>
            </a:xfrm>
            <a:custGeom>
              <a:avLst/>
              <a:gdLst/>
              <a:ahLst/>
              <a:cxnLst/>
              <a:rect l="l" t="t" r="r" b="b"/>
              <a:pathLst>
                <a:path w="1664334" h="3394075">
                  <a:moveTo>
                    <a:pt x="144780" y="2970276"/>
                  </a:moveTo>
                  <a:lnTo>
                    <a:pt x="0" y="2970276"/>
                  </a:lnTo>
                  <a:lnTo>
                    <a:pt x="0" y="3393948"/>
                  </a:lnTo>
                  <a:lnTo>
                    <a:pt x="144780" y="3393948"/>
                  </a:lnTo>
                  <a:lnTo>
                    <a:pt x="144780" y="2970276"/>
                  </a:lnTo>
                  <a:close/>
                </a:path>
                <a:path w="1664334" h="3394075">
                  <a:moveTo>
                    <a:pt x="158496" y="2375916"/>
                  </a:moveTo>
                  <a:lnTo>
                    <a:pt x="0" y="2375916"/>
                  </a:lnTo>
                  <a:lnTo>
                    <a:pt x="0" y="2801112"/>
                  </a:lnTo>
                  <a:lnTo>
                    <a:pt x="158496" y="2801112"/>
                  </a:lnTo>
                  <a:lnTo>
                    <a:pt x="158496" y="2375916"/>
                  </a:lnTo>
                  <a:close/>
                </a:path>
                <a:path w="1664334" h="3394075">
                  <a:moveTo>
                    <a:pt x="435864" y="1781556"/>
                  </a:moveTo>
                  <a:lnTo>
                    <a:pt x="0" y="1781556"/>
                  </a:lnTo>
                  <a:lnTo>
                    <a:pt x="0" y="2206752"/>
                  </a:lnTo>
                  <a:lnTo>
                    <a:pt x="435864" y="2206752"/>
                  </a:lnTo>
                  <a:lnTo>
                    <a:pt x="435864" y="1781556"/>
                  </a:lnTo>
                  <a:close/>
                </a:path>
                <a:path w="1664334" h="3394075">
                  <a:moveTo>
                    <a:pt x="487680" y="1187196"/>
                  </a:moveTo>
                  <a:lnTo>
                    <a:pt x="0" y="1187196"/>
                  </a:lnTo>
                  <a:lnTo>
                    <a:pt x="0" y="1612392"/>
                  </a:lnTo>
                  <a:lnTo>
                    <a:pt x="487680" y="1612392"/>
                  </a:lnTo>
                  <a:lnTo>
                    <a:pt x="487680" y="1187196"/>
                  </a:lnTo>
                  <a:close/>
                </a:path>
                <a:path w="1664334" h="3394075">
                  <a:moveTo>
                    <a:pt x="501396" y="594360"/>
                  </a:moveTo>
                  <a:lnTo>
                    <a:pt x="0" y="594360"/>
                  </a:lnTo>
                  <a:lnTo>
                    <a:pt x="0" y="1018032"/>
                  </a:lnTo>
                  <a:lnTo>
                    <a:pt x="501396" y="1018032"/>
                  </a:lnTo>
                  <a:lnTo>
                    <a:pt x="501396" y="594360"/>
                  </a:lnTo>
                  <a:close/>
                </a:path>
                <a:path w="1664334" h="3394075">
                  <a:moveTo>
                    <a:pt x="1664208" y="0"/>
                  </a:moveTo>
                  <a:lnTo>
                    <a:pt x="0" y="0"/>
                  </a:lnTo>
                  <a:lnTo>
                    <a:pt x="0" y="423672"/>
                  </a:lnTo>
                  <a:lnTo>
                    <a:pt x="1664208" y="423672"/>
                  </a:lnTo>
                  <a:lnTo>
                    <a:pt x="1664208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627107" y="2791968"/>
              <a:ext cx="0" cy="3564890"/>
            </a:xfrm>
            <a:custGeom>
              <a:avLst/>
              <a:gdLst/>
              <a:ahLst/>
              <a:cxnLst/>
              <a:rect l="l" t="t" r="r" b="b"/>
              <a:pathLst>
                <a:path h="3564890">
                  <a:moveTo>
                    <a:pt x="0" y="0"/>
                  </a:moveTo>
                  <a:lnTo>
                    <a:pt x="0" y="3564636"/>
                  </a:lnTo>
                </a:path>
              </a:pathLst>
            </a:custGeom>
            <a:ln w="9525">
              <a:solidFill>
                <a:srgbClr val="EFE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1356340" y="3001518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193781" y="3595878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180701" y="4189857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20%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127995" y="4784217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849739" y="5378577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836657" y="5972683"/>
            <a:ext cx="2432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49820" y="2994787"/>
            <a:ext cx="25685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Шум, </a:t>
            </a:r>
            <a:r>
              <a:rPr sz="1000" spc="-10" dirty="0">
                <a:latin typeface="Verdana"/>
                <a:cs typeface="Verdana"/>
              </a:rPr>
              <a:t>громкое поведение</a:t>
            </a:r>
            <a:r>
              <a:rPr sz="1000" spc="2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арендаторов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503032" y="3588766"/>
            <a:ext cx="20167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Большой </a:t>
            </a:r>
            <a:r>
              <a:rPr sz="1000" spc="-10" dirty="0">
                <a:latin typeface="Verdana"/>
                <a:cs typeface="Verdana"/>
              </a:rPr>
              <a:t>поток </a:t>
            </a:r>
            <a:r>
              <a:rPr sz="1000" spc="-5" dirty="0">
                <a:latin typeface="Verdana"/>
                <a:cs typeface="Verdana"/>
              </a:rPr>
              <a:t>разных</a:t>
            </a:r>
            <a:r>
              <a:rPr sz="1000" spc="-1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людей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38745" y="4106037"/>
            <a:ext cx="2279650" cy="33147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93700" marR="5080" indent="-381635">
              <a:lnSpc>
                <a:spcPct val="101000"/>
              </a:lnSpc>
              <a:spcBef>
                <a:spcPts val="80"/>
              </a:spcBef>
            </a:pPr>
            <a:r>
              <a:rPr sz="1000" spc="-10" dirty="0">
                <a:latin typeface="Verdana"/>
                <a:cs typeface="Verdana"/>
              </a:rPr>
              <a:t>Распитие </a:t>
            </a:r>
            <a:r>
              <a:rPr sz="1000" spc="-5" dirty="0">
                <a:latin typeface="Verdana"/>
                <a:cs typeface="Verdana"/>
              </a:rPr>
              <a:t>алкоголя, </a:t>
            </a:r>
            <a:r>
              <a:rPr sz="1000" spc="-10" dirty="0">
                <a:latin typeface="Verdana"/>
                <a:cs typeface="Verdana"/>
              </a:rPr>
              <a:t>употребление  </a:t>
            </a:r>
            <a:r>
              <a:rPr sz="1000" spc="-5" dirty="0">
                <a:latin typeface="Verdana"/>
                <a:cs typeface="Verdana"/>
              </a:rPr>
              <a:t>запрещенных</a:t>
            </a:r>
            <a:r>
              <a:rPr sz="1000" spc="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веществ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138543" y="4700143"/>
            <a:ext cx="2378710" cy="3314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93345" marR="5080" indent="-81280">
              <a:lnSpc>
                <a:spcPct val="101000"/>
              </a:lnSpc>
              <a:spcBef>
                <a:spcPts val="85"/>
              </a:spcBef>
            </a:pPr>
            <a:r>
              <a:rPr sz="1000" spc="-10" dirty="0">
                <a:latin typeface="Verdana"/>
                <a:cs typeface="Verdana"/>
              </a:rPr>
              <a:t>Недружелюбие гостей, невежливая  </a:t>
            </a:r>
            <a:r>
              <a:rPr sz="1000" spc="-5" dirty="0">
                <a:latin typeface="Verdana"/>
                <a:cs typeface="Verdana"/>
              </a:rPr>
              <a:t>коммуникация </a:t>
            </a:r>
            <a:r>
              <a:rPr sz="1000" spc="-10" dirty="0">
                <a:latin typeface="Verdana"/>
                <a:cs typeface="Verdana"/>
              </a:rPr>
              <a:t>гостей </a:t>
            </a:r>
            <a:r>
              <a:rPr sz="1000" spc="-5" dirty="0">
                <a:latin typeface="Verdana"/>
                <a:cs typeface="Verdana"/>
              </a:rPr>
              <a:t>с</a:t>
            </a:r>
            <a:r>
              <a:rPr sz="1000" spc="3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соседями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983983" y="5294503"/>
            <a:ext cx="2535555" cy="3314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91795" marR="5080" indent="-379730">
              <a:lnSpc>
                <a:spcPct val="101000"/>
              </a:lnSpc>
              <a:spcBef>
                <a:spcPts val="85"/>
              </a:spcBef>
            </a:pPr>
            <a:r>
              <a:rPr sz="1000" spc="-5" dirty="0">
                <a:latin typeface="Verdana"/>
                <a:cs typeface="Verdana"/>
              </a:rPr>
              <a:t>Нарушение арендаторами санитарно-  </a:t>
            </a:r>
            <a:r>
              <a:rPr sz="1000" spc="-10" dirty="0">
                <a:latin typeface="Verdana"/>
                <a:cs typeface="Verdana"/>
              </a:rPr>
              <a:t>эпидемиологических</a:t>
            </a:r>
            <a:r>
              <a:rPr sz="1000" spc="4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норм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082155" y="5888863"/>
            <a:ext cx="2436495" cy="3314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436245" marR="5080" indent="-424180">
              <a:lnSpc>
                <a:spcPct val="101000"/>
              </a:lnSpc>
              <a:spcBef>
                <a:spcPts val="85"/>
              </a:spcBef>
            </a:pPr>
            <a:r>
              <a:rPr sz="1000" spc="-10" dirty="0">
                <a:latin typeface="Verdana"/>
                <a:cs typeface="Verdana"/>
              </a:rPr>
              <a:t>Причина </a:t>
            </a:r>
            <a:r>
              <a:rPr sz="1000" spc="-5" dirty="0">
                <a:latin typeface="Verdana"/>
                <a:cs typeface="Verdana"/>
              </a:rPr>
              <a:t>жалоб в </a:t>
            </a:r>
            <a:r>
              <a:rPr sz="1000" spc="-10" dirty="0">
                <a:latin typeface="Verdana"/>
                <a:cs typeface="Verdana"/>
              </a:rPr>
              <a:t>моих «натянутых»  отношениях </a:t>
            </a:r>
            <a:r>
              <a:rPr sz="1000" spc="-5" dirty="0">
                <a:latin typeface="Verdana"/>
                <a:cs typeface="Verdana"/>
              </a:rPr>
              <a:t>с</a:t>
            </a:r>
            <a:r>
              <a:rPr sz="1000" spc="3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соседями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05129" y="2425954"/>
            <a:ext cx="40443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Арендодатели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о наличии жалоб</a:t>
            </a:r>
            <a:r>
              <a:rPr sz="1500" spc="-9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соседей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873367" y="2385822"/>
            <a:ext cx="24549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Причины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жалоб</a:t>
            </a:r>
            <a:r>
              <a:rPr sz="1500" spc="-90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соседей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531155" y="3704120"/>
            <a:ext cx="563880" cy="453390"/>
          </a:xfrm>
          <a:custGeom>
            <a:avLst/>
            <a:gdLst/>
            <a:ahLst/>
            <a:cxnLst/>
            <a:rect l="l" t="t" r="r" b="b"/>
            <a:pathLst>
              <a:path w="563879" h="453389">
                <a:moveTo>
                  <a:pt x="182778" y="226593"/>
                </a:moveTo>
                <a:lnTo>
                  <a:pt x="12687" y="0"/>
                </a:lnTo>
                <a:lnTo>
                  <a:pt x="0" y="9512"/>
                </a:lnTo>
                <a:lnTo>
                  <a:pt x="162953" y="226593"/>
                </a:lnTo>
                <a:lnTo>
                  <a:pt x="0" y="443674"/>
                </a:lnTo>
                <a:lnTo>
                  <a:pt x="12687" y="453174"/>
                </a:lnTo>
                <a:lnTo>
                  <a:pt x="182778" y="226593"/>
                </a:lnTo>
                <a:close/>
              </a:path>
              <a:path w="563879" h="453389">
                <a:moveTo>
                  <a:pt x="373087" y="226593"/>
                </a:moveTo>
                <a:lnTo>
                  <a:pt x="202996" y="0"/>
                </a:lnTo>
                <a:lnTo>
                  <a:pt x="190309" y="9512"/>
                </a:lnTo>
                <a:lnTo>
                  <a:pt x="353263" y="226593"/>
                </a:lnTo>
                <a:lnTo>
                  <a:pt x="190309" y="443674"/>
                </a:lnTo>
                <a:lnTo>
                  <a:pt x="202996" y="453174"/>
                </a:lnTo>
                <a:lnTo>
                  <a:pt x="373087" y="226593"/>
                </a:lnTo>
                <a:close/>
              </a:path>
              <a:path w="563879" h="453389">
                <a:moveTo>
                  <a:pt x="563372" y="226593"/>
                </a:moveTo>
                <a:lnTo>
                  <a:pt x="393306" y="0"/>
                </a:lnTo>
                <a:lnTo>
                  <a:pt x="380619" y="9512"/>
                </a:lnTo>
                <a:lnTo>
                  <a:pt x="543572" y="226593"/>
                </a:lnTo>
                <a:lnTo>
                  <a:pt x="380619" y="443674"/>
                </a:lnTo>
                <a:lnTo>
                  <a:pt x="393306" y="453174"/>
                </a:lnTo>
                <a:lnTo>
                  <a:pt x="563372" y="226593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656311" y="220217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10" dirty="0"/>
              <a:t>Арендодатели выбирают различные </a:t>
            </a:r>
            <a:r>
              <a:rPr spc="-5" dirty="0"/>
              <a:t>стратегии при  </a:t>
            </a:r>
            <a:r>
              <a:rPr spc="-10" dirty="0"/>
              <a:t>реализации тех или иных регуляторных</a:t>
            </a:r>
            <a:r>
              <a:rPr spc="170" dirty="0"/>
              <a:t> </a:t>
            </a:r>
            <a:r>
              <a:rPr spc="-10" dirty="0"/>
              <a:t>изменений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28294" y="1975485"/>
            <a:ext cx="47478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Стратегии арендодателей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случае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реализации  регуляторных</a:t>
            </a:r>
            <a:r>
              <a:rPr sz="1500" spc="-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изменений</a:t>
            </a:r>
            <a:endParaRPr sz="1500">
              <a:latin typeface="Verdana"/>
              <a:cs typeface="Verdan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28644" y="2729484"/>
            <a:ext cx="2672080" cy="262255"/>
            <a:chOff x="3628644" y="2729484"/>
            <a:chExt cx="2672080" cy="262255"/>
          </a:xfrm>
        </p:grpSpPr>
        <p:sp>
          <p:nvSpPr>
            <p:cNvPr id="10" name="object 10"/>
            <p:cNvSpPr/>
            <p:nvPr/>
          </p:nvSpPr>
          <p:spPr>
            <a:xfrm>
              <a:off x="3628644" y="2729484"/>
              <a:ext cx="1859280" cy="262255"/>
            </a:xfrm>
            <a:custGeom>
              <a:avLst/>
              <a:gdLst/>
              <a:ahLst/>
              <a:cxnLst/>
              <a:rect l="l" t="t" r="r" b="b"/>
              <a:pathLst>
                <a:path w="1859279" h="262255">
                  <a:moveTo>
                    <a:pt x="1859279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859279" y="262127"/>
                  </a:lnTo>
                  <a:lnTo>
                    <a:pt x="1859279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87923" y="2729484"/>
              <a:ext cx="245745" cy="262255"/>
            </a:xfrm>
            <a:custGeom>
              <a:avLst/>
              <a:gdLst/>
              <a:ahLst/>
              <a:cxnLst/>
              <a:rect l="l" t="t" r="r" b="b"/>
              <a:pathLst>
                <a:path w="245745" h="262255">
                  <a:moveTo>
                    <a:pt x="245363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245363" y="262127"/>
                  </a:lnTo>
                  <a:lnTo>
                    <a:pt x="245363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733288" y="2729484"/>
              <a:ext cx="52069" cy="262255"/>
            </a:xfrm>
            <a:custGeom>
              <a:avLst/>
              <a:gdLst/>
              <a:ahLst/>
              <a:cxnLst/>
              <a:rect l="l" t="t" r="r" b="b"/>
              <a:pathLst>
                <a:path w="52070" h="262255">
                  <a:moveTo>
                    <a:pt x="51815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51815" y="262127"/>
                  </a:lnTo>
                  <a:lnTo>
                    <a:pt x="51815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785104" y="2729484"/>
              <a:ext cx="90170" cy="262255"/>
            </a:xfrm>
            <a:custGeom>
              <a:avLst/>
              <a:gdLst/>
              <a:ahLst/>
              <a:cxnLst/>
              <a:rect l="l" t="t" r="r" b="b"/>
              <a:pathLst>
                <a:path w="90170" h="262255">
                  <a:moveTo>
                    <a:pt x="89916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89916" y="262127"/>
                  </a:lnTo>
                  <a:lnTo>
                    <a:pt x="89916" y="0"/>
                  </a:lnTo>
                  <a:close/>
                </a:path>
              </a:pathLst>
            </a:custGeom>
            <a:solidFill>
              <a:srgbClr val="8B2C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75020" y="2729484"/>
              <a:ext cx="425450" cy="262255"/>
            </a:xfrm>
            <a:custGeom>
              <a:avLst/>
              <a:gdLst/>
              <a:ahLst/>
              <a:cxnLst/>
              <a:rect l="l" t="t" r="r" b="b"/>
              <a:pathLst>
                <a:path w="425450" h="262255">
                  <a:moveTo>
                    <a:pt x="425195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425195" y="262127"/>
                  </a:lnTo>
                  <a:lnTo>
                    <a:pt x="425195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628644" y="3148584"/>
            <a:ext cx="2672080" cy="262255"/>
            <a:chOff x="3628644" y="3148584"/>
            <a:chExt cx="2672080" cy="262255"/>
          </a:xfrm>
        </p:grpSpPr>
        <p:sp>
          <p:nvSpPr>
            <p:cNvPr id="16" name="object 16"/>
            <p:cNvSpPr/>
            <p:nvPr/>
          </p:nvSpPr>
          <p:spPr>
            <a:xfrm>
              <a:off x="3628644" y="3148584"/>
              <a:ext cx="1728470" cy="262255"/>
            </a:xfrm>
            <a:custGeom>
              <a:avLst/>
              <a:gdLst/>
              <a:ahLst/>
              <a:cxnLst/>
              <a:rect l="l" t="t" r="r" b="b"/>
              <a:pathLst>
                <a:path w="1728470" h="262254">
                  <a:moveTo>
                    <a:pt x="1728215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728215" y="262127"/>
                  </a:lnTo>
                  <a:lnTo>
                    <a:pt x="1728215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356860" y="3148584"/>
              <a:ext cx="274320" cy="262255"/>
            </a:xfrm>
            <a:custGeom>
              <a:avLst/>
              <a:gdLst/>
              <a:ahLst/>
              <a:cxnLst/>
              <a:rect l="l" t="t" r="r" b="b"/>
              <a:pathLst>
                <a:path w="274320" h="262254">
                  <a:moveTo>
                    <a:pt x="274319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274319" y="262127"/>
                  </a:lnTo>
                  <a:lnTo>
                    <a:pt x="274319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631179" y="3148584"/>
              <a:ext cx="35560" cy="262255"/>
            </a:xfrm>
            <a:custGeom>
              <a:avLst/>
              <a:gdLst/>
              <a:ahLst/>
              <a:cxnLst/>
              <a:rect l="l" t="t" r="r" b="b"/>
              <a:pathLst>
                <a:path w="35560" h="262254">
                  <a:moveTo>
                    <a:pt x="35052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35052" y="262127"/>
                  </a:lnTo>
                  <a:lnTo>
                    <a:pt x="35052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666232" y="3148584"/>
              <a:ext cx="88900" cy="262255"/>
            </a:xfrm>
            <a:custGeom>
              <a:avLst/>
              <a:gdLst/>
              <a:ahLst/>
              <a:cxnLst/>
              <a:rect l="l" t="t" r="r" b="b"/>
              <a:pathLst>
                <a:path w="88900" h="262254">
                  <a:moveTo>
                    <a:pt x="88391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88391" y="262127"/>
                  </a:lnTo>
                  <a:lnTo>
                    <a:pt x="88391" y="0"/>
                  </a:lnTo>
                  <a:close/>
                </a:path>
              </a:pathLst>
            </a:custGeom>
            <a:solidFill>
              <a:srgbClr val="8B2C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754623" y="3148584"/>
              <a:ext cx="546100" cy="262255"/>
            </a:xfrm>
            <a:custGeom>
              <a:avLst/>
              <a:gdLst/>
              <a:ahLst/>
              <a:cxnLst/>
              <a:rect l="l" t="t" r="r" b="b"/>
              <a:pathLst>
                <a:path w="546100" h="262254">
                  <a:moveTo>
                    <a:pt x="545591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545591" y="262127"/>
                  </a:lnTo>
                  <a:lnTo>
                    <a:pt x="545591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3628644" y="3569208"/>
            <a:ext cx="2672080" cy="262255"/>
            <a:chOff x="3628644" y="3569208"/>
            <a:chExt cx="2672080" cy="262255"/>
          </a:xfrm>
        </p:grpSpPr>
        <p:sp>
          <p:nvSpPr>
            <p:cNvPr id="22" name="object 22"/>
            <p:cNvSpPr/>
            <p:nvPr/>
          </p:nvSpPr>
          <p:spPr>
            <a:xfrm>
              <a:off x="3628644" y="3569208"/>
              <a:ext cx="1675130" cy="262255"/>
            </a:xfrm>
            <a:custGeom>
              <a:avLst/>
              <a:gdLst/>
              <a:ahLst/>
              <a:cxnLst/>
              <a:rect l="l" t="t" r="r" b="b"/>
              <a:pathLst>
                <a:path w="1675129" h="262254">
                  <a:moveTo>
                    <a:pt x="1674876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1674876" y="262128"/>
                  </a:lnTo>
                  <a:lnTo>
                    <a:pt x="1674876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03520" y="3569208"/>
              <a:ext cx="422275" cy="262255"/>
            </a:xfrm>
            <a:custGeom>
              <a:avLst/>
              <a:gdLst/>
              <a:ahLst/>
              <a:cxnLst/>
              <a:rect l="l" t="t" r="r" b="b"/>
              <a:pathLst>
                <a:path w="422275" h="262254">
                  <a:moveTo>
                    <a:pt x="422147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422147" y="262128"/>
                  </a:lnTo>
                  <a:lnTo>
                    <a:pt x="422147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725667" y="3569208"/>
              <a:ext cx="43180" cy="262255"/>
            </a:xfrm>
            <a:custGeom>
              <a:avLst/>
              <a:gdLst/>
              <a:ahLst/>
              <a:cxnLst/>
              <a:rect l="l" t="t" r="r" b="b"/>
              <a:pathLst>
                <a:path w="43179" h="262254">
                  <a:moveTo>
                    <a:pt x="42672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42672" y="262128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768339" y="3569208"/>
              <a:ext cx="71755" cy="262255"/>
            </a:xfrm>
            <a:custGeom>
              <a:avLst/>
              <a:gdLst/>
              <a:ahLst/>
              <a:cxnLst/>
              <a:rect l="l" t="t" r="r" b="b"/>
              <a:pathLst>
                <a:path w="71754" h="262254">
                  <a:moveTo>
                    <a:pt x="71627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71627" y="262128"/>
                  </a:lnTo>
                  <a:lnTo>
                    <a:pt x="71627" y="0"/>
                  </a:lnTo>
                  <a:close/>
                </a:path>
              </a:pathLst>
            </a:custGeom>
            <a:solidFill>
              <a:srgbClr val="8B2C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839967" y="3569208"/>
              <a:ext cx="460375" cy="262255"/>
            </a:xfrm>
            <a:custGeom>
              <a:avLst/>
              <a:gdLst/>
              <a:ahLst/>
              <a:cxnLst/>
              <a:rect l="l" t="t" r="r" b="b"/>
              <a:pathLst>
                <a:path w="460375" h="262254">
                  <a:moveTo>
                    <a:pt x="460248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460248" y="262128"/>
                  </a:lnTo>
                  <a:lnTo>
                    <a:pt x="460248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3628644" y="3988308"/>
            <a:ext cx="2672080" cy="262255"/>
            <a:chOff x="3628644" y="3988308"/>
            <a:chExt cx="2672080" cy="262255"/>
          </a:xfrm>
        </p:grpSpPr>
        <p:sp>
          <p:nvSpPr>
            <p:cNvPr id="28" name="object 28"/>
            <p:cNvSpPr/>
            <p:nvPr/>
          </p:nvSpPr>
          <p:spPr>
            <a:xfrm>
              <a:off x="3628644" y="3988308"/>
              <a:ext cx="1527175" cy="262255"/>
            </a:xfrm>
            <a:custGeom>
              <a:avLst/>
              <a:gdLst/>
              <a:ahLst/>
              <a:cxnLst/>
              <a:rect l="l" t="t" r="r" b="b"/>
              <a:pathLst>
                <a:path w="1527175" h="262254">
                  <a:moveTo>
                    <a:pt x="1527047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1527047" y="262128"/>
                  </a:lnTo>
                  <a:lnTo>
                    <a:pt x="1527047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155691" y="3988308"/>
              <a:ext cx="373380" cy="262255"/>
            </a:xfrm>
            <a:custGeom>
              <a:avLst/>
              <a:gdLst/>
              <a:ahLst/>
              <a:cxnLst/>
              <a:rect l="l" t="t" r="r" b="b"/>
              <a:pathLst>
                <a:path w="373379" h="262254">
                  <a:moveTo>
                    <a:pt x="373380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373380" y="262128"/>
                  </a:lnTo>
                  <a:lnTo>
                    <a:pt x="373380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529072" y="3988308"/>
              <a:ext cx="30480" cy="262255"/>
            </a:xfrm>
            <a:custGeom>
              <a:avLst/>
              <a:gdLst/>
              <a:ahLst/>
              <a:cxnLst/>
              <a:rect l="l" t="t" r="r" b="b"/>
              <a:pathLst>
                <a:path w="30479" h="262254">
                  <a:moveTo>
                    <a:pt x="30479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30479" y="262128"/>
                  </a:lnTo>
                  <a:lnTo>
                    <a:pt x="30479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559551" y="3988308"/>
              <a:ext cx="97790" cy="262255"/>
            </a:xfrm>
            <a:custGeom>
              <a:avLst/>
              <a:gdLst/>
              <a:ahLst/>
              <a:cxnLst/>
              <a:rect l="l" t="t" r="r" b="b"/>
              <a:pathLst>
                <a:path w="97789" h="262254">
                  <a:moveTo>
                    <a:pt x="97536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97536" y="262128"/>
                  </a:lnTo>
                  <a:lnTo>
                    <a:pt x="97536" y="0"/>
                  </a:lnTo>
                  <a:close/>
                </a:path>
              </a:pathLst>
            </a:custGeom>
            <a:solidFill>
              <a:srgbClr val="8B2C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57088" y="3988308"/>
              <a:ext cx="643255" cy="262255"/>
            </a:xfrm>
            <a:custGeom>
              <a:avLst/>
              <a:gdLst/>
              <a:ahLst/>
              <a:cxnLst/>
              <a:rect l="l" t="t" r="r" b="b"/>
              <a:pathLst>
                <a:path w="643254" h="262254">
                  <a:moveTo>
                    <a:pt x="643127" y="0"/>
                  </a:moveTo>
                  <a:lnTo>
                    <a:pt x="0" y="0"/>
                  </a:lnTo>
                  <a:lnTo>
                    <a:pt x="0" y="262128"/>
                  </a:lnTo>
                  <a:lnTo>
                    <a:pt x="643127" y="262128"/>
                  </a:lnTo>
                  <a:lnTo>
                    <a:pt x="643127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3628644" y="4407408"/>
            <a:ext cx="2672080" cy="262255"/>
            <a:chOff x="3628644" y="4407408"/>
            <a:chExt cx="2672080" cy="262255"/>
          </a:xfrm>
        </p:grpSpPr>
        <p:sp>
          <p:nvSpPr>
            <p:cNvPr id="34" name="object 34"/>
            <p:cNvSpPr/>
            <p:nvPr/>
          </p:nvSpPr>
          <p:spPr>
            <a:xfrm>
              <a:off x="3628644" y="4407408"/>
              <a:ext cx="1286510" cy="262255"/>
            </a:xfrm>
            <a:custGeom>
              <a:avLst/>
              <a:gdLst/>
              <a:ahLst/>
              <a:cxnLst/>
              <a:rect l="l" t="t" r="r" b="b"/>
              <a:pathLst>
                <a:path w="1286510" h="262254">
                  <a:moveTo>
                    <a:pt x="1286255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86255" y="262127"/>
                  </a:lnTo>
                  <a:lnTo>
                    <a:pt x="1286255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914900" y="4407408"/>
              <a:ext cx="452755" cy="262255"/>
            </a:xfrm>
            <a:custGeom>
              <a:avLst/>
              <a:gdLst/>
              <a:ahLst/>
              <a:cxnLst/>
              <a:rect l="l" t="t" r="r" b="b"/>
              <a:pathLst>
                <a:path w="452754" h="262254">
                  <a:moveTo>
                    <a:pt x="452627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452627" y="262127"/>
                  </a:lnTo>
                  <a:lnTo>
                    <a:pt x="452627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367527" y="4407408"/>
              <a:ext cx="40005" cy="262255"/>
            </a:xfrm>
            <a:custGeom>
              <a:avLst/>
              <a:gdLst/>
              <a:ahLst/>
              <a:cxnLst/>
              <a:rect l="l" t="t" r="r" b="b"/>
              <a:pathLst>
                <a:path w="40004" h="262254">
                  <a:moveTo>
                    <a:pt x="396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39624" y="262127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407151" y="4407408"/>
              <a:ext cx="172720" cy="262255"/>
            </a:xfrm>
            <a:custGeom>
              <a:avLst/>
              <a:gdLst/>
              <a:ahLst/>
              <a:cxnLst/>
              <a:rect l="l" t="t" r="r" b="b"/>
              <a:pathLst>
                <a:path w="172720" h="262254">
                  <a:moveTo>
                    <a:pt x="172212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72212" y="262127"/>
                  </a:lnTo>
                  <a:lnTo>
                    <a:pt x="172212" y="0"/>
                  </a:lnTo>
                  <a:close/>
                </a:path>
              </a:pathLst>
            </a:custGeom>
            <a:solidFill>
              <a:srgbClr val="8B2C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579364" y="4407408"/>
              <a:ext cx="721360" cy="262255"/>
            </a:xfrm>
            <a:custGeom>
              <a:avLst/>
              <a:gdLst/>
              <a:ahLst/>
              <a:cxnLst/>
              <a:rect l="l" t="t" r="r" b="b"/>
              <a:pathLst>
                <a:path w="721360" h="262254">
                  <a:moveTo>
                    <a:pt x="720851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720851" y="262127"/>
                  </a:lnTo>
                  <a:lnTo>
                    <a:pt x="720851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/>
          <p:nvPr/>
        </p:nvSpPr>
        <p:spPr>
          <a:xfrm>
            <a:off x="3628644" y="4826508"/>
            <a:ext cx="1199515" cy="262255"/>
          </a:xfrm>
          <a:custGeom>
            <a:avLst/>
            <a:gdLst/>
            <a:ahLst/>
            <a:cxnLst/>
            <a:rect l="l" t="t" r="r" b="b"/>
            <a:pathLst>
              <a:path w="1199514" h="262254">
                <a:moveTo>
                  <a:pt x="1199388" y="0"/>
                </a:moveTo>
                <a:lnTo>
                  <a:pt x="0" y="0"/>
                </a:lnTo>
                <a:lnTo>
                  <a:pt x="0" y="262127"/>
                </a:lnTo>
                <a:lnTo>
                  <a:pt x="1199388" y="262127"/>
                </a:lnTo>
                <a:lnTo>
                  <a:pt x="1199388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3628644" y="5245608"/>
            <a:ext cx="2672080" cy="262255"/>
            <a:chOff x="3628644" y="5245608"/>
            <a:chExt cx="2672080" cy="262255"/>
          </a:xfrm>
        </p:grpSpPr>
        <p:sp>
          <p:nvSpPr>
            <p:cNvPr id="41" name="object 41"/>
            <p:cNvSpPr/>
            <p:nvPr/>
          </p:nvSpPr>
          <p:spPr>
            <a:xfrm>
              <a:off x="3628644" y="5245608"/>
              <a:ext cx="1612900" cy="262255"/>
            </a:xfrm>
            <a:custGeom>
              <a:avLst/>
              <a:gdLst/>
              <a:ahLst/>
              <a:cxnLst/>
              <a:rect l="l" t="t" r="r" b="b"/>
              <a:pathLst>
                <a:path w="1612900" h="262254">
                  <a:moveTo>
                    <a:pt x="1612391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612391" y="262127"/>
                  </a:lnTo>
                  <a:lnTo>
                    <a:pt x="1612391" y="0"/>
                  </a:lnTo>
                  <a:close/>
                </a:path>
              </a:pathLst>
            </a:custGeom>
            <a:solidFill>
              <a:srgbClr val="002C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41036" y="5245608"/>
              <a:ext cx="169545" cy="262255"/>
            </a:xfrm>
            <a:custGeom>
              <a:avLst/>
              <a:gdLst/>
              <a:ahLst/>
              <a:cxnLst/>
              <a:rect l="l" t="t" r="r" b="b"/>
              <a:pathLst>
                <a:path w="169545" h="262254">
                  <a:moveTo>
                    <a:pt x="169163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69163" y="262127"/>
                  </a:lnTo>
                  <a:lnTo>
                    <a:pt x="169163" y="0"/>
                  </a:lnTo>
                  <a:close/>
                </a:path>
              </a:pathLst>
            </a:custGeom>
            <a:solidFill>
              <a:srgbClr val="009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410200" y="5245608"/>
              <a:ext cx="43180" cy="262255"/>
            </a:xfrm>
            <a:custGeom>
              <a:avLst/>
              <a:gdLst/>
              <a:ahLst/>
              <a:cxnLst/>
              <a:rect l="l" t="t" r="r" b="b"/>
              <a:pathLst>
                <a:path w="43179" h="262254">
                  <a:moveTo>
                    <a:pt x="42672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42672" y="262127"/>
                  </a:lnTo>
                  <a:lnTo>
                    <a:pt x="42672" y="0"/>
                  </a:lnTo>
                  <a:close/>
                </a:path>
              </a:pathLst>
            </a:custGeom>
            <a:solidFill>
              <a:srgbClr val="F500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452872" y="5245608"/>
              <a:ext cx="62865" cy="262255"/>
            </a:xfrm>
            <a:custGeom>
              <a:avLst/>
              <a:gdLst/>
              <a:ahLst/>
              <a:cxnLst/>
              <a:rect l="l" t="t" r="r" b="b"/>
              <a:pathLst>
                <a:path w="62864" h="262254">
                  <a:moveTo>
                    <a:pt x="62483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62483" y="262127"/>
                  </a:lnTo>
                  <a:lnTo>
                    <a:pt x="62483" y="0"/>
                  </a:lnTo>
                  <a:close/>
                </a:path>
              </a:pathLst>
            </a:custGeom>
            <a:solidFill>
              <a:srgbClr val="8B2C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515355" y="5245608"/>
              <a:ext cx="784860" cy="262255"/>
            </a:xfrm>
            <a:custGeom>
              <a:avLst/>
              <a:gdLst/>
              <a:ahLst/>
              <a:cxnLst/>
              <a:rect l="l" t="t" r="r" b="b"/>
              <a:pathLst>
                <a:path w="784860" h="262254">
                  <a:moveTo>
                    <a:pt x="784860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784860" y="262127"/>
                  </a:lnTo>
                  <a:lnTo>
                    <a:pt x="784860" y="0"/>
                  </a:lnTo>
                  <a:close/>
                </a:path>
              </a:pathLst>
            </a:custGeom>
            <a:solidFill>
              <a:srgbClr val="FFCD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/>
          <p:nvPr/>
        </p:nvSpPr>
        <p:spPr>
          <a:xfrm>
            <a:off x="3628644" y="5666232"/>
            <a:ext cx="1198245" cy="262255"/>
          </a:xfrm>
          <a:custGeom>
            <a:avLst/>
            <a:gdLst/>
            <a:ahLst/>
            <a:cxnLst/>
            <a:rect l="l" t="t" r="r" b="b"/>
            <a:pathLst>
              <a:path w="1198245" h="262254">
                <a:moveTo>
                  <a:pt x="1197864" y="0"/>
                </a:moveTo>
                <a:lnTo>
                  <a:pt x="0" y="0"/>
                </a:lnTo>
                <a:lnTo>
                  <a:pt x="0" y="262127"/>
                </a:lnTo>
                <a:lnTo>
                  <a:pt x="1197864" y="262127"/>
                </a:lnTo>
                <a:lnTo>
                  <a:pt x="1197864" y="0"/>
                </a:lnTo>
                <a:close/>
              </a:path>
            </a:pathLst>
          </a:custGeom>
          <a:solidFill>
            <a:srgbClr val="009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314188" y="4826508"/>
            <a:ext cx="48895" cy="262255"/>
          </a:xfrm>
          <a:custGeom>
            <a:avLst/>
            <a:gdLst/>
            <a:ahLst/>
            <a:cxnLst/>
            <a:rect l="l" t="t" r="r" b="b"/>
            <a:pathLst>
              <a:path w="48895" h="262254">
                <a:moveTo>
                  <a:pt x="48767" y="0"/>
                </a:moveTo>
                <a:lnTo>
                  <a:pt x="0" y="0"/>
                </a:lnTo>
                <a:lnTo>
                  <a:pt x="0" y="262127"/>
                </a:lnTo>
                <a:lnTo>
                  <a:pt x="48767" y="262127"/>
                </a:lnTo>
                <a:lnTo>
                  <a:pt x="48767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44311" y="4826508"/>
            <a:ext cx="756285" cy="262255"/>
          </a:xfrm>
          <a:custGeom>
            <a:avLst/>
            <a:gdLst/>
            <a:ahLst/>
            <a:cxnLst/>
            <a:rect l="l" t="t" r="r" b="b"/>
            <a:pathLst>
              <a:path w="756285" h="262254">
                <a:moveTo>
                  <a:pt x="755903" y="0"/>
                </a:moveTo>
                <a:lnTo>
                  <a:pt x="0" y="0"/>
                </a:lnTo>
                <a:lnTo>
                  <a:pt x="0" y="262127"/>
                </a:lnTo>
                <a:lnTo>
                  <a:pt x="755903" y="262127"/>
                </a:lnTo>
                <a:lnTo>
                  <a:pt x="755903" y="0"/>
                </a:lnTo>
                <a:close/>
              </a:path>
            </a:pathLst>
          </a:custGeom>
          <a:solidFill>
            <a:srgbClr val="FF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86755" y="5666232"/>
            <a:ext cx="1013460" cy="262255"/>
          </a:xfrm>
          <a:custGeom>
            <a:avLst/>
            <a:gdLst/>
            <a:ahLst/>
            <a:cxnLst/>
            <a:rect l="l" t="t" r="r" b="b"/>
            <a:pathLst>
              <a:path w="1013460" h="262254">
                <a:moveTo>
                  <a:pt x="1013460" y="0"/>
                </a:moveTo>
                <a:lnTo>
                  <a:pt x="0" y="0"/>
                </a:lnTo>
                <a:lnTo>
                  <a:pt x="0" y="262127"/>
                </a:lnTo>
                <a:lnTo>
                  <a:pt x="1013460" y="262127"/>
                </a:lnTo>
                <a:lnTo>
                  <a:pt x="1013460" y="0"/>
                </a:lnTo>
                <a:close/>
              </a:path>
            </a:pathLst>
          </a:custGeom>
          <a:solidFill>
            <a:srgbClr val="FF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4397121" y="2772918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70%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331334" y="3192526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65%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304538" y="3612007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63%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30751" y="4031742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57%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109973" y="4451096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49%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066794" y="4870145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45%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273041" y="5290185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08375" y="5709666"/>
            <a:ext cx="18700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93800" algn="l"/>
                <a:tab pos="1571625" algn="l"/>
              </a:tabLst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0%  </a:t>
            </a:r>
            <a:r>
              <a:rPr sz="1000" spc="-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45%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3%</a:t>
            </a:r>
            <a:r>
              <a:rPr sz="1000" dirty="0">
                <a:solidFill>
                  <a:srgbClr val="F50041"/>
                </a:solidFill>
                <a:latin typeface="Verdana"/>
                <a:cs typeface="Verdana"/>
              </a:rPr>
              <a:t>	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235066" y="2772918"/>
            <a:ext cx="11017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9% 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2%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3%</a:t>
            </a:r>
            <a:r>
              <a:rPr sz="10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032628" y="3192526"/>
            <a:ext cx="12458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10%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1%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3%</a:t>
            </a:r>
            <a:r>
              <a:rPr sz="1000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21%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28640" y="3612007"/>
            <a:ext cx="1212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16% 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2%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3%</a:t>
            </a:r>
            <a:r>
              <a:rPr sz="1000" spc="-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788153" y="4451096"/>
            <a:ext cx="13919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80135" algn="l"/>
              </a:tabLst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17% </a:t>
            </a:r>
            <a:r>
              <a:rPr sz="1000" spc="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1%</a:t>
            </a:r>
            <a:r>
              <a:rPr sz="1000" spc="165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6%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738242" y="4870145"/>
            <a:ext cx="13468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18% 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2%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7%</a:t>
            </a:r>
            <a:r>
              <a:rPr sz="1000" spc="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127116" y="5290185"/>
            <a:ext cx="9436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6%</a:t>
            </a:r>
            <a:r>
              <a:rPr sz="1000" spc="-75" dirty="0">
                <a:solidFill>
                  <a:srgbClr val="F50041"/>
                </a:solidFill>
                <a:latin typeface="Verdana"/>
                <a:cs typeface="Verdana"/>
              </a:rPr>
              <a:t>2%</a:t>
            </a:r>
            <a:r>
              <a:rPr sz="1000" spc="-75" dirty="0">
                <a:solidFill>
                  <a:srgbClr val="FFFFFF"/>
                </a:solidFill>
                <a:latin typeface="Verdana"/>
                <a:cs typeface="Verdana"/>
              </a:rPr>
              <a:t>2%</a:t>
            </a:r>
            <a:r>
              <a:rPr sz="1000" spc="-2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30%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5446776" y="4119372"/>
            <a:ext cx="97790" cy="131445"/>
          </a:xfrm>
          <a:custGeom>
            <a:avLst/>
            <a:gdLst/>
            <a:ahLst/>
            <a:cxnLst/>
            <a:rect l="l" t="t" r="r" b="b"/>
            <a:pathLst>
              <a:path w="97789" h="131445">
                <a:moveTo>
                  <a:pt x="97536" y="131063"/>
                </a:moveTo>
                <a:lnTo>
                  <a:pt x="56387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DCDCD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4880864" y="4031742"/>
            <a:ext cx="13068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95680" algn="l"/>
              </a:tabLst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14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%</a:t>
            </a:r>
            <a:r>
              <a:rPr sz="1000" spc="-5" dirty="0">
                <a:solidFill>
                  <a:srgbClr val="F50041"/>
                </a:solidFill>
                <a:latin typeface="Verdana"/>
                <a:cs typeface="Verdana"/>
              </a:rPr>
              <a:t>1%</a:t>
            </a:r>
            <a:r>
              <a:rPr sz="100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000" spc="-16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4%</a:t>
            </a:r>
            <a:r>
              <a:rPr sz="1000" dirty="0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24%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741670" y="5709666"/>
            <a:ext cx="3238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38%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02691" y="2689098"/>
            <a:ext cx="2917825" cy="11703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9530" marR="5080" algn="ctr">
              <a:lnSpc>
                <a:spcPct val="101000"/>
              </a:lnSpc>
              <a:spcBef>
                <a:spcPts val="80"/>
              </a:spcBef>
            </a:pPr>
            <a:r>
              <a:rPr sz="1000" spc="-10" dirty="0">
                <a:latin typeface="Verdana"/>
                <a:cs typeface="Verdana"/>
              </a:rPr>
              <a:t>Повышение стандарта противопожарных </a:t>
            </a:r>
            <a:r>
              <a:rPr sz="1000" spc="-5" dirty="0">
                <a:latin typeface="Verdana"/>
                <a:cs typeface="Verdana"/>
              </a:rPr>
              <a:t>и  санитарных</a:t>
            </a:r>
            <a:r>
              <a:rPr sz="1000" spc="1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мер</a:t>
            </a:r>
            <a:endParaRPr sz="1000">
              <a:latin typeface="Verdana"/>
              <a:cs typeface="Verdana"/>
            </a:endParaRPr>
          </a:p>
          <a:p>
            <a:pPr marL="12700" marR="6350" algn="ctr">
              <a:lnSpc>
                <a:spcPct val="101000"/>
              </a:lnSpc>
              <a:spcBef>
                <a:spcPts val="880"/>
              </a:spcBef>
            </a:pPr>
            <a:r>
              <a:rPr sz="1000" spc="-10" dirty="0">
                <a:latin typeface="Verdana"/>
                <a:cs typeface="Verdana"/>
              </a:rPr>
              <a:t>Регистрация постояльцев </a:t>
            </a:r>
            <a:r>
              <a:rPr sz="1000" spc="-5" dirty="0">
                <a:latin typeface="Verdana"/>
                <a:cs typeface="Verdana"/>
              </a:rPr>
              <a:t>в целях контроля  миграции (передача данных в МВД,</a:t>
            </a:r>
            <a:r>
              <a:rPr sz="100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МФЦ)</a:t>
            </a:r>
            <a:endParaRPr sz="1000">
              <a:latin typeface="Verdana"/>
              <a:cs typeface="Verdana"/>
            </a:endParaRPr>
          </a:p>
          <a:p>
            <a:pPr marL="71755" marR="5080" algn="ctr">
              <a:lnSpc>
                <a:spcPct val="101200"/>
              </a:lnSpc>
              <a:spcBef>
                <a:spcPts val="875"/>
              </a:spcBef>
            </a:pPr>
            <a:r>
              <a:rPr sz="1000" spc="-10" dirty="0">
                <a:latin typeface="Verdana"/>
                <a:cs typeface="Verdana"/>
              </a:rPr>
              <a:t>Обязательства </a:t>
            </a:r>
            <a:r>
              <a:rPr sz="1000" spc="-5" dirty="0">
                <a:latin typeface="Verdana"/>
                <a:cs typeface="Verdana"/>
              </a:rPr>
              <a:t>по </a:t>
            </a:r>
            <a:r>
              <a:rPr sz="1000" spc="-10" dirty="0">
                <a:latin typeface="Verdana"/>
                <a:cs typeface="Verdana"/>
              </a:rPr>
              <a:t>благоустройству общего  имущества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44448" y="4024630"/>
            <a:ext cx="28746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Ограничение </a:t>
            </a:r>
            <a:r>
              <a:rPr sz="1000" spc="-5" dirty="0">
                <a:latin typeface="Verdana"/>
                <a:cs typeface="Verdana"/>
              </a:rPr>
              <a:t>по </a:t>
            </a:r>
            <a:r>
              <a:rPr sz="1000" spc="-10" dirty="0">
                <a:latin typeface="Verdana"/>
                <a:cs typeface="Verdana"/>
              </a:rPr>
              <a:t>количеству</a:t>
            </a:r>
            <a:r>
              <a:rPr sz="1000" spc="5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проживающих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772769" y="4367022"/>
            <a:ext cx="2853055" cy="11703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11125" algn="ctr">
              <a:lnSpc>
                <a:spcPct val="101000"/>
              </a:lnSpc>
              <a:spcBef>
                <a:spcPts val="85"/>
              </a:spcBef>
            </a:pPr>
            <a:r>
              <a:rPr sz="1000" spc="-10" dirty="0">
                <a:latin typeface="Verdana"/>
                <a:cs typeface="Verdana"/>
              </a:rPr>
              <a:t>Ограничение </a:t>
            </a:r>
            <a:r>
              <a:rPr sz="1000" spc="-5" dirty="0">
                <a:latin typeface="Verdana"/>
                <a:cs typeface="Verdana"/>
              </a:rPr>
              <a:t>по сроку сдачи </a:t>
            </a:r>
            <a:r>
              <a:rPr sz="1000" spc="-10" dirty="0">
                <a:latin typeface="Verdana"/>
                <a:cs typeface="Verdana"/>
              </a:rPr>
              <a:t>объектов </a:t>
            </a:r>
            <a:r>
              <a:rPr sz="1000" spc="-5" dirty="0">
                <a:latin typeface="Verdana"/>
                <a:cs typeface="Verdana"/>
              </a:rPr>
              <a:t>в  </a:t>
            </a:r>
            <a:r>
              <a:rPr sz="1000" spc="-10" dirty="0">
                <a:latin typeface="Verdana"/>
                <a:cs typeface="Verdana"/>
              </a:rPr>
              <a:t>краткосрочную </a:t>
            </a:r>
            <a:r>
              <a:rPr sz="1000" spc="-5" dirty="0">
                <a:latin typeface="Verdana"/>
                <a:cs typeface="Verdana"/>
              </a:rPr>
              <a:t>аренду в </a:t>
            </a:r>
            <a:r>
              <a:rPr sz="1000" spc="-10" dirty="0">
                <a:latin typeface="Verdana"/>
                <a:cs typeface="Verdana"/>
              </a:rPr>
              <a:t>течение</a:t>
            </a:r>
            <a:r>
              <a:rPr sz="1000" spc="6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месяца</a:t>
            </a:r>
            <a:endParaRPr sz="1000">
              <a:latin typeface="Verdana"/>
              <a:cs typeface="Verdana"/>
            </a:endParaRPr>
          </a:p>
          <a:p>
            <a:pPr marL="52705" marR="109855" algn="ctr">
              <a:lnSpc>
                <a:spcPct val="101000"/>
              </a:lnSpc>
              <a:spcBef>
                <a:spcPts val="875"/>
              </a:spcBef>
            </a:pPr>
            <a:r>
              <a:rPr sz="1000" spc="-10" dirty="0">
                <a:latin typeface="Verdana"/>
                <a:cs typeface="Verdana"/>
              </a:rPr>
              <a:t>Ограничение </a:t>
            </a:r>
            <a:r>
              <a:rPr sz="1000" spc="-5" dirty="0">
                <a:latin typeface="Verdana"/>
                <a:cs typeface="Verdana"/>
              </a:rPr>
              <a:t>по сроку сдачи </a:t>
            </a:r>
            <a:r>
              <a:rPr sz="1000" spc="-10" dirty="0">
                <a:latin typeface="Verdana"/>
                <a:cs typeface="Verdana"/>
              </a:rPr>
              <a:t>объектов </a:t>
            </a:r>
            <a:r>
              <a:rPr sz="1000" spc="-5" dirty="0">
                <a:latin typeface="Verdana"/>
                <a:cs typeface="Verdana"/>
              </a:rPr>
              <a:t>в  </a:t>
            </a:r>
            <a:r>
              <a:rPr sz="1000" spc="-10" dirty="0">
                <a:latin typeface="Verdana"/>
                <a:cs typeface="Verdana"/>
              </a:rPr>
              <a:t>краткосрочную </a:t>
            </a:r>
            <a:r>
              <a:rPr sz="1000" spc="-5" dirty="0">
                <a:latin typeface="Verdana"/>
                <a:cs typeface="Verdana"/>
              </a:rPr>
              <a:t>аренду в </a:t>
            </a:r>
            <a:r>
              <a:rPr sz="1000" spc="-10" dirty="0">
                <a:latin typeface="Verdana"/>
                <a:cs typeface="Verdana"/>
              </a:rPr>
              <a:t>течение</a:t>
            </a:r>
            <a:r>
              <a:rPr sz="1000" spc="80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года</a:t>
            </a:r>
            <a:endParaRPr sz="1000">
              <a:latin typeface="Verdana"/>
              <a:cs typeface="Verdana"/>
            </a:endParaRPr>
          </a:p>
          <a:p>
            <a:pPr marL="14604" algn="ctr">
              <a:lnSpc>
                <a:spcPct val="100000"/>
              </a:lnSpc>
              <a:spcBef>
                <a:spcPts val="894"/>
              </a:spcBef>
            </a:pPr>
            <a:r>
              <a:rPr sz="1000" spc="-10" dirty="0">
                <a:latin typeface="Verdana"/>
                <a:cs typeface="Verdana"/>
              </a:rPr>
              <a:t>Ограничение </a:t>
            </a:r>
            <a:r>
              <a:rPr sz="1000" spc="-5" dirty="0">
                <a:latin typeface="Verdana"/>
                <a:cs typeface="Verdana"/>
              </a:rPr>
              <a:t>по </a:t>
            </a:r>
            <a:r>
              <a:rPr sz="1000" spc="-10" dirty="0">
                <a:latin typeface="Verdana"/>
                <a:cs typeface="Verdana"/>
              </a:rPr>
              <a:t>количеству </a:t>
            </a:r>
            <a:r>
              <a:rPr sz="1000" spc="-5" dirty="0">
                <a:latin typeface="Verdana"/>
                <a:cs typeface="Verdana"/>
              </a:rPr>
              <a:t>комнат</a:t>
            </a:r>
            <a:r>
              <a:rPr sz="1000" spc="7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в</a:t>
            </a:r>
            <a:endParaRPr sz="1000">
              <a:latin typeface="Verdana"/>
              <a:cs typeface="Verdana"/>
            </a:endParaRPr>
          </a:p>
          <a:p>
            <a:pPr marL="13335" algn="ctr">
              <a:lnSpc>
                <a:spcPct val="100000"/>
              </a:lnSpc>
              <a:spcBef>
                <a:spcPts val="10"/>
              </a:spcBef>
            </a:pPr>
            <a:r>
              <a:rPr sz="1000" spc="-10" dirty="0">
                <a:latin typeface="Verdana"/>
                <a:cs typeface="Verdana"/>
              </a:rPr>
              <a:t>квартире, доступных </a:t>
            </a:r>
            <a:r>
              <a:rPr sz="1000" spc="-5" dirty="0">
                <a:latin typeface="Verdana"/>
                <a:cs typeface="Verdana"/>
              </a:rPr>
              <a:t>к сдаче</a:t>
            </a:r>
            <a:r>
              <a:rPr sz="1000" spc="9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различным…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54812" y="5625846"/>
            <a:ext cx="2863850" cy="3314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85090">
              <a:lnSpc>
                <a:spcPct val="101000"/>
              </a:lnSpc>
              <a:spcBef>
                <a:spcPts val="85"/>
              </a:spcBef>
            </a:pPr>
            <a:r>
              <a:rPr sz="1000" spc="-5" dirty="0">
                <a:latin typeface="Verdana"/>
                <a:cs typeface="Verdana"/>
              </a:rPr>
              <a:t>Запрет сдавать </a:t>
            </a:r>
            <a:r>
              <a:rPr sz="1000" spc="-10" dirty="0">
                <a:latin typeface="Verdana"/>
                <a:cs typeface="Verdana"/>
              </a:rPr>
              <a:t>более одной </a:t>
            </a:r>
            <a:r>
              <a:rPr sz="1000" spc="-5" dirty="0">
                <a:latin typeface="Verdana"/>
                <a:cs typeface="Verdana"/>
              </a:rPr>
              <a:t>квартиры в  </a:t>
            </a:r>
            <a:r>
              <a:rPr sz="1000" spc="-10" dirty="0">
                <a:latin typeface="Verdana"/>
                <a:cs typeface="Verdana"/>
              </a:rPr>
              <a:t>одном </a:t>
            </a:r>
            <a:r>
              <a:rPr sz="1000" spc="-5" dirty="0">
                <a:latin typeface="Verdana"/>
                <a:cs typeface="Verdana"/>
              </a:rPr>
              <a:t>подъезде </a:t>
            </a:r>
            <a:r>
              <a:rPr sz="1000" spc="-10" dirty="0">
                <a:latin typeface="Verdana"/>
                <a:cs typeface="Verdana"/>
              </a:rPr>
              <a:t>многоквартирного</a:t>
            </a:r>
            <a:r>
              <a:rPr sz="1000" spc="6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дома**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752600" y="6172200"/>
            <a:ext cx="55244" cy="56515"/>
          </a:xfrm>
          <a:custGeom>
            <a:avLst/>
            <a:gdLst/>
            <a:ahLst/>
            <a:cxnLst/>
            <a:rect l="l" t="t" r="r" b="b"/>
            <a:pathLst>
              <a:path w="55244" h="56514">
                <a:moveTo>
                  <a:pt x="54863" y="0"/>
                </a:moveTo>
                <a:lnTo>
                  <a:pt x="0" y="0"/>
                </a:lnTo>
                <a:lnTo>
                  <a:pt x="0" y="56387"/>
                </a:lnTo>
                <a:lnTo>
                  <a:pt x="54863" y="56387"/>
                </a:lnTo>
                <a:lnTo>
                  <a:pt x="54863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1818258" y="6075121"/>
            <a:ext cx="3840479" cy="873125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800" dirty="0">
                <a:latin typeface="Verdana"/>
                <a:cs typeface="Verdana"/>
              </a:rPr>
              <a:t>Ничего не</a:t>
            </a:r>
            <a:r>
              <a:rPr sz="800" spc="-4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изменю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800" dirty="0">
                <a:latin typeface="Verdana"/>
                <a:cs typeface="Verdana"/>
              </a:rPr>
              <a:t>Изменю стоимость</a:t>
            </a:r>
            <a:r>
              <a:rPr sz="800" spc="-6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аренды</a:t>
            </a:r>
            <a:endParaRPr sz="800">
              <a:latin typeface="Verdana"/>
              <a:cs typeface="Verdana"/>
            </a:endParaRPr>
          </a:p>
          <a:p>
            <a:pPr marL="12700" marR="5080">
              <a:lnSpc>
                <a:spcPct val="139000"/>
              </a:lnSpc>
            </a:pPr>
            <a:r>
              <a:rPr sz="800" dirty="0">
                <a:latin typeface="Verdana"/>
                <a:cs typeface="Verdana"/>
              </a:rPr>
              <a:t>Изменю количество сдаваемых </a:t>
            </a:r>
            <a:r>
              <a:rPr sz="800" spc="-5" dirty="0">
                <a:latin typeface="Verdana"/>
                <a:cs typeface="Verdana"/>
              </a:rPr>
              <a:t>объектов </a:t>
            </a:r>
            <a:r>
              <a:rPr sz="800" dirty="0">
                <a:latin typeface="Verdana"/>
                <a:cs typeface="Verdana"/>
              </a:rPr>
              <a:t>или прекращу сдачу </a:t>
            </a:r>
            <a:r>
              <a:rPr sz="800" spc="-5" dirty="0">
                <a:latin typeface="Verdana"/>
                <a:cs typeface="Verdana"/>
              </a:rPr>
              <a:t>объектов  Переориентируюсь </a:t>
            </a:r>
            <a:r>
              <a:rPr sz="800" dirty="0">
                <a:latin typeface="Verdana"/>
                <a:cs typeface="Verdana"/>
              </a:rPr>
              <a:t>на долгосрочную</a:t>
            </a:r>
            <a:r>
              <a:rPr sz="800" spc="-90" dirty="0">
                <a:latin typeface="Verdana"/>
                <a:cs typeface="Verdana"/>
              </a:rPr>
              <a:t> </a:t>
            </a:r>
            <a:r>
              <a:rPr sz="800" dirty="0">
                <a:latin typeface="Verdana"/>
                <a:cs typeface="Verdana"/>
              </a:rPr>
              <a:t>аренду</a:t>
            </a:r>
            <a:endParaRPr sz="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800" dirty="0">
                <a:latin typeface="Verdana"/>
                <a:cs typeface="Verdana"/>
              </a:rPr>
              <a:t>Буду сдавать</a:t>
            </a:r>
            <a:r>
              <a:rPr sz="800" spc="-50" dirty="0">
                <a:latin typeface="Verdana"/>
                <a:cs typeface="Verdana"/>
              </a:rPr>
              <a:t> </a:t>
            </a:r>
            <a:r>
              <a:rPr sz="800" spc="-5" dirty="0">
                <a:latin typeface="Verdana"/>
                <a:cs typeface="Verdana"/>
              </a:rPr>
              <a:t>неофициально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752600" y="6342888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54863" y="0"/>
                </a:moveTo>
                <a:lnTo>
                  <a:pt x="0" y="0"/>
                </a:lnTo>
                <a:lnTo>
                  <a:pt x="0" y="54863"/>
                </a:lnTo>
                <a:lnTo>
                  <a:pt x="54863" y="54863"/>
                </a:lnTo>
                <a:lnTo>
                  <a:pt x="54863" y="0"/>
                </a:lnTo>
                <a:close/>
              </a:path>
            </a:pathLst>
          </a:custGeom>
          <a:solidFill>
            <a:srgbClr val="009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752600" y="6512052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54863" y="0"/>
                </a:moveTo>
                <a:lnTo>
                  <a:pt x="0" y="0"/>
                </a:lnTo>
                <a:lnTo>
                  <a:pt x="0" y="54864"/>
                </a:lnTo>
                <a:lnTo>
                  <a:pt x="54863" y="54864"/>
                </a:lnTo>
                <a:lnTo>
                  <a:pt x="54863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752600" y="6681216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5">
                <a:moveTo>
                  <a:pt x="54863" y="0"/>
                </a:moveTo>
                <a:lnTo>
                  <a:pt x="0" y="0"/>
                </a:lnTo>
                <a:lnTo>
                  <a:pt x="0" y="54864"/>
                </a:lnTo>
                <a:lnTo>
                  <a:pt x="54863" y="54864"/>
                </a:lnTo>
                <a:lnTo>
                  <a:pt x="54863" y="0"/>
                </a:lnTo>
                <a:close/>
              </a:path>
            </a:pathLst>
          </a:custGeom>
          <a:solidFill>
            <a:srgbClr val="8B2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52600" y="6850380"/>
            <a:ext cx="55244" cy="56515"/>
          </a:xfrm>
          <a:custGeom>
            <a:avLst/>
            <a:gdLst/>
            <a:ahLst/>
            <a:cxnLst/>
            <a:rect l="l" t="t" r="r" b="b"/>
            <a:pathLst>
              <a:path w="55244" h="56515">
                <a:moveTo>
                  <a:pt x="54863" y="0"/>
                </a:moveTo>
                <a:lnTo>
                  <a:pt x="0" y="0"/>
                </a:lnTo>
                <a:lnTo>
                  <a:pt x="0" y="56387"/>
                </a:lnTo>
                <a:lnTo>
                  <a:pt x="54863" y="56387"/>
                </a:lnTo>
                <a:lnTo>
                  <a:pt x="54863" y="0"/>
                </a:lnTo>
                <a:close/>
              </a:path>
            </a:pathLst>
          </a:custGeom>
          <a:solidFill>
            <a:srgbClr val="FFC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6852284" y="1975485"/>
            <a:ext cx="57054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Стратегии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арендаторов в случае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введения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обязательной 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регистрации гостей </a:t>
            </a:r>
            <a:r>
              <a:rPr sz="1500" dirty="0">
                <a:solidFill>
                  <a:srgbClr val="585858"/>
                </a:solidFill>
                <a:latin typeface="Verdana"/>
                <a:cs typeface="Verdana"/>
              </a:rPr>
              <a:t>в целях контроля</a:t>
            </a:r>
            <a:r>
              <a:rPr sz="1500" spc="-25" dirty="0">
                <a:solidFill>
                  <a:srgbClr val="585858"/>
                </a:solidFill>
                <a:latin typeface="Verdana"/>
                <a:cs typeface="Verdana"/>
              </a:rPr>
              <a:t> </a:t>
            </a:r>
            <a:r>
              <a:rPr sz="1500" spc="-5" dirty="0">
                <a:solidFill>
                  <a:srgbClr val="585858"/>
                </a:solidFill>
                <a:latin typeface="Verdana"/>
                <a:cs typeface="Verdana"/>
              </a:rPr>
              <a:t>миграции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7496556" y="3404616"/>
            <a:ext cx="3214370" cy="1076325"/>
          </a:xfrm>
          <a:custGeom>
            <a:avLst/>
            <a:gdLst/>
            <a:ahLst/>
            <a:cxnLst/>
            <a:rect l="l" t="t" r="r" b="b"/>
            <a:pathLst>
              <a:path w="3214370" h="1076325">
                <a:moveTo>
                  <a:pt x="3214116" y="0"/>
                </a:moveTo>
                <a:lnTo>
                  <a:pt x="0" y="0"/>
                </a:lnTo>
                <a:lnTo>
                  <a:pt x="0" y="1075944"/>
                </a:lnTo>
                <a:lnTo>
                  <a:pt x="3214116" y="1075944"/>
                </a:lnTo>
                <a:lnTo>
                  <a:pt x="3214116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10710671" y="3404616"/>
            <a:ext cx="391795" cy="1076325"/>
          </a:xfrm>
          <a:prstGeom prst="rect">
            <a:avLst/>
          </a:prstGeom>
          <a:solidFill>
            <a:srgbClr val="009D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87630">
              <a:lnSpc>
                <a:spcPct val="100000"/>
              </a:lnSpc>
              <a:spcBef>
                <a:spcPts val="880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8%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1102340" y="3404616"/>
            <a:ext cx="800100" cy="1076325"/>
          </a:xfrm>
          <a:prstGeom prst="rect">
            <a:avLst/>
          </a:prstGeom>
          <a:solidFill>
            <a:srgbClr val="F5004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239395">
              <a:lnSpc>
                <a:spcPct val="100000"/>
              </a:lnSpc>
              <a:spcBef>
                <a:spcPts val="880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17%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1902440" y="3404616"/>
            <a:ext cx="303530" cy="1076325"/>
          </a:xfrm>
          <a:prstGeom prst="rect">
            <a:avLst/>
          </a:prstGeom>
          <a:solidFill>
            <a:srgbClr val="8B2C9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69850">
              <a:lnSpc>
                <a:spcPct val="100000"/>
              </a:lnSpc>
              <a:spcBef>
                <a:spcPts val="880"/>
              </a:spcBef>
            </a:pPr>
            <a:r>
              <a:rPr sz="1000" spc="-5" dirty="0">
                <a:solidFill>
                  <a:srgbClr val="FFFFFF"/>
                </a:solidFill>
                <a:latin typeface="Verdana"/>
                <a:cs typeface="Verdana"/>
              </a:rPr>
              <a:t>6%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7060692" y="5172455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70103" y="0"/>
                </a:moveTo>
                <a:lnTo>
                  <a:pt x="0" y="0"/>
                </a:lnTo>
                <a:lnTo>
                  <a:pt x="0" y="70104"/>
                </a:lnTo>
                <a:lnTo>
                  <a:pt x="70103" y="70104"/>
                </a:lnTo>
                <a:lnTo>
                  <a:pt x="70103" y="0"/>
                </a:lnTo>
                <a:close/>
              </a:path>
            </a:pathLst>
          </a:custGeom>
          <a:solidFill>
            <a:srgbClr val="002C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7148830" y="5113147"/>
            <a:ext cx="19538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Мое </a:t>
            </a:r>
            <a:r>
              <a:rPr sz="1000" spc="-10" dirty="0">
                <a:latin typeface="Verdana"/>
                <a:cs typeface="Verdana"/>
              </a:rPr>
              <a:t>поведение </a:t>
            </a:r>
            <a:r>
              <a:rPr sz="1000" spc="-5" dirty="0">
                <a:latin typeface="Verdana"/>
                <a:cs typeface="Verdana"/>
              </a:rPr>
              <a:t>не</a:t>
            </a:r>
            <a:r>
              <a:rPr sz="1000" spc="5" dirty="0">
                <a:latin typeface="Verdana"/>
                <a:cs typeface="Verdana"/>
              </a:rPr>
              <a:t> </a:t>
            </a:r>
            <a:r>
              <a:rPr sz="1000" spc="-10" dirty="0">
                <a:latin typeface="Verdana"/>
                <a:cs typeface="Verdana"/>
              </a:rPr>
              <a:t>изменится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7060692" y="5483352"/>
            <a:ext cx="70485" cy="68580"/>
          </a:xfrm>
          <a:custGeom>
            <a:avLst/>
            <a:gdLst/>
            <a:ahLst/>
            <a:cxnLst/>
            <a:rect l="l" t="t" r="r" b="b"/>
            <a:pathLst>
              <a:path w="70484" h="68579">
                <a:moveTo>
                  <a:pt x="70103" y="0"/>
                </a:moveTo>
                <a:lnTo>
                  <a:pt x="0" y="0"/>
                </a:lnTo>
                <a:lnTo>
                  <a:pt x="0" y="68580"/>
                </a:lnTo>
                <a:lnTo>
                  <a:pt x="70103" y="68580"/>
                </a:lnTo>
                <a:lnTo>
                  <a:pt x="70103" y="0"/>
                </a:lnTo>
                <a:close/>
              </a:path>
            </a:pathLst>
          </a:custGeom>
          <a:solidFill>
            <a:srgbClr val="009D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7148830" y="5423408"/>
            <a:ext cx="554037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Буду </a:t>
            </a:r>
            <a:r>
              <a:rPr sz="1000" spc="-10" dirty="0">
                <a:latin typeface="Verdana"/>
                <a:cs typeface="Verdana"/>
              </a:rPr>
              <a:t>чаще снимать квартиры/апартаменты/частные </a:t>
            </a:r>
            <a:r>
              <a:rPr sz="1000" spc="-5" dirty="0">
                <a:latin typeface="Verdana"/>
                <a:cs typeface="Verdana"/>
              </a:rPr>
              <a:t>дома в </a:t>
            </a:r>
            <a:r>
              <a:rPr sz="1000" spc="-10" dirty="0">
                <a:latin typeface="Verdana"/>
                <a:cs typeface="Verdana"/>
              </a:rPr>
              <a:t>краткосрочную</a:t>
            </a:r>
            <a:r>
              <a:rPr sz="1000" spc="27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аренду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7060692" y="5792724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70103" y="0"/>
                </a:moveTo>
                <a:lnTo>
                  <a:pt x="0" y="0"/>
                </a:lnTo>
                <a:lnTo>
                  <a:pt x="0" y="70104"/>
                </a:lnTo>
                <a:lnTo>
                  <a:pt x="70103" y="70104"/>
                </a:lnTo>
                <a:lnTo>
                  <a:pt x="70103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7148830" y="5733669"/>
            <a:ext cx="553148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Буду </a:t>
            </a:r>
            <a:r>
              <a:rPr sz="1000" spc="-10" dirty="0">
                <a:latin typeface="Verdana"/>
                <a:cs typeface="Verdana"/>
              </a:rPr>
              <a:t>реже снимать квартиры/апартаменты/частные </a:t>
            </a:r>
            <a:r>
              <a:rPr sz="1000" spc="-5" dirty="0">
                <a:latin typeface="Verdana"/>
                <a:cs typeface="Verdana"/>
              </a:rPr>
              <a:t>дома в </a:t>
            </a:r>
            <a:r>
              <a:rPr sz="1000" spc="-10" dirty="0">
                <a:latin typeface="Verdana"/>
                <a:cs typeface="Verdana"/>
              </a:rPr>
              <a:t>краткосрочную</a:t>
            </a:r>
            <a:r>
              <a:rPr sz="1000" spc="290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аренду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7060692" y="6102096"/>
            <a:ext cx="70485" cy="70485"/>
          </a:xfrm>
          <a:custGeom>
            <a:avLst/>
            <a:gdLst/>
            <a:ahLst/>
            <a:cxnLst/>
            <a:rect l="l" t="t" r="r" b="b"/>
            <a:pathLst>
              <a:path w="70484" h="70485">
                <a:moveTo>
                  <a:pt x="70103" y="0"/>
                </a:moveTo>
                <a:lnTo>
                  <a:pt x="0" y="0"/>
                </a:lnTo>
                <a:lnTo>
                  <a:pt x="0" y="70104"/>
                </a:lnTo>
                <a:lnTo>
                  <a:pt x="70103" y="70104"/>
                </a:lnTo>
                <a:lnTo>
                  <a:pt x="70103" y="0"/>
                </a:lnTo>
                <a:close/>
              </a:path>
            </a:pathLst>
          </a:custGeom>
          <a:solidFill>
            <a:srgbClr val="8B2C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7148830" y="6043676"/>
            <a:ext cx="554101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Verdana"/>
                <a:cs typeface="Verdana"/>
              </a:rPr>
              <a:t>Откажусь </a:t>
            </a:r>
            <a:r>
              <a:rPr sz="1000" spc="-5" dirty="0">
                <a:latin typeface="Verdana"/>
                <a:cs typeface="Verdana"/>
              </a:rPr>
              <a:t>от </a:t>
            </a:r>
            <a:r>
              <a:rPr sz="1000" spc="-10" dirty="0">
                <a:latin typeface="Verdana"/>
                <a:cs typeface="Verdana"/>
              </a:rPr>
              <a:t>съема квартир/апартаментов/частных домов </a:t>
            </a:r>
            <a:r>
              <a:rPr sz="1000" spc="-5" dirty="0">
                <a:latin typeface="Verdana"/>
                <a:cs typeface="Verdana"/>
              </a:rPr>
              <a:t>в </a:t>
            </a:r>
            <a:r>
              <a:rPr sz="1000" spc="-10" dirty="0">
                <a:latin typeface="Verdana"/>
                <a:cs typeface="Verdana"/>
              </a:rPr>
              <a:t>краткосрочную</a:t>
            </a:r>
            <a:r>
              <a:rPr sz="1000" spc="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аренду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10718292" y="3096768"/>
            <a:ext cx="1403985" cy="0"/>
          </a:xfrm>
          <a:custGeom>
            <a:avLst/>
            <a:gdLst/>
            <a:ahLst/>
            <a:cxnLst/>
            <a:rect l="l" t="t" r="r" b="b"/>
            <a:pathLst>
              <a:path w="1403984">
                <a:moveTo>
                  <a:pt x="0" y="0"/>
                </a:moveTo>
                <a:lnTo>
                  <a:pt x="140347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10960734" y="2807919"/>
            <a:ext cx="8636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F50041"/>
                </a:solidFill>
                <a:latin typeface="Verdana"/>
                <a:cs typeface="Verdana"/>
              </a:rPr>
              <a:t>Баланс</a:t>
            </a:r>
            <a:r>
              <a:rPr sz="1200" spc="-5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F50041"/>
                </a:solidFill>
                <a:latin typeface="Verdana"/>
                <a:cs typeface="Verdana"/>
              </a:rPr>
              <a:t>&lt;0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0975340" y="3103321"/>
            <a:ext cx="73850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50041"/>
                </a:solidFill>
                <a:latin typeface="Verdana"/>
                <a:cs typeface="Verdana"/>
              </a:rPr>
              <a:t>-15%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656311" y="220217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13</a:t>
            </a:r>
            <a:endParaRPr sz="1000">
              <a:latin typeface="Verdana"/>
              <a:cs typeface="Verdana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999360" y="3701796"/>
          <a:ext cx="6492240" cy="2860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45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4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7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95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10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6803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5264150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Объем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рынка,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млн</a:t>
                      </a:r>
                      <a:r>
                        <a:rPr sz="1100" spc="-3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руб.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                                                                                             </a:t>
                      </a:r>
                      <a:r>
                        <a:rPr sz="1100" spc="18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7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-51</a:t>
                      </a:r>
                      <a:r>
                        <a:rPr sz="1200" spc="-30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795</a:t>
                      </a:r>
                      <a:endParaRPr sz="1200" baseline="3472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493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803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5253990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Количество</a:t>
                      </a:r>
                      <a:r>
                        <a:rPr sz="11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объявлений</a:t>
                      </a:r>
                      <a:r>
                        <a:rPr sz="1100" spc="-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(лотов) 	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                                                                          </a:t>
                      </a:r>
                      <a:r>
                        <a:rPr sz="1100" spc="8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7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-71</a:t>
                      </a:r>
                      <a:r>
                        <a:rPr sz="1200" spc="-30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226</a:t>
                      </a:r>
                      <a:endParaRPr sz="1200" baseline="3472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493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79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5248275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Количество</a:t>
                      </a:r>
                      <a:r>
                        <a:rPr sz="1100" spc="-1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арендодателей 	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                                                                                    </a:t>
                      </a:r>
                      <a:r>
                        <a:rPr sz="1100" spc="1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7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-35</a:t>
                      </a:r>
                      <a:r>
                        <a:rPr sz="1200" spc="-30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aseline="3472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613</a:t>
                      </a:r>
                      <a:endParaRPr sz="1200" baseline="3472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493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916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279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620"/>
                        </a:spcBef>
                        <a:tabLst>
                          <a:tab pos="5250815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Доходы</a:t>
                      </a:r>
                      <a:r>
                        <a:rPr sz="1100" spc="-9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арендодателей 	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                                                                                            </a:t>
                      </a:r>
                      <a:r>
                        <a:rPr sz="1100" spc="1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7" baseline="694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-47</a:t>
                      </a:r>
                      <a:r>
                        <a:rPr sz="1200" spc="-30" baseline="694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aseline="694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871</a:t>
                      </a:r>
                      <a:endParaRPr sz="1200" baseline="6944">
                        <a:latin typeface="Verdana"/>
                        <a:cs typeface="Verdana"/>
                      </a:endParaRPr>
                    </a:p>
                  </a:txBody>
                  <a:tcPr marL="0" marR="0" marT="7874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-21%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7556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20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  <a:tabLst>
                          <a:tab pos="5335905" algn="l"/>
                        </a:tabLst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Налоги,</a:t>
                      </a:r>
                      <a:r>
                        <a:rPr sz="1100" spc="-5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млн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руб.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	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                                                                                                          </a:t>
                      </a:r>
                      <a:r>
                        <a:rPr sz="1100" spc="2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7" baseline="6944" dirty="0">
                          <a:latin typeface="Verdana"/>
                          <a:cs typeface="Verdana"/>
                        </a:rPr>
                        <a:t>-919</a:t>
                      </a:r>
                      <a:endParaRPr sz="1200" baseline="6944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  <a:lnR w="38100">
                      <a:solidFill>
                        <a:srgbClr val="F5004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50041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R="29209" algn="ctr">
                        <a:lnSpc>
                          <a:spcPct val="100000"/>
                        </a:lnSpc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-21%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17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803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665"/>
                        </a:spcBef>
                        <a:tabLst>
                          <a:tab pos="5265420" algn="l"/>
                        </a:tabLst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Количество</a:t>
                      </a:r>
                      <a:r>
                        <a:rPr sz="11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занятых,</a:t>
                      </a:r>
                      <a:r>
                        <a:rPr sz="1100" spc="-3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чел 	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                                                                                         </a:t>
                      </a:r>
                      <a:r>
                        <a:rPr sz="1100" spc="1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200" spc="-7" baseline="694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-75</a:t>
                      </a:r>
                      <a:r>
                        <a:rPr sz="1200" spc="-30" baseline="694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 </a:t>
                      </a:r>
                      <a:r>
                        <a:rPr sz="1200" baseline="6944" dirty="0">
                          <a:solidFill>
                            <a:srgbClr val="FFFFFF"/>
                          </a:solidFill>
                          <a:latin typeface="Verdana"/>
                          <a:cs typeface="Verdana"/>
                        </a:rPr>
                        <a:t>545</a:t>
                      </a:r>
                      <a:endParaRPr sz="1200" baseline="6944">
                        <a:latin typeface="Verdana"/>
                        <a:cs typeface="Verdana"/>
                      </a:endParaRPr>
                    </a:p>
                  </a:txBody>
                  <a:tcPr marL="0" marR="0" marT="84455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50041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ctr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064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98119" y="627634"/>
            <a:ext cx="10610215" cy="83566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spc="-10" dirty="0"/>
              <a:t>Потенциальные </a:t>
            </a:r>
            <a:r>
              <a:rPr spc="-5" dirty="0"/>
              <a:t>эффекты на </a:t>
            </a:r>
            <a:r>
              <a:rPr spc="-10" dirty="0"/>
              <a:t>рынок </a:t>
            </a:r>
            <a:r>
              <a:rPr spc="-5" dirty="0"/>
              <a:t>краткосрочной  аренды от некоторых </a:t>
            </a:r>
            <a:r>
              <a:rPr spc="-10" dirty="0"/>
              <a:t>регуляторный</a:t>
            </a:r>
            <a:r>
              <a:rPr spc="135" dirty="0"/>
              <a:t> </a:t>
            </a:r>
            <a:r>
              <a:rPr spc="-10" dirty="0"/>
              <a:t>изменений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8482" y="1574419"/>
            <a:ext cx="929513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sz="1800" spc="-5" dirty="0">
                <a:latin typeface="Verdana"/>
                <a:cs typeface="Verdana"/>
              </a:rPr>
              <a:t>Эффекты </a:t>
            </a:r>
            <a:r>
              <a:rPr sz="1800" dirty="0">
                <a:latin typeface="Verdana"/>
                <a:cs typeface="Verdana"/>
              </a:rPr>
              <a:t>на </a:t>
            </a:r>
            <a:r>
              <a:rPr sz="1800" spc="-5" dirty="0">
                <a:latin typeface="Verdana"/>
                <a:cs typeface="Verdana"/>
              </a:rPr>
              <a:t>экономику рынка краткосрочной аренды </a:t>
            </a:r>
            <a:r>
              <a:rPr sz="1800" dirty="0">
                <a:latin typeface="Verdana"/>
                <a:cs typeface="Verdana"/>
              </a:rPr>
              <a:t>жилья </a:t>
            </a:r>
            <a:r>
              <a:rPr sz="1800" spc="-5" dirty="0">
                <a:latin typeface="Verdana"/>
                <a:cs typeface="Verdana"/>
              </a:rPr>
              <a:t>при реализации  Сценария </a:t>
            </a:r>
            <a:r>
              <a:rPr sz="1800" dirty="0">
                <a:latin typeface="Verdana"/>
                <a:cs typeface="Verdana"/>
              </a:rPr>
              <a:t>№1: </a:t>
            </a:r>
            <a:r>
              <a:rPr sz="1800" spc="-5" dirty="0">
                <a:latin typeface="Verdana"/>
                <a:cs typeface="Verdana"/>
              </a:rPr>
              <a:t>Ограничения права</a:t>
            </a:r>
            <a:r>
              <a:rPr sz="1800" spc="20" dirty="0">
                <a:latin typeface="Verdana"/>
                <a:cs typeface="Verdana"/>
              </a:rPr>
              <a:t> </a:t>
            </a:r>
            <a:r>
              <a:rPr sz="1800" spc="-5" dirty="0">
                <a:latin typeface="Verdana"/>
                <a:cs typeface="Verdana"/>
              </a:rPr>
              <a:t>собственности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63615" y="2411095"/>
            <a:ext cx="296799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 marR="5080" indent="-1905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Ограничения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по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сроку сдачи имущества 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в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краткосрочную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аренду в течение</a:t>
            </a:r>
            <a:r>
              <a:rPr sz="1100" spc="-9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года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7004" y="3062986"/>
            <a:ext cx="30099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Равновесный</a:t>
            </a:r>
            <a:r>
              <a:rPr sz="1200" b="1" spc="-2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объем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предложения/спроса,</a:t>
            </a:r>
            <a:r>
              <a:rPr sz="1200" b="1" spc="-4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лото-сутки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365618" y="3058490"/>
            <a:ext cx="46863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solidFill>
                  <a:srgbClr val="F50041"/>
                </a:solidFill>
                <a:latin typeface="Verdana"/>
                <a:cs typeface="Verdana"/>
              </a:rPr>
              <a:t>-11%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3651" y="3740911"/>
            <a:ext cx="1228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Выпа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дающий</a:t>
            </a:r>
            <a:endParaRPr sz="1200">
              <a:latin typeface="Verdana"/>
              <a:cs typeface="Verdana"/>
            </a:endParaRPr>
          </a:p>
          <a:p>
            <a:pPr marL="149225" marR="5080" indent="245110" algn="just">
              <a:lnSpc>
                <a:spcPct val="100000"/>
              </a:lnSpc>
            </a:pP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объем</a:t>
            </a:r>
            <a:r>
              <a:rPr sz="1200" b="1" spc="-7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по  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различным  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парамет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р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ам</a:t>
            </a:r>
            <a:endParaRPr sz="12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</a:pP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р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ынка: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788779" y="2411095"/>
            <a:ext cx="257175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79120" marR="5080" indent="-567055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Обязательства по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благоустройству 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общего</a:t>
            </a:r>
            <a:r>
              <a:rPr sz="1100" spc="-6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имущества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281029" y="3040126"/>
            <a:ext cx="4686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solidFill>
                  <a:srgbClr val="F50041"/>
                </a:solidFill>
                <a:latin typeface="Verdana"/>
                <a:cs typeface="Verdana"/>
              </a:rPr>
              <a:t>-10%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337292" y="5204460"/>
            <a:ext cx="1397635" cy="337185"/>
          </a:xfrm>
          <a:custGeom>
            <a:avLst/>
            <a:gdLst/>
            <a:ahLst/>
            <a:cxnLst/>
            <a:rect l="l" t="t" r="r" b="b"/>
            <a:pathLst>
              <a:path w="1397634" h="337185">
                <a:moveTo>
                  <a:pt x="1397507" y="0"/>
                </a:moveTo>
                <a:lnTo>
                  <a:pt x="0" y="0"/>
                </a:lnTo>
                <a:lnTo>
                  <a:pt x="0" y="336803"/>
                </a:lnTo>
                <a:lnTo>
                  <a:pt x="1397507" y="336803"/>
                </a:lnTo>
                <a:lnTo>
                  <a:pt x="1397507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337292" y="3692652"/>
            <a:ext cx="1397635" cy="335280"/>
          </a:xfrm>
          <a:custGeom>
            <a:avLst/>
            <a:gdLst/>
            <a:ahLst/>
            <a:cxnLst/>
            <a:rect l="l" t="t" r="r" b="b"/>
            <a:pathLst>
              <a:path w="1397634" h="335279">
                <a:moveTo>
                  <a:pt x="1397507" y="0"/>
                </a:moveTo>
                <a:lnTo>
                  <a:pt x="0" y="0"/>
                </a:lnTo>
                <a:lnTo>
                  <a:pt x="0" y="335279"/>
                </a:lnTo>
                <a:lnTo>
                  <a:pt x="1397507" y="335279"/>
                </a:lnTo>
                <a:lnTo>
                  <a:pt x="1397507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813035" y="4197096"/>
            <a:ext cx="1922145" cy="335280"/>
          </a:xfrm>
          <a:custGeom>
            <a:avLst/>
            <a:gdLst/>
            <a:ahLst/>
            <a:cxnLst/>
            <a:rect l="l" t="t" r="r" b="b"/>
            <a:pathLst>
              <a:path w="1922145" h="335279">
                <a:moveTo>
                  <a:pt x="1921764" y="0"/>
                </a:moveTo>
                <a:lnTo>
                  <a:pt x="0" y="0"/>
                </a:lnTo>
                <a:lnTo>
                  <a:pt x="0" y="335280"/>
                </a:lnTo>
                <a:lnTo>
                  <a:pt x="1921764" y="335280"/>
                </a:lnTo>
                <a:lnTo>
                  <a:pt x="1921764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73156" y="4700016"/>
            <a:ext cx="962025" cy="337185"/>
          </a:xfrm>
          <a:custGeom>
            <a:avLst/>
            <a:gdLst/>
            <a:ahLst/>
            <a:cxnLst/>
            <a:rect l="l" t="t" r="r" b="b"/>
            <a:pathLst>
              <a:path w="962025" h="337185">
                <a:moveTo>
                  <a:pt x="961644" y="0"/>
                </a:moveTo>
                <a:lnTo>
                  <a:pt x="0" y="0"/>
                </a:lnTo>
                <a:lnTo>
                  <a:pt x="0" y="336804"/>
                </a:lnTo>
                <a:lnTo>
                  <a:pt x="961644" y="336804"/>
                </a:lnTo>
                <a:lnTo>
                  <a:pt x="961644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95688" y="6213348"/>
            <a:ext cx="2039620" cy="335280"/>
          </a:xfrm>
          <a:custGeom>
            <a:avLst/>
            <a:gdLst/>
            <a:ahLst/>
            <a:cxnLst/>
            <a:rect l="l" t="t" r="r" b="b"/>
            <a:pathLst>
              <a:path w="2039620" h="335279">
                <a:moveTo>
                  <a:pt x="2039111" y="0"/>
                </a:moveTo>
                <a:lnTo>
                  <a:pt x="0" y="0"/>
                </a:lnTo>
                <a:lnTo>
                  <a:pt x="0" y="335279"/>
                </a:lnTo>
                <a:lnTo>
                  <a:pt x="2039111" y="335279"/>
                </a:lnTo>
                <a:lnTo>
                  <a:pt x="2039111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151234" y="3786885"/>
            <a:ext cx="432434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Verdana"/>
                <a:cs typeface="Verdana"/>
              </a:rPr>
              <a:t>-44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175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141202" y="4291076"/>
            <a:ext cx="432434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Verdana"/>
                <a:cs typeface="Verdana"/>
              </a:rPr>
              <a:t>-60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748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35614" y="4795266"/>
            <a:ext cx="43243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Verdana"/>
                <a:cs typeface="Verdana"/>
              </a:rPr>
              <a:t>-30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374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138154" y="5299024"/>
            <a:ext cx="432434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-44</a:t>
            </a:r>
            <a:r>
              <a:rPr sz="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175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22863" y="5803773"/>
            <a:ext cx="26797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Verdana"/>
                <a:cs typeface="Verdana"/>
              </a:rPr>
              <a:t>-848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152378" y="6307937"/>
            <a:ext cx="43243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solidFill>
                  <a:srgbClr val="FFFFFF"/>
                </a:solidFill>
                <a:latin typeface="Verdana"/>
                <a:cs typeface="Verdana"/>
              </a:rPr>
              <a:t>-64</a:t>
            </a:r>
            <a:r>
              <a:rPr sz="800" spc="-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800" dirty="0">
                <a:solidFill>
                  <a:srgbClr val="FFFFFF"/>
                </a:solidFill>
                <a:latin typeface="Verdana"/>
                <a:cs typeface="Verdana"/>
              </a:rPr>
              <a:t>431</a:t>
            </a:r>
            <a:endParaRPr sz="800">
              <a:latin typeface="Verdana"/>
              <a:cs typeface="Verdana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11707368" y="3774195"/>
          <a:ext cx="719455" cy="2697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05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7548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5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2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2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ct val="100000"/>
                        </a:lnSpc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135255">
                        <a:lnSpc>
                          <a:spcPct val="100000"/>
                        </a:lnSpc>
                        <a:spcBef>
                          <a:spcPts val="670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85090" marB="0">
                    <a:lnL w="28575">
                      <a:solidFill>
                        <a:srgbClr val="F50041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2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ts val="1230"/>
                        </a:lnSpc>
                        <a:spcBef>
                          <a:spcPts val="5"/>
                        </a:spcBef>
                      </a:pPr>
                      <a:r>
                        <a:rPr sz="11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-19%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90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6396609" y="3070352"/>
            <a:ext cx="6705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-636</a:t>
            </a:r>
            <a:r>
              <a:rPr sz="1100" spc="-7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382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311765" y="3047746"/>
            <a:ext cx="6705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-542</a:t>
            </a:r>
            <a:r>
              <a:rPr sz="1100" spc="-7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758</a:t>
            </a:r>
            <a:endParaRPr sz="1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8119" y="218948"/>
            <a:ext cx="38925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c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s</a:t>
            </a:r>
            <a:r>
              <a:rPr sz="1000" spc="-10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.</a:t>
            </a:r>
            <a:r>
              <a:rPr sz="1000" spc="-15" dirty="0">
                <a:solidFill>
                  <a:srgbClr val="9C9B9B"/>
                </a:solidFill>
                <a:latin typeface="Verdana"/>
                <a:cs typeface="Verdana"/>
              </a:rPr>
              <a:t>r</a:t>
            </a:r>
            <a:r>
              <a:rPr sz="1000" spc="-5" dirty="0">
                <a:solidFill>
                  <a:srgbClr val="9C9B9B"/>
                </a:solidFill>
                <a:latin typeface="Verdana"/>
                <a:cs typeface="Verdana"/>
              </a:rPr>
              <a:t>u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611123" y="404241"/>
            <a:ext cx="12218670" cy="19050"/>
            <a:chOff x="611123" y="404241"/>
            <a:chExt cx="12218670" cy="19050"/>
          </a:xfrm>
        </p:grpSpPr>
        <p:sp>
          <p:nvSpPr>
            <p:cNvPr id="4" name="object 4"/>
            <p:cNvSpPr/>
            <p:nvPr/>
          </p:nvSpPr>
          <p:spPr>
            <a:xfrm>
              <a:off x="611885" y="413766"/>
              <a:ext cx="448309" cy="0"/>
            </a:xfrm>
            <a:custGeom>
              <a:avLst/>
              <a:gdLst/>
              <a:ahLst/>
              <a:cxnLst/>
              <a:rect l="l" t="t" r="r" b="b"/>
              <a:pathLst>
                <a:path w="448309">
                  <a:moveTo>
                    <a:pt x="0" y="0"/>
                  </a:moveTo>
                  <a:lnTo>
                    <a:pt x="448005" y="0"/>
                  </a:lnTo>
                </a:path>
              </a:pathLst>
            </a:custGeom>
            <a:ln w="19050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1123" y="413004"/>
              <a:ext cx="12218670" cy="0"/>
            </a:xfrm>
            <a:custGeom>
              <a:avLst/>
              <a:gdLst/>
              <a:ahLst/>
              <a:cxnLst/>
              <a:rect l="l" t="t" r="r" b="b"/>
              <a:pathLst>
                <a:path w="12218670">
                  <a:moveTo>
                    <a:pt x="0" y="0"/>
                  </a:moveTo>
                  <a:lnTo>
                    <a:pt x="12218543" y="0"/>
                  </a:lnTo>
                </a:path>
              </a:pathLst>
            </a:custGeom>
            <a:ln w="3175">
              <a:solidFill>
                <a:srgbClr val="F500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656311" y="220217"/>
            <a:ext cx="18732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Verdana"/>
                <a:cs typeface="Verdana"/>
              </a:rPr>
              <a:t>14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757555">
              <a:lnSpc>
                <a:spcPts val="3020"/>
              </a:lnSpc>
              <a:spcBef>
                <a:spcPts val="480"/>
              </a:spcBef>
            </a:pPr>
            <a:r>
              <a:rPr spc="-10" dirty="0"/>
              <a:t>Потенциальные </a:t>
            </a:r>
            <a:r>
              <a:rPr spc="-5" dirty="0"/>
              <a:t>эффекты на </a:t>
            </a:r>
            <a:r>
              <a:rPr spc="-10" dirty="0"/>
              <a:t>рынок </a:t>
            </a:r>
            <a:r>
              <a:rPr spc="-5" dirty="0"/>
              <a:t>краткосрочной  аренды от некоторых </a:t>
            </a:r>
            <a:r>
              <a:rPr spc="-10" dirty="0"/>
              <a:t>регуляторный</a:t>
            </a:r>
            <a:r>
              <a:rPr spc="135" dirty="0"/>
              <a:t> </a:t>
            </a:r>
            <a:r>
              <a:rPr spc="-10" dirty="0"/>
              <a:t>изменений</a:t>
            </a:r>
          </a:p>
          <a:p>
            <a:pPr marL="22860" marR="5080">
              <a:lnSpc>
                <a:spcPts val="2100"/>
              </a:lnSpc>
              <a:spcBef>
                <a:spcPts val="320"/>
              </a:spcBef>
            </a:pPr>
            <a:r>
              <a:rPr sz="1800" b="0" spc="-5" dirty="0">
                <a:latin typeface="Verdana"/>
                <a:cs typeface="Verdana"/>
              </a:rPr>
              <a:t>Эффекты </a:t>
            </a:r>
            <a:r>
              <a:rPr sz="1800" b="0" dirty="0">
                <a:latin typeface="Verdana"/>
                <a:cs typeface="Verdana"/>
              </a:rPr>
              <a:t>на </a:t>
            </a:r>
            <a:r>
              <a:rPr sz="1800" b="0" spc="-5" dirty="0">
                <a:latin typeface="Verdana"/>
                <a:cs typeface="Verdana"/>
              </a:rPr>
              <a:t>экономику рынка краткосрочной аренды </a:t>
            </a:r>
            <a:r>
              <a:rPr sz="1800" b="0" dirty="0">
                <a:latin typeface="Verdana"/>
                <a:cs typeface="Verdana"/>
              </a:rPr>
              <a:t>жилья </a:t>
            </a:r>
            <a:r>
              <a:rPr sz="1800" b="0" spc="-5" dirty="0">
                <a:latin typeface="Verdana"/>
                <a:cs typeface="Verdana"/>
              </a:rPr>
              <a:t>при реализации Сценария </a:t>
            </a:r>
            <a:r>
              <a:rPr sz="1800" b="0" dirty="0">
                <a:latin typeface="Verdana"/>
                <a:cs typeface="Verdana"/>
              </a:rPr>
              <a:t>№2:  </a:t>
            </a:r>
            <a:r>
              <a:rPr sz="1800" b="0" spc="-5" dirty="0">
                <a:latin typeface="Verdana"/>
                <a:cs typeface="Verdana"/>
              </a:rPr>
              <a:t>Административная </a:t>
            </a:r>
            <a:r>
              <a:rPr sz="1800" b="0" dirty="0">
                <a:latin typeface="Verdana"/>
                <a:cs typeface="Verdana"/>
              </a:rPr>
              <a:t>нагрузка и </a:t>
            </a:r>
            <a:r>
              <a:rPr sz="1800" b="0" spc="-5" dirty="0">
                <a:latin typeface="Verdana"/>
                <a:cs typeface="Verdana"/>
              </a:rPr>
              <a:t>требования </a:t>
            </a:r>
            <a:r>
              <a:rPr sz="1800" b="0" dirty="0">
                <a:latin typeface="Verdana"/>
                <a:cs typeface="Verdana"/>
              </a:rPr>
              <a:t>и Сценария №3: </a:t>
            </a:r>
            <a:r>
              <a:rPr sz="1800" b="0" spc="-5" dirty="0">
                <a:latin typeface="Verdana"/>
                <a:cs typeface="Verdana"/>
              </a:rPr>
              <a:t>Введение </a:t>
            </a:r>
            <a:r>
              <a:rPr sz="1800" b="0" spc="-10" dirty="0">
                <a:latin typeface="Verdana"/>
                <a:cs typeface="Verdana"/>
              </a:rPr>
              <a:t>реестров </a:t>
            </a:r>
            <a:r>
              <a:rPr sz="1800" b="0" dirty="0">
                <a:latin typeface="Verdana"/>
                <a:cs typeface="Verdana"/>
              </a:rPr>
              <a:t>и </a:t>
            </a:r>
            <a:r>
              <a:rPr sz="1800" b="0" spc="-5" dirty="0">
                <a:latin typeface="Verdana"/>
                <a:cs typeface="Verdana"/>
              </a:rPr>
              <a:t>рег.</a:t>
            </a:r>
            <a:r>
              <a:rPr sz="1800" b="0" spc="120" dirty="0">
                <a:latin typeface="Verdana"/>
                <a:cs typeface="Verdana"/>
              </a:rPr>
              <a:t> </a:t>
            </a:r>
            <a:r>
              <a:rPr sz="1800" b="0" spc="-5" dirty="0">
                <a:latin typeface="Verdana"/>
                <a:cs typeface="Verdana"/>
              </a:rPr>
              <a:t>номеров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69328" y="2767330"/>
            <a:ext cx="1652905" cy="528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Повышение</a:t>
            </a:r>
            <a:r>
              <a:rPr sz="1100" spc="-75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стандарта  противопожарных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и 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санитарных</a:t>
            </a:r>
            <a:r>
              <a:rPr sz="1100" spc="-35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мер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60289" y="2766822"/>
            <a:ext cx="1542415" cy="529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50165" algn="ctr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Регистрация 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постояльцев в</a:t>
            </a:r>
            <a:r>
              <a:rPr sz="1100" spc="-14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целях  контроля</a:t>
            </a:r>
            <a:r>
              <a:rPr sz="1100" spc="-55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миграции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16133" y="2418080"/>
            <a:ext cx="1299210" cy="73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7C7C7C"/>
                </a:solidFill>
                <a:latin typeface="Verdana"/>
                <a:cs typeface="Verdana"/>
              </a:rPr>
              <a:t>Сценарий</a:t>
            </a:r>
            <a:r>
              <a:rPr sz="1500" b="1" spc="-8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7C7C7C"/>
                </a:solidFill>
                <a:latin typeface="Verdana"/>
                <a:cs typeface="Verdana"/>
              </a:rPr>
              <a:t>3</a:t>
            </a:r>
            <a:endParaRPr sz="1500">
              <a:latin typeface="Verdana"/>
              <a:cs typeface="Verdana"/>
            </a:endParaRPr>
          </a:p>
          <a:p>
            <a:pPr marL="125095" marR="116205" algn="ctr">
              <a:lnSpc>
                <a:spcPct val="100000"/>
              </a:lnSpc>
              <a:spcBef>
                <a:spcPts val="1120"/>
              </a:spcBef>
            </a:pP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О</a:t>
            </a:r>
            <a:r>
              <a:rPr sz="1100" spc="5" dirty="0">
                <a:solidFill>
                  <a:srgbClr val="7C7C7C"/>
                </a:solidFill>
                <a:latin typeface="Verdana"/>
                <a:cs typeface="Verdana"/>
              </a:rPr>
              <a:t>б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я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за</a:t>
            </a:r>
            <a:r>
              <a:rPr sz="1100" dirty="0">
                <a:solidFill>
                  <a:srgbClr val="7C7C7C"/>
                </a:solidFill>
                <a:latin typeface="Verdana"/>
                <a:cs typeface="Verdana"/>
              </a:rPr>
              <a:t>тельн</a:t>
            </a:r>
            <a:r>
              <a:rPr sz="1100" spc="-5" dirty="0">
                <a:solidFill>
                  <a:srgbClr val="7C7C7C"/>
                </a:solidFill>
                <a:latin typeface="Verdana"/>
                <a:cs typeface="Verdana"/>
              </a:rPr>
              <a:t>ый  реестр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414386" y="3563492"/>
            <a:ext cx="11195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-509 721</a:t>
            </a:r>
            <a:r>
              <a:rPr sz="1100" spc="355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100" b="1" dirty="0">
                <a:solidFill>
                  <a:srgbClr val="F50041"/>
                </a:solidFill>
                <a:latin typeface="Verdana"/>
                <a:cs typeface="Verdana"/>
              </a:rPr>
              <a:t>-9%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72709" y="3563492"/>
            <a:ext cx="67056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-622</a:t>
            </a:r>
            <a:r>
              <a:rPr sz="1100" spc="-7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992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60279" y="3563492"/>
            <a:ext cx="12211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spc="-5" dirty="0">
                <a:solidFill>
                  <a:srgbClr val="F50041"/>
                </a:solidFill>
                <a:latin typeface="Verdana"/>
                <a:cs typeface="Verdana"/>
              </a:rPr>
              <a:t>-769 301</a:t>
            </a:r>
            <a:r>
              <a:rPr sz="1100" spc="10" dirty="0">
                <a:solidFill>
                  <a:srgbClr val="F50041"/>
                </a:solidFill>
                <a:latin typeface="Verdana"/>
                <a:cs typeface="Verdana"/>
              </a:rPr>
              <a:t> </a:t>
            </a:r>
            <a:r>
              <a:rPr sz="1100" b="1" spc="-5" dirty="0">
                <a:solidFill>
                  <a:srgbClr val="F50041"/>
                </a:solidFill>
                <a:latin typeface="Verdana"/>
                <a:cs typeface="Verdana"/>
              </a:rPr>
              <a:t>-14%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478268" y="5597652"/>
            <a:ext cx="623570" cy="334010"/>
          </a:xfrm>
          <a:custGeom>
            <a:avLst/>
            <a:gdLst/>
            <a:ahLst/>
            <a:cxnLst/>
            <a:rect l="l" t="t" r="r" b="b"/>
            <a:pathLst>
              <a:path w="623570" h="334010">
                <a:moveTo>
                  <a:pt x="623316" y="0"/>
                </a:moveTo>
                <a:lnTo>
                  <a:pt x="0" y="0"/>
                </a:lnTo>
                <a:lnTo>
                  <a:pt x="0" y="333756"/>
                </a:lnTo>
                <a:lnTo>
                  <a:pt x="623316" y="333756"/>
                </a:lnTo>
                <a:lnTo>
                  <a:pt x="623316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78268" y="4090416"/>
            <a:ext cx="623570" cy="335280"/>
          </a:xfrm>
          <a:custGeom>
            <a:avLst/>
            <a:gdLst/>
            <a:ahLst/>
            <a:cxnLst/>
            <a:rect l="l" t="t" r="r" b="b"/>
            <a:pathLst>
              <a:path w="623570" h="335279">
                <a:moveTo>
                  <a:pt x="623315" y="0"/>
                </a:moveTo>
                <a:lnTo>
                  <a:pt x="0" y="0"/>
                </a:lnTo>
                <a:lnTo>
                  <a:pt x="0" y="335280"/>
                </a:lnTo>
                <a:lnTo>
                  <a:pt x="623315" y="335280"/>
                </a:lnTo>
                <a:lnTo>
                  <a:pt x="623315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43571" y="4593336"/>
            <a:ext cx="858519" cy="334010"/>
          </a:xfrm>
          <a:custGeom>
            <a:avLst/>
            <a:gdLst/>
            <a:ahLst/>
            <a:cxnLst/>
            <a:rect l="l" t="t" r="r" b="b"/>
            <a:pathLst>
              <a:path w="858520" h="334010">
                <a:moveTo>
                  <a:pt x="858011" y="0"/>
                </a:moveTo>
                <a:lnTo>
                  <a:pt x="0" y="0"/>
                </a:lnTo>
                <a:lnTo>
                  <a:pt x="0" y="333755"/>
                </a:lnTo>
                <a:lnTo>
                  <a:pt x="858011" y="333755"/>
                </a:lnTo>
                <a:lnTo>
                  <a:pt x="858011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73340" y="5094732"/>
            <a:ext cx="428625" cy="335280"/>
          </a:xfrm>
          <a:custGeom>
            <a:avLst/>
            <a:gdLst/>
            <a:ahLst/>
            <a:cxnLst/>
            <a:rect l="l" t="t" r="r" b="b"/>
            <a:pathLst>
              <a:path w="428625" h="335279">
                <a:moveTo>
                  <a:pt x="428243" y="0"/>
                </a:moveTo>
                <a:lnTo>
                  <a:pt x="0" y="0"/>
                </a:lnTo>
                <a:lnTo>
                  <a:pt x="0" y="335279"/>
                </a:lnTo>
                <a:lnTo>
                  <a:pt x="428243" y="335279"/>
                </a:lnTo>
                <a:lnTo>
                  <a:pt x="428243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91756" y="6600444"/>
            <a:ext cx="909955" cy="335280"/>
          </a:xfrm>
          <a:custGeom>
            <a:avLst/>
            <a:gdLst/>
            <a:ahLst/>
            <a:cxnLst/>
            <a:rect l="l" t="t" r="r" b="b"/>
            <a:pathLst>
              <a:path w="909954" h="335279">
                <a:moveTo>
                  <a:pt x="909827" y="0"/>
                </a:moveTo>
                <a:lnTo>
                  <a:pt x="0" y="0"/>
                </a:lnTo>
                <a:lnTo>
                  <a:pt x="0" y="335280"/>
                </a:lnTo>
                <a:lnTo>
                  <a:pt x="909827" y="335280"/>
                </a:lnTo>
                <a:lnTo>
                  <a:pt x="909827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694421" y="4194175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-41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486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85278" y="4682744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-57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050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98485" y="5197805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-28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525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60640" y="5686805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-41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486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779257" y="6202476"/>
            <a:ext cx="2343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Verdana"/>
                <a:cs typeface="Verdana"/>
              </a:rPr>
              <a:t>-</a:t>
            </a:r>
            <a:r>
              <a:rPr sz="700" spc="-5" dirty="0">
                <a:latin typeface="Verdana"/>
                <a:cs typeface="Verdana"/>
              </a:rPr>
              <a:t>797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698485" y="6704787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-60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509</a:t>
            </a:r>
            <a:endParaRPr sz="700">
              <a:latin typeface="Verdana"/>
              <a:cs typeface="Verdana"/>
            </a:endParaRP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8089392" y="4171143"/>
          <a:ext cx="608965" cy="2677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2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769"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4508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508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13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4508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7630" marB="0">
                    <a:lnL w="12700">
                      <a:solidFill>
                        <a:srgbClr val="F50041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39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R="45085" algn="ctr">
                        <a:lnSpc>
                          <a:spcPts val="111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-18%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444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5678423" y="5590032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762000" y="0"/>
                </a:moveTo>
                <a:lnTo>
                  <a:pt x="0" y="0"/>
                </a:lnTo>
                <a:lnTo>
                  <a:pt x="0" y="333755"/>
                </a:lnTo>
                <a:lnTo>
                  <a:pt x="762000" y="333755"/>
                </a:lnTo>
                <a:lnTo>
                  <a:pt x="762000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78423" y="408432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762000" y="0"/>
                </a:moveTo>
                <a:lnTo>
                  <a:pt x="0" y="0"/>
                </a:lnTo>
                <a:lnTo>
                  <a:pt x="0" y="333756"/>
                </a:lnTo>
                <a:lnTo>
                  <a:pt x="762000" y="333756"/>
                </a:lnTo>
                <a:lnTo>
                  <a:pt x="762000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91911" y="4585716"/>
            <a:ext cx="1049020" cy="334010"/>
          </a:xfrm>
          <a:custGeom>
            <a:avLst/>
            <a:gdLst/>
            <a:ahLst/>
            <a:cxnLst/>
            <a:rect l="l" t="t" r="r" b="b"/>
            <a:pathLst>
              <a:path w="1049020" h="334010">
                <a:moveTo>
                  <a:pt x="1048512" y="0"/>
                </a:moveTo>
                <a:lnTo>
                  <a:pt x="0" y="0"/>
                </a:lnTo>
                <a:lnTo>
                  <a:pt x="0" y="333756"/>
                </a:lnTo>
                <a:lnTo>
                  <a:pt x="1048512" y="333756"/>
                </a:lnTo>
                <a:lnTo>
                  <a:pt x="1048512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16167" y="5087111"/>
            <a:ext cx="524510" cy="335280"/>
          </a:xfrm>
          <a:custGeom>
            <a:avLst/>
            <a:gdLst/>
            <a:ahLst/>
            <a:cxnLst/>
            <a:rect l="l" t="t" r="r" b="b"/>
            <a:pathLst>
              <a:path w="524510" h="335279">
                <a:moveTo>
                  <a:pt x="524256" y="0"/>
                </a:moveTo>
                <a:lnTo>
                  <a:pt x="0" y="0"/>
                </a:lnTo>
                <a:lnTo>
                  <a:pt x="0" y="335279"/>
                </a:lnTo>
                <a:lnTo>
                  <a:pt x="524256" y="335279"/>
                </a:lnTo>
                <a:lnTo>
                  <a:pt x="524256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27903" y="6592823"/>
            <a:ext cx="1112520" cy="335280"/>
          </a:xfrm>
          <a:custGeom>
            <a:avLst/>
            <a:gdLst/>
            <a:ahLst/>
            <a:cxnLst/>
            <a:rect l="l" t="t" r="r" b="b"/>
            <a:pathLst>
              <a:path w="1112520" h="335279">
                <a:moveTo>
                  <a:pt x="1112520" y="0"/>
                </a:moveTo>
                <a:lnTo>
                  <a:pt x="0" y="0"/>
                </a:lnTo>
                <a:lnTo>
                  <a:pt x="0" y="335280"/>
                </a:lnTo>
                <a:lnTo>
                  <a:pt x="1112520" y="335280"/>
                </a:lnTo>
                <a:lnTo>
                  <a:pt x="1112520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6029325" y="4181983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-50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705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036945" y="4702302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-69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728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25134" y="5177409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-34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864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37834" y="5697728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-50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705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30544" y="6181471"/>
            <a:ext cx="2343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latin typeface="Verdana"/>
                <a:cs typeface="Verdana"/>
              </a:rPr>
              <a:t>-</a:t>
            </a:r>
            <a:r>
              <a:rPr sz="700" spc="-5" dirty="0">
                <a:latin typeface="Verdana"/>
                <a:cs typeface="Verdana"/>
              </a:rPr>
              <a:t>974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24753" y="6697167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-73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956</a:t>
            </a:r>
            <a:endParaRPr sz="700">
              <a:latin typeface="Verdana"/>
              <a:cs typeface="Verdana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6426708" y="4164412"/>
          <a:ext cx="616585" cy="2677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769"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1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000" b="1" spc="-5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F50041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87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80010">
                        <a:lnSpc>
                          <a:spcPts val="111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-22%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571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8" name="object 38"/>
          <p:cNvSpPr/>
          <p:nvPr/>
        </p:nvSpPr>
        <p:spPr>
          <a:xfrm>
            <a:off x="10190988" y="5606796"/>
            <a:ext cx="942340" cy="334010"/>
          </a:xfrm>
          <a:custGeom>
            <a:avLst/>
            <a:gdLst/>
            <a:ahLst/>
            <a:cxnLst/>
            <a:rect l="l" t="t" r="r" b="b"/>
            <a:pathLst>
              <a:path w="942340" h="334010">
                <a:moveTo>
                  <a:pt x="941831" y="0"/>
                </a:moveTo>
                <a:lnTo>
                  <a:pt x="0" y="0"/>
                </a:lnTo>
                <a:lnTo>
                  <a:pt x="0" y="333756"/>
                </a:lnTo>
                <a:lnTo>
                  <a:pt x="941831" y="333756"/>
                </a:lnTo>
                <a:lnTo>
                  <a:pt x="941831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0190988" y="4101084"/>
            <a:ext cx="942340" cy="334010"/>
          </a:xfrm>
          <a:custGeom>
            <a:avLst/>
            <a:gdLst/>
            <a:ahLst/>
            <a:cxnLst/>
            <a:rect l="l" t="t" r="r" b="b"/>
            <a:pathLst>
              <a:path w="942340" h="334010">
                <a:moveTo>
                  <a:pt x="941831" y="0"/>
                </a:moveTo>
                <a:lnTo>
                  <a:pt x="0" y="0"/>
                </a:lnTo>
                <a:lnTo>
                  <a:pt x="0" y="333755"/>
                </a:lnTo>
                <a:lnTo>
                  <a:pt x="941831" y="333755"/>
                </a:lnTo>
                <a:lnTo>
                  <a:pt x="941831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837419" y="4602480"/>
            <a:ext cx="1295400" cy="335280"/>
          </a:xfrm>
          <a:custGeom>
            <a:avLst/>
            <a:gdLst/>
            <a:ahLst/>
            <a:cxnLst/>
            <a:rect l="l" t="t" r="r" b="b"/>
            <a:pathLst>
              <a:path w="1295400" h="335279">
                <a:moveTo>
                  <a:pt x="1295400" y="0"/>
                </a:moveTo>
                <a:lnTo>
                  <a:pt x="0" y="0"/>
                </a:lnTo>
                <a:lnTo>
                  <a:pt x="0" y="335280"/>
                </a:lnTo>
                <a:lnTo>
                  <a:pt x="1295400" y="335280"/>
                </a:lnTo>
                <a:lnTo>
                  <a:pt x="1295400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0485119" y="5103876"/>
            <a:ext cx="647700" cy="335280"/>
          </a:xfrm>
          <a:custGeom>
            <a:avLst/>
            <a:gdLst/>
            <a:ahLst/>
            <a:cxnLst/>
            <a:rect l="l" t="t" r="r" b="b"/>
            <a:pathLst>
              <a:path w="647700" h="335279">
                <a:moveTo>
                  <a:pt x="647700" y="0"/>
                </a:moveTo>
                <a:lnTo>
                  <a:pt x="0" y="0"/>
                </a:lnTo>
                <a:lnTo>
                  <a:pt x="0" y="335280"/>
                </a:lnTo>
                <a:lnTo>
                  <a:pt x="647700" y="335280"/>
                </a:lnTo>
                <a:lnTo>
                  <a:pt x="647700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758171" y="6611111"/>
            <a:ext cx="1374775" cy="334010"/>
          </a:xfrm>
          <a:custGeom>
            <a:avLst/>
            <a:gdLst/>
            <a:ahLst/>
            <a:cxnLst/>
            <a:rect l="l" t="t" r="r" b="b"/>
            <a:pathLst>
              <a:path w="1374775" h="334009">
                <a:moveTo>
                  <a:pt x="1374648" y="0"/>
                </a:moveTo>
                <a:lnTo>
                  <a:pt x="0" y="0"/>
                </a:lnTo>
                <a:lnTo>
                  <a:pt x="0" y="333755"/>
                </a:lnTo>
                <a:lnTo>
                  <a:pt x="1374648" y="333755"/>
                </a:lnTo>
                <a:lnTo>
                  <a:pt x="1374648" y="0"/>
                </a:lnTo>
                <a:close/>
              </a:path>
            </a:pathLst>
          </a:custGeom>
          <a:solidFill>
            <a:srgbClr val="F5004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10657458" y="4212463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-62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613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699495" y="4698873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-86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103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716259" y="5193868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-43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051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705845" y="5701411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-62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613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764773" y="6212230"/>
            <a:ext cx="32258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latin typeface="Verdana"/>
                <a:cs typeface="Verdana"/>
              </a:rPr>
              <a:t>-1</a:t>
            </a:r>
            <a:r>
              <a:rPr sz="700" spc="-60" dirty="0">
                <a:latin typeface="Verdana"/>
                <a:cs typeface="Verdana"/>
              </a:rPr>
              <a:t> </a:t>
            </a:r>
            <a:r>
              <a:rPr sz="700" spc="-5" dirty="0">
                <a:latin typeface="Verdana"/>
                <a:cs typeface="Verdana"/>
              </a:rPr>
              <a:t>202</a:t>
            </a:r>
            <a:endParaRPr sz="700">
              <a:latin typeface="Verdana"/>
              <a:cs typeface="Verdan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676635" y="6714235"/>
            <a:ext cx="3790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-91</a:t>
            </a:r>
            <a:r>
              <a:rPr sz="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700" spc="-5" dirty="0">
                <a:solidFill>
                  <a:srgbClr val="FFFFFF"/>
                </a:solidFill>
                <a:latin typeface="Verdana"/>
                <a:cs typeface="Verdana"/>
              </a:rPr>
              <a:t>324</a:t>
            </a:r>
            <a:endParaRPr sz="700">
              <a:latin typeface="Verdana"/>
              <a:cs typeface="Verdana"/>
            </a:endParaRPr>
          </a:p>
        </p:txBody>
      </p:sp>
      <p:graphicFrame>
        <p:nvGraphicFramePr>
          <p:cNvPr id="49" name="object 49"/>
          <p:cNvGraphicFramePr>
            <a:graphicFrameLocks noGrp="1"/>
          </p:cNvGraphicFramePr>
          <p:nvPr/>
        </p:nvGraphicFramePr>
        <p:xfrm>
          <a:off x="11114531" y="4193114"/>
          <a:ext cx="633730" cy="2677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4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769"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8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38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698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790"/>
                        </a:spcBef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100330" marB="0">
                    <a:lnL w="19050">
                      <a:solidFill>
                        <a:srgbClr val="F50041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4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3495" algn="ctr">
                        <a:lnSpc>
                          <a:spcPts val="1110"/>
                        </a:lnSpc>
                        <a:spcBef>
                          <a:spcPts val="765"/>
                        </a:spcBef>
                      </a:pPr>
                      <a:r>
                        <a:rPr sz="1000" b="1" spc="-10" dirty="0">
                          <a:solidFill>
                            <a:srgbClr val="F50041"/>
                          </a:solidFill>
                          <a:latin typeface="Verdana"/>
                          <a:cs typeface="Verdana"/>
                        </a:rPr>
                        <a:t>-27%</a:t>
                      </a:r>
                      <a:endParaRPr sz="1000">
                        <a:latin typeface="Verdana"/>
                        <a:cs typeface="Verdana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0" name="object 50"/>
          <p:cNvSpPr txBox="1"/>
          <p:nvPr/>
        </p:nvSpPr>
        <p:spPr>
          <a:xfrm>
            <a:off x="6388989" y="2419604"/>
            <a:ext cx="12992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" dirty="0">
                <a:solidFill>
                  <a:srgbClr val="7C7C7C"/>
                </a:solidFill>
                <a:latin typeface="Verdana"/>
                <a:cs typeface="Verdana"/>
              </a:rPr>
              <a:t>Сценарий</a:t>
            </a:r>
            <a:r>
              <a:rPr sz="1500" b="1" spc="-8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7C7C7C"/>
                </a:solidFill>
                <a:latin typeface="Verdana"/>
                <a:cs typeface="Verdana"/>
              </a:rPr>
              <a:t>2</a:t>
            </a:r>
            <a:endParaRPr sz="1500">
              <a:latin typeface="Verdana"/>
              <a:cs typeface="Verdana"/>
            </a:endParaRPr>
          </a:p>
        </p:txBody>
      </p: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1999360" y="4119372"/>
          <a:ext cx="2637790" cy="2772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33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9408">
                <a:tc>
                  <a:txBody>
                    <a:bodyPr/>
                    <a:lstStyle/>
                    <a:p>
                      <a:pPr marL="17208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Объем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рынка, млн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руб.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Количество объявлений</a:t>
                      </a:r>
                      <a:r>
                        <a:rPr sz="1100" spc="-114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(лотов)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60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Количество</a:t>
                      </a:r>
                      <a:r>
                        <a:rPr sz="1100" spc="-6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арендодателей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5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Доходы</a:t>
                      </a:r>
                      <a:r>
                        <a:rPr sz="1100" spc="-2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dirty="0">
                          <a:latin typeface="Verdana"/>
                          <a:cs typeface="Verdana"/>
                        </a:rPr>
                        <a:t>арендодателей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24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Verdana"/>
                          <a:cs typeface="Verdana"/>
                        </a:rPr>
                        <a:t>Налоги, млн</a:t>
                      </a:r>
                      <a:r>
                        <a:rPr sz="11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руб.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0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3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72085">
                        <a:lnSpc>
                          <a:spcPct val="100000"/>
                        </a:lnSpc>
                      </a:pPr>
                      <a:r>
                        <a:rPr sz="1100" dirty="0">
                          <a:latin typeface="Verdana"/>
                          <a:cs typeface="Verdana"/>
                        </a:rPr>
                        <a:t>Количество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занятых,</a:t>
                      </a:r>
                      <a:r>
                        <a:rPr sz="1100" spc="-6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100" spc="-5" dirty="0">
                          <a:latin typeface="Verdana"/>
                          <a:cs typeface="Verdana"/>
                        </a:rPr>
                        <a:t>чел</a:t>
                      </a:r>
                      <a:endParaRPr sz="1100">
                        <a:latin typeface="Verdana"/>
                        <a:cs typeface="Verdana"/>
                      </a:endParaRPr>
                    </a:p>
                  </a:txBody>
                  <a:tcPr marL="0" marR="0" marT="1905" marB="0">
                    <a:lnL w="6350">
                      <a:solidFill>
                        <a:srgbClr val="9C9B9B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2" name="object 52"/>
          <p:cNvSpPr txBox="1"/>
          <p:nvPr/>
        </p:nvSpPr>
        <p:spPr>
          <a:xfrm>
            <a:off x="6467347" y="3563492"/>
            <a:ext cx="46863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" dirty="0">
                <a:solidFill>
                  <a:srgbClr val="F50041"/>
                </a:solidFill>
                <a:latin typeface="Verdana"/>
                <a:cs typeface="Verdana"/>
              </a:rPr>
              <a:t>-11%</a:t>
            </a:r>
            <a:endParaRPr sz="1100">
              <a:latin typeface="Verdana"/>
              <a:cs typeface="Verdan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7004" y="3434918"/>
            <a:ext cx="30099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Равновесный</a:t>
            </a:r>
            <a:r>
              <a:rPr sz="1200" b="1" spc="-2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объем</a:t>
            </a:r>
            <a:endParaRPr sz="1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предложения/спроса,</a:t>
            </a:r>
            <a:r>
              <a:rPr sz="1200" b="1" spc="-4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лото-сутки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63651" y="4113022"/>
            <a:ext cx="122809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Выпа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дающий</a:t>
            </a:r>
            <a:endParaRPr sz="1200">
              <a:latin typeface="Verdana"/>
              <a:cs typeface="Verdana"/>
            </a:endParaRPr>
          </a:p>
          <a:p>
            <a:pPr marL="149225" marR="5080" indent="245110" algn="just">
              <a:lnSpc>
                <a:spcPct val="100000"/>
              </a:lnSpc>
            </a:pP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объем</a:t>
            </a:r>
            <a:r>
              <a:rPr sz="1200" b="1" spc="-70" dirty="0">
                <a:solidFill>
                  <a:srgbClr val="7C7C7C"/>
                </a:solidFill>
                <a:latin typeface="Verdana"/>
                <a:cs typeface="Verdana"/>
              </a:rPr>
              <a:t> 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по  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различным  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парамет</a:t>
            </a: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р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ам</a:t>
            </a:r>
            <a:endParaRPr sz="120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</a:pPr>
            <a:r>
              <a:rPr sz="1200" b="1" spc="-5" dirty="0">
                <a:solidFill>
                  <a:srgbClr val="7C7C7C"/>
                </a:solidFill>
                <a:latin typeface="Verdana"/>
                <a:cs typeface="Verdana"/>
              </a:rPr>
              <a:t>р</a:t>
            </a:r>
            <a:r>
              <a:rPr sz="1200" b="1" dirty="0">
                <a:solidFill>
                  <a:srgbClr val="7C7C7C"/>
                </a:solidFill>
                <a:latin typeface="Verdana"/>
                <a:cs typeface="Verdana"/>
              </a:rPr>
              <a:t>ынка: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1963</Words>
  <Application>Microsoft Office PowerPoint</Application>
  <PresentationFormat>Произвольный</PresentationFormat>
  <Paragraphs>582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Calibri</vt:lpstr>
      <vt:lpstr>Times New Roman</vt:lpstr>
      <vt:lpstr>Verdana</vt:lpstr>
      <vt:lpstr>Office Theme</vt:lpstr>
      <vt:lpstr>Рынок краткосрочной аренды  жилья в России и перспективы  его развития</vt:lpstr>
      <vt:lpstr>Рынку краткосрочной аренды имеет высокий потенциал к  росту: до 495 млрд рублей за ближайшие три года</vt:lpstr>
      <vt:lpstr>Платформы играют ключевую роль в архитектуре рынка  краткосрочной аренды жилья в России</vt:lpstr>
      <vt:lpstr>Презентация PowerPoint</vt:lpstr>
      <vt:lpstr>Деятельность по сдаче жилья в краткосрочную аренду  имеет сезонность и низкую проходимость</vt:lpstr>
      <vt:lpstr>Краткосрочной аренде характерны значимые  функциональные отличия</vt:lpstr>
      <vt:lpstr>Функциональные отличия объектов краткосрочной аренды  формирует выбор потребителя</vt:lpstr>
      <vt:lpstr>Презентация PowerPoint</vt:lpstr>
      <vt:lpstr>Презентация PowerPoint</vt:lpstr>
      <vt:lpstr>Большинство арендаторов не сталкивались с  конфликтными ситуациями с соседями</vt:lpstr>
      <vt:lpstr>Арендодатели выбирают различные стратегии при  реализации тех или иных регуляторных изменений</vt:lpstr>
      <vt:lpstr>Потенциальные эффекты на рынок краткосрочной  аренды от некоторых регуляторный изменений</vt:lpstr>
      <vt:lpstr>Потенциальные эффекты на рынок краткосрочной  аренды от некоторых регуляторный изменений Эффекты на экономику рынка краткосрочной аренды жилья при реализации Сценария №2:  Административная нагрузка и требования и Сценария №3: Введение реестров и рег. номеров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Nakoryakova, Lora</dc:creator>
  <cp:lastModifiedBy>Олеся Гиленко</cp:lastModifiedBy>
  <cp:revision>1</cp:revision>
  <dcterms:created xsi:type="dcterms:W3CDTF">2023-12-13T07:04:24Z</dcterms:created>
  <dcterms:modified xsi:type="dcterms:W3CDTF">2023-12-13T07:05:04Z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2023-12-11T00:00:00Z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2023-12-13T00:00:00Z</vt:filetime>
  </property>
</Properties>
</file>