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6"/>
  </p:notesMasterIdLst>
  <p:sldIdLst>
    <p:sldId id="326" r:id="rId2"/>
    <p:sldId id="329" r:id="rId3"/>
    <p:sldId id="327" r:id="rId4"/>
    <p:sldId id="335" r:id="rId5"/>
  </p:sldIdLst>
  <p:sldSz cx="24384000" cy="13716000"/>
  <p:notesSz cx="6858000" cy="9144000"/>
  <p:embeddedFontLst>
    <p:embeddedFont>
      <p:font typeface="Montserrat" pitchFamily="2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85">
          <p15:clr>
            <a:srgbClr val="A4A3A4"/>
          </p15:clr>
        </p15:guide>
        <p15:guide id="2" orient="horz" pos="7597">
          <p15:clr>
            <a:srgbClr val="747775"/>
          </p15:clr>
        </p15:guide>
        <p15:guide id="3" pos="13493">
          <p15:clr>
            <a:srgbClr val="747775"/>
          </p15:clr>
        </p15:guide>
        <p15:guide id="5" orient="horz" pos="1304">
          <p15:clr>
            <a:srgbClr val="747775"/>
          </p15:clr>
        </p15:guide>
        <p15:guide id="6" pos="1304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jizLd0dSXAqXg35DQ4rDpm6ndL+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Иван Лопатин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79"/>
  </p:normalViewPr>
  <p:slideViewPr>
    <p:cSldViewPr snapToGrid="0">
      <p:cViewPr varScale="1">
        <p:scale>
          <a:sx n="52" d="100"/>
          <a:sy n="52" d="100"/>
        </p:scale>
        <p:origin x="656" y="200"/>
      </p:cViewPr>
      <p:guideLst>
        <p:guide pos="785"/>
        <p:guide orient="horz" pos="7597"/>
        <p:guide pos="13493"/>
        <p:guide orient="horz" pos="1304"/>
        <p:guide pos="1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84" Type="http://schemas.openxmlformats.org/officeDocument/2006/relationships/theme" Target="theme/theme1.xml"/><Relationship Id="rId7" Type="http://schemas.openxmlformats.org/officeDocument/2006/relationships/font" Target="fonts/font1.fntdata"/><Relationship Id="rId2" Type="http://schemas.openxmlformats.org/officeDocument/2006/relationships/slide" Target="slides/slide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82" Type="http://schemas.openxmlformats.org/officeDocument/2006/relationships/presProps" Target="presProps.xml"/><Relationship Id="rId10" Type="http://schemas.openxmlformats.org/officeDocument/2006/relationships/font" Target="fonts/font4.fntdata"/><Relationship Id="rId8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1121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895f84bfe7_0_10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6" name="Google Shape;216;g1895f84bfe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47833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895f84bfe7_0_10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6" name="Google Shape;216;g1895f84bfe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811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895f84bfe7_0_10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6" name="Google Shape;216;g1895f84bfe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3950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895f84bfe7_0_10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16" name="Google Shape;216;g1895f84bfe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82134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реимущества иконки (black)">
  <p:cSld name="Преимущества иконки (black)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08e60a7c0e_0_144"/>
          <p:cNvSpPr txBox="1">
            <a:spLocks noGrp="1"/>
          </p:cNvSpPr>
          <p:nvPr>
            <p:ph type="sldNum" idx="12"/>
          </p:nvPr>
        </p:nvSpPr>
        <p:spPr>
          <a:xfrm>
            <a:off x="22765233" y="984198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08" name="Google Shape;108;g208e60a7c0e_0_144"/>
          <p:cNvSpPr txBox="1">
            <a:spLocks noGrp="1"/>
          </p:cNvSpPr>
          <p:nvPr>
            <p:ph type="body" idx="1"/>
          </p:nvPr>
        </p:nvSpPr>
        <p:spPr>
          <a:xfrm>
            <a:off x="1200150" y="11712048"/>
            <a:ext cx="101616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g208e60a7c0e_0_144"/>
          <p:cNvSpPr txBox="1">
            <a:spLocks noGrp="1"/>
          </p:cNvSpPr>
          <p:nvPr>
            <p:ph type="body" idx="2"/>
          </p:nvPr>
        </p:nvSpPr>
        <p:spPr>
          <a:xfrm>
            <a:off x="1790010" y="8566745"/>
            <a:ext cx="50799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g208e60a7c0e_0_144"/>
          <p:cNvSpPr txBox="1">
            <a:spLocks noGrp="1"/>
          </p:cNvSpPr>
          <p:nvPr>
            <p:ph type="body" idx="3"/>
          </p:nvPr>
        </p:nvSpPr>
        <p:spPr>
          <a:xfrm>
            <a:off x="1790010" y="9494511"/>
            <a:ext cx="50799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g208e60a7c0e_0_144"/>
          <p:cNvSpPr txBox="1">
            <a:spLocks noGrp="1"/>
          </p:cNvSpPr>
          <p:nvPr>
            <p:ph type="body" idx="4"/>
          </p:nvPr>
        </p:nvSpPr>
        <p:spPr>
          <a:xfrm>
            <a:off x="9652000" y="8566745"/>
            <a:ext cx="50799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g208e60a7c0e_0_144"/>
          <p:cNvSpPr txBox="1">
            <a:spLocks noGrp="1"/>
          </p:cNvSpPr>
          <p:nvPr>
            <p:ph type="body" idx="5"/>
          </p:nvPr>
        </p:nvSpPr>
        <p:spPr>
          <a:xfrm>
            <a:off x="9652000" y="9494511"/>
            <a:ext cx="50799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g208e60a7c0e_0_144"/>
          <p:cNvSpPr txBox="1">
            <a:spLocks noGrp="1"/>
          </p:cNvSpPr>
          <p:nvPr>
            <p:ph type="body" idx="6"/>
          </p:nvPr>
        </p:nvSpPr>
        <p:spPr>
          <a:xfrm>
            <a:off x="17513989" y="8566745"/>
            <a:ext cx="50799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g208e60a7c0e_0_144"/>
          <p:cNvSpPr txBox="1">
            <a:spLocks noGrp="1"/>
          </p:cNvSpPr>
          <p:nvPr>
            <p:ph type="body" idx="7"/>
          </p:nvPr>
        </p:nvSpPr>
        <p:spPr>
          <a:xfrm>
            <a:off x="17513989" y="9494511"/>
            <a:ext cx="50799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5" name="Google Shape;115;g208e60a7c0e_0_144" descr="Logo_cian_white-01.png"/>
          <p:cNvPicPr preferRelativeResize="0"/>
          <p:nvPr/>
        </p:nvPicPr>
        <p:blipFill rotWithShape="1">
          <a:blip r:embed="rId2">
            <a:alphaModFix/>
          </a:blip>
          <a:srcRect l="377" r="386"/>
          <a:stretch/>
        </p:blipFill>
        <p:spPr>
          <a:xfrm>
            <a:off x="21445856" y="11664228"/>
            <a:ext cx="1750414" cy="63519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208e60a7c0e_0_144"/>
          <p:cNvSpPr>
            <a:spLocks noGrp="1"/>
          </p:cNvSpPr>
          <p:nvPr>
            <p:ph type="pic" idx="8"/>
          </p:nvPr>
        </p:nvSpPr>
        <p:spPr>
          <a:xfrm>
            <a:off x="10577744" y="4834831"/>
            <a:ext cx="3228900" cy="317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g208e60a7c0e_0_144"/>
          <p:cNvSpPr>
            <a:spLocks noGrp="1"/>
          </p:cNvSpPr>
          <p:nvPr>
            <p:ph type="pic" idx="9"/>
          </p:nvPr>
        </p:nvSpPr>
        <p:spPr>
          <a:xfrm>
            <a:off x="2742510" y="4833951"/>
            <a:ext cx="3175200" cy="317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g208e60a7c0e_0_144"/>
          <p:cNvSpPr>
            <a:spLocks noGrp="1"/>
          </p:cNvSpPr>
          <p:nvPr>
            <p:ph type="pic" idx="13"/>
          </p:nvPr>
        </p:nvSpPr>
        <p:spPr>
          <a:xfrm>
            <a:off x="18573512" y="4834831"/>
            <a:ext cx="2960700" cy="317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g208e60a7c0e_0_144"/>
          <p:cNvSpPr txBox="1">
            <a:spLocks noGrp="1"/>
          </p:cNvSpPr>
          <p:nvPr>
            <p:ph type="body" idx="14"/>
          </p:nvPr>
        </p:nvSpPr>
        <p:spPr>
          <a:xfrm>
            <a:off x="1206500" y="2144362"/>
            <a:ext cx="101601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g208e60a7c0e_0_144"/>
          <p:cNvSpPr txBox="1">
            <a:spLocks noGrp="1"/>
          </p:cNvSpPr>
          <p:nvPr>
            <p:ph type="body" idx="15"/>
          </p:nvPr>
        </p:nvSpPr>
        <p:spPr>
          <a:xfrm>
            <a:off x="1205825" y="939800"/>
            <a:ext cx="101601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през-и_2 (black)" type="tx">
  <p:cSld name="TITLE_AND_BOD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208e60a7c0e_0_99" descr="cian_b2b_stand_black-01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22444" y="321203"/>
            <a:ext cx="19403127" cy="1371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208e60a7c0e_0_99" descr="Logo_cian_white-01.png"/>
          <p:cNvPicPr preferRelativeResize="0"/>
          <p:nvPr/>
        </p:nvPicPr>
        <p:blipFill rotWithShape="1">
          <a:blip r:embed="rId3">
            <a:alphaModFix/>
          </a:blip>
          <a:srcRect l="377" r="386"/>
          <a:stretch/>
        </p:blipFill>
        <p:spPr>
          <a:xfrm>
            <a:off x="924306" y="591674"/>
            <a:ext cx="2691724" cy="976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208e60a7c0e_0_99"/>
          <p:cNvSpPr txBox="1">
            <a:spLocks noGrp="1"/>
          </p:cNvSpPr>
          <p:nvPr>
            <p:ph type="body" idx="1"/>
          </p:nvPr>
        </p:nvSpPr>
        <p:spPr>
          <a:xfrm>
            <a:off x="1181412" y="6367220"/>
            <a:ext cx="113088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g208e60a7c0e_0_99"/>
          <p:cNvSpPr txBox="1">
            <a:spLocks noGrp="1"/>
          </p:cNvSpPr>
          <p:nvPr>
            <p:ph type="body" idx="2"/>
          </p:nvPr>
        </p:nvSpPr>
        <p:spPr>
          <a:xfrm>
            <a:off x="1202936" y="3014337"/>
            <a:ext cx="11303100" cy="3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0"/>
              <a:buFont typeface="Arial"/>
              <a:buNone/>
              <a:defRPr sz="11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g208e60a7c0e_0_99"/>
          <p:cNvSpPr txBox="1">
            <a:spLocks noGrp="1"/>
          </p:cNvSpPr>
          <p:nvPr>
            <p:ph type="body" idx="3"/>
          </p:nvPr>
        </p:nvSpPr>
        <p:spPr>
          <a:xfrm>
            <a:off x="1200150" y="11099257"/>
            <a:ext cx="113031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g208e60a7c0e_0_99"/>
          <p:cNvSpPr txBox="1">
            <a:spLocks noGrp="1"/>
          </p:cNvSpPr>
          <p:nvPr>
            <p:ph type="body" idx="4"/>
          </p:nvPr>
        </p:nvSpPr>
        <p:spPr>
          <a:xfrm>
            <a:off x="1200150" y="11737582"/>
            <a:ext cx="113031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g208e60a7c0e_0_99"/>
          <p:cNvSpPr txBox="1">
            <a:spLocks noGrp="1"/>
          </p:cNvSpPr>
          <p:nvPr>
            <p:ph type="sldNum" idx="12"/>
          </p:nvPr>
        </p:nvSpPr>
        <p:spPr>
          <a:xfrm>
            <a:off x="11992317" y="13074598"/>
            <a:ext cx="3993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(1 столбец) (white)">
  <p:cSld name="Заголовок и текст (1 столбец) (white)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08e60a7c0e_0_107" descr="cian_b2b_patterns-01.png"/>
          <p:cNvPicPr preferRelativeResize="0"/>
          <p:nvPr/>
        </p:nvPicPr>
        <p:blipFill rotWithShape="1">
          <a:blip r:embed="rId2">
            <a:alphaModFix/>
          </a:blip>
          <a:srcRect t="8772" b="8779"/>
          <a:stretch/>
        </p:blipFill>
        <p:spPr>
          <a:xfrm>
            <a:off x="20293237" y="-111419"/>
            <a:ext cx="10542538" cy="1054253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208e60a7c0e_0_107"/>
          <p:cNvSpPr txBox="1">
            <a:spLocks noGrp="1"/>
          </p:cNvSpPr>
          <p:nvPr>
            <p:ph type="sldNum" idx="12"/>
          </p:nvPr>
        </p:nvSpPr>
        <p:spPr>
          <a:xfrm>
            <a:off x="22765232" y="984197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38" name="Google Shape;138;g208e60a7c0e_0_107"/>
          <p:cNvSpPr txBox="1">
            <a:spLocks noGrp="1"/>
          </p:cNvSpPr>
          <p:nvPr>
            <p:ph type="body" idx="1"/>
          </p:nvPr>
        </p:nvSpPr>
        <p:spPr>
          <a:xfrm>
            <a:off x="1206501" y="4102099"/>
            <a:ext cx="19049700" cy="6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12851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Google Shape;139;g208e60a7c0e_0_107"/>
          <p:cNvSpPr txBox="1">
            <a:spLocks noGrp="1"/>
          </p:cNvSpPr>
          <p:nvPr>
            <p:ph type="body" idx="2"/>
          </p:nvPr>
        </p:nvSpPr>
        <p:spPr>
          <a:xfrm>
            <a:off x="1200149" y="11712048"/>
            <a:ext cx="101616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0" name="Google Shape;140;g208e60a7c0e_0_107" descr="Logo_cian_blue-01.png"/>
          <p:cNvPicPr preferRelativeResize="0"/>
          <p:nvPr/>
        </p:nvPicPr>
        <p:blipFill rotWithShape="1">
          <a:blip r:embed="rId3">
            <a:alphaModFix/>
          </a:blip>
          <a:srcRect l="377" r="386"/>
          <a:stretch/>
        </p:blipFill>
        <p:spPr>
          <a:xfrm>
            <a:off x="21445856" y="11664229"/>
            <a:ext cx="1750414" cy="63519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208e60a7c0e_0_107"/>
          <p:cNvSpPr txBox="1">
            <a:spLocks noGrp="1"/>
          </p:cNvSpPr>
          <p:nvPr>
            <p:ph type="body" idx="3"/>
          </p:nvPr>
        </p:nvSpPr>
        <p:spPr>
          <a:xfrm>
            <a:off x="1206501" y="2144363"/>
            <a:ext cx="190497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g208e60a7c0e_0_107"/>
          <p:cNvSpPr txBox="1">
            <a:spLocks noGrp="1"/>
          </p:cNvSpPr>
          <p:nvPr>
            <p:ph type="body" idx="4"/>
          </p:nvPr>
        </p:nvSpPr>
        <p:spPr>
          <a:xfrm>
            <a:off x="1205824" y="939800"/>
            <a:ext cx="190497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текст (1 столбец) (white)">
  <p:cSld name="1_Заголовок и текст (1 столбец) (white)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08e60a7c0e_0_121"/>
          <p:cNvSpPr txBox="1">
            <a:spLocks noGrp="1"/>
          </p:cNvSpPr>
          <p:nvPr>
            <p:ph type="sldNum" idx="12"/>
          </p:nvPr>
        </p:nvSpPr>
        <p:spPr>
          <a:xfrm>
            <a:off x="22765233" y="984198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45" name="Google Shape;145;g208e60a7c0e_0_121"/>
          <p:cNvSpPr txBox="1">
            <a:spLocks noGrp="1"/>
          </p:cNvSpPr>
          <p:nvPr>
            <p:ph type="body" idx="1"/>
          </p:nvPr>
        </p:nvSpPr>
        <p:spPr>
          <a:xfrm>
            <a:off x="1206500" y="4102099"/>
            <a:ext cx="19049700" cy="6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12851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g208e60a7c0e_0_121"/>
          <p:cNvSpPr txBox="1">
            <a:spLocks noGrp="1"/>
          </p:cNvSpPr>
          <p:nvPr>
            <p:ph type="body" idx="2"/>
          </p:nvPr>
        </p:nvSpPr>
        <p:spPr>
          <a:xfrm>
            <a:off x="1200150" y="11712048"/>
            <a:ext cx="101616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7" name="Google Shape;147;g208e60a7c0e_0_121" descr="Logo_cian_blue-01.png"/>
          <p:cNvPicPr preferRelativeResize="0"/>
          <p:nvPr/>
        </p:nvPicPr>
        <p:blipFill rotWithShape="1">
          <a:blip r:embed="rId2">
            <a:alphaModFix/>
          </a:blip>
          <a:srcRect l="377" r="386"/>
          <a:stretch/>
        </p:blipFill>
        <p:spPr>
          <a:xfrm>
            <a:off x="21445856" y="11664228"/>
            <a:ext cx="1750414" cy="63519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208e60a7c0e_0_121"/>
          <p:cNvSpPr txBox="1">
            <a:spLocks noGrp="1"/>
          </p:cNvSpPr>
          <p:nvPr>
            <p:ph type="body" idx="3"/>
          </p:nvPr>
        </p:nvSpPr>
        <p:spPr>
          <a:xfrm>
            <a:off x="1206500" y="2144362"/>
            <a:ext cx="190497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g208e60a7c0e_0_121"/>
          <p:cNvSpPr txBox="1">
            <a:spLocks noGrp="1"/>
          </p:cNvSpPr>
          <p:nvPr>
            <p:ph type="body" idx="4"/>
          </p:nvPr>
        </p:nvSpPr>
        <p:spPr>
          <a:xfrm>
            <a:off x="1205825" y="939800"/>
            <a:ext cx="190497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текст (2 столбца (black)">
  <p:cSld name="1_Заголовок и текст (2 столбца (black)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8e60a7c0e_0_128"/>
          <p:cNvSpPr txBox="1">
            <a:spLocks noGrp="1"/>
          </p:cNvSpPr>
          <p:nvPr>
            <p:ph type="body" idx="1"/>
          </p:nvPr>
        </p:nvSpPr>
        <p:spPr>
          <a:xfrm>
            <a:off x="1206500" y="2144362"/>
            <a:ext cx="190497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g208e60a7c0e_0_128"/>
          <p:cNvSpPr txBox="1">
            <a:spLocks noGrp="1"/>
          </p:cNvSpPr>
          <p:nvPr>
            <p:ph type="sldNum" idx="12"/>
          </p:nvPr>
        </p:nvSpPr>
        <p:spPr>
          <a:xfrm>
            <a:off x="22765233" y="984198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3" name="Google Shape;153;g208e60a7c0e_0_128"/>
          <p:cNvSpPr txBox="1">
            <a:spLocks noGrp="1"/>
          </p:cNvSpPr>
          <p:nvPr>
            <p:ph type="body" idx="2"/>
          </p:nvPr>
        </p:nvSpPr>
        <p:spPr>
          <a:xfrm>
            <a:off x="1200150" y="11712048"/>
            <a:ext cx="101616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4" name="Google Shape;154;g208e60a7c0e_0_128" descr="Logo_cian_white-01.png"/>
          <p:cNvPicPr preferRelativeResize="0"/>
          <p:nvPr/>
        </p:nvPicPr>
        <p:blipFill rotWithShape="1">
          <a:blip r:embed="rId2">
            <a:alphaModFix/>
          </a:blip>
          <a:srcRect l="377" r="386"/>
          <a:stretch/>
        </p:blipFill>
        <p:spPr>
          <a:xfrm>
            <a:off x="21445856" y="11664228"/>
            <a:ext cx="1750414" cy="635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208e60a7c0e_0_128" descr="cian_b2b_patterns_black-01.png"/>
          <p:cNvPicPr preferRelativeResize="0"/>
          <p:nvPr/>
        </p:nvPicPr>
        <p:blipFill rotWithShape="1">
          <a:blip r:embed="rId3">
            <a:alphaModFix/>
          </a:blip>
          <a:srcRect t="8772" b="8779"/>
          <a:stretch/>
        </p:blipFill>
        <p:spPr>
          <a:xfrm>
            <a:off x="20293238" y="-111419"/>
            <a:ext cx="10542538" cy="1054253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208e60a7c0e_0_128"/>
          <p:cNvSpPr txBox="1">
            <a:spLocks noGrp="1"/>
          </p:cNvSpPr>
          <p:nvPr>
            <p:ph type="body" idx="3"/>
          </p:nvPr>
        </p:nvSpPr>
        <p:spPr>
          <a:xfrm>
            <a:off x="1205825" y="939799"/>
            <a:ext cx="190497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g208e60a7c0e_0_128"/>
          <p:cNvSpPr txBox="1">
            <a:spLocks noGrp="1"/>
          </p:cNvSpPr>
          <p:nvPr>
            <p:ph type="body" idx="4"/>
          </p:nvPr>
        </p:nvSpPr>
        <p:spPr>
          <a:xfrm>
            <a:off x="11255826" y="4127499"/>
            <a:ext cx="9000000" cy="6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g208e60a7c0e_0_128"/>
          <p:cNvSpPr txBox="1">
            <a:spLocks noGrp="1"/>
          </p:cNvSpPr>
          <p:nvPr>
            <p:ph type="body" idx="5"/>
          </p:nvPr>
        </p:nvSpPr>
        <p:spPr>
          <a:xfrm>
            <a:off x="1227220" y="4127500"/>
            <a:ext cx="9000000" cy="6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2760">
          <p15:clr>
            <a:srgbClr val="FBAE40"/>
          </p15:clr>
        </p15:guide>
        <p15:guide id="2" pos="7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, текст и изображение (white)">
  <p:cSld name="1_Заголовок, текст и изображение (white)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08e60a7c0e_0_137"/>
          <p:cNvSpPr>
            <a:spLocks noGrp="1"/>
          </p:cNvSpPr>
          <p:nvPr>
            <p:ph type="pic" idx="2"/>
          </p:nvPr>
        </p:nvSpPr>
        <p:spPr>
          <a:xfrm>
            <a:off x="12192000" y="961061"/>
            <a:ext cx="11004000" cy="114168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g208e60a7c0e_0_137"/>
          <p:cNvSpPr txBox="1">
            <a:spLocks noGrp="1"/>
          </p:cNvSpPr>
          <p:nvPr>
            <p:ph type="sldNum" idx="12"/>
          </p:nvPr>
        </p:nvSpPr>
        <p:spPr>
          <a:xfrm>
            <a:off x="22765233" y="984198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2" name="Google Shape;162;g208e60a7c0e_0_137"/>
          <p:cNvSpPr txBox="1">
            <a:spLocks noGrp="1"/>
          </p:cNvSpPr>
          <p:nvPr>
            <p:ph type="body" idx="1"/>
          </p:nvPr>
        </p:nvSpPr>
        <p:spPr>
          <a:xfrm>
            <a:off x="1200150" y="11712048"/>
            <a:ext cx="101616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g208e60a7c0e_0_137"/>
          <p:cNvSpPr txBox="1">
            <a:spLocks noGrp="1"/>
          </p:cNvSpPr>
          <p:nvPr>
            <p:ph type="body" idx="3"/>
          </p:nvPr>
        </p:nvSpPr>
        <p:spPr>
          <a:xfrm>
            <a:off x="1206500" y="3863194"/>
            <a:ext cx="10161600" cy="6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12851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g208e60a7c0e_0_137"/>
          <p:cNvSpPr txBox="1">
            <a:spLocks noGrp="1"/>
          </p:cNvSpPr>
          <p:nvPr>
            <p:ph type="body" idx="4"/>
          </p:nvPr>
        </p:nvSpPr>
        <p:spPr>
          <a:xfrm>
            <a:off x="1206500" y="2144362"/>
            <a:ext cx="101601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g208e60a7c0e_0_137"/>
          <p:cNvSpPr txBox="1">
            <a:spLocks noGrp="1"/>
          </p:cNvSpPr>
          <p:nvPr>
            <p:ph type="body" idx="5"/>
          </p:nvPr>
        </p:nvSpPr>
        <p:spPr>
          <a:xfrm>
            <a:off x="1205825" y="939800"/>
            <a:ext cx="101601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кст и изображение (black)">
  <p:cSld name="Текст и изображение (black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08e60a7c0e_0_159"/>
          <p:cNvSpPr>
            <a:spLocks noGrp="1"/>
          </p:cNvSpPr>
          <p:nvPr>
            <p:ph type="pic" idx="2"/>
          </p:nvPr>
        </p:nvSpPr>
        <p:spPr>
          <a:xfrm>
            <a:off x="15600919" y="1497137"/>
            <a:ext cx="6503100" cy="108384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g208e60a7c0e_0_159"/>
          <p:cNvSpPr txBox="1">
            <a:spLocks noGrp="1"/>
          </p:cNvSpPr>
          <p:nvPr>
            <p:ph type="sldNum" idx="12"/>
          </p:nvPr>
        </p:nvSpPr>
        <p:spPr>
          <a:xfrm>
            <a:off x="22765233" y="984198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9" name="Google Shape;169;g208e60a7c0e_0_159"/>
          <p:cNvSpPr txBox="1">
            <a:spLocks noGrp="1"/>
          </p:cNvSpPr>
          <p:nvPr>
            <p:ph type="body" idx="1"/>
          </p:nvPr>
        </p:nvSpPr>
        <p:spPr>
          <a:xfrm>
            <a:off x="1206500" y="3846120"/>
            <a:ext cx="12699300" cy="67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g208e60a7c0e_0_159"/>
          <p:cNvSpPr txBox="1">
            <a:spLocks noGrp="1"/>
          </p:cNvSpPr>
          <p:nvPr>
            <p:ph type="body" idx="3"/>
          </p:nvPr>
        </p:nvSpPr>
        <p:spPr>
          <a:xfrm>
            <a:off x="1200150" y="11712048"/>
            <a:ext cx="101616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g208e60a7c0e_0_159"/>
          <p:cNvSpPr txBox="1">
            <a:spLocks noGrp="1"/>
          </p:cNvSpPr>
          <p:nvPr>
            <p:ph type="body" idx="4"/>
          </p:nvPr>
        </p:nvSpPr>
        <p:spPr>
          <a:xfrm>
            <a:off x="1206500" y="2144362"/>
            <a:ext cx="126999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g208e60a7c0e_0_159"/>
          <p:cNvSpPr txBox="1">
            <a:spLocks noGrp="1"/>
          </p:cNvSpPr>
          <p:nvPr>
            <p:ph type="body" idx="5"/>
          </p:nvPr>
        </p:nvSpPr>
        <p:spPr>
          <a:xfrm>
            <a:off x="1205825" y="939800"/>
            <a:ext cx="126999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екст и изображение (white)">
  <p:cSld name="Текст и изображение (white)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08e60a7c0e_0_166"/>
          <p:cNvSpPr/>
          <p:nvPr/>
        </p:nvSpPr>
        <p:spPr>
          <a:xfrm>
            <a:off x="12987637" y="-888"/>
            <a:ext cx="11729700" cy="13717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g208e60a7c0e_0_166" descr="cian_b2b_pattern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16439" y="-110222"/>
            <a:ext cx="12059240" cy="1205924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208e60a7c0e_0_166"/>
          <p:cNvSpPr txBox="1">
            <a:spLocks noGrp="1"/>
          </p:cNvSpPr>
          <p:nvPr>
            <p:ph type="sldNum" idx="12"/>
          </p:nvPr>
        </p:nvSpPr>
        <p:spPr>
          <a:xfrm>
            <a:off x="22765233" y="984198"/>
            <a:ext cx="431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77" name="Google Shape;177;g208e60a7c0e_0_166"/>
          <p:cNvSpPr txBox="1">
            <a:spLocks noGrp="1"/>
          </p:cNvSpPr>
          <p:nvPr>
            <p:ph type="body" idx="1"/>
          </p:nvPr>
        </p:nvSpPr>
        <p:spPr>
          <a:xfrm>
            <a:off x="1200150" y="11712048"/>
            <a:ext cx="60384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2900"/>
              <a:buFont typeface="Arial"/>
              <a:buNone/>
              <a:defRPr sz="29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" name="Google Shape;178;g208e60a7c0e_0_166"/>
          <p:cNvSpPr>
            <a:spLocks noGrp="1"/>
          </p:cNvSpPr>
          <p:nvPr>
            <p:ph type="pic" idx="2"/>
          </p:nvPr>
        </p:nvSpPr>
        <p:spPr>
          <a:xfrm>
            <a:off x="15600919" y="1497137"/>
            <a:ext cx="6503100" cy="1083840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g208e60a7c0e_0_166"/>
          <p:cNvSpPr txBox="1">
            <a:spLocks noGrp="1"/>
          </p:cNvSpPr>
          <p:nvPr>
            <p:ph type="body" idx="3"/>
          </p:nvPr>
        </p:nvSpPr>
        <p:spPr>
          <a:xfrm>
            <a:off x="1206500" y="3848100"/>
            <a:ext cx="11430300" cy="6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12851"/>
              </a:buClr>
              <a:buSzPts val="3500"/>
              <a:buFont typeface="Arial"/>
              <a:buNone/>
              <a:defRPr sz="35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g208e60a7c0e_0_166"/>
          <p:cNvSpPr txBox="1">
            <a:spLocks noGrp="1"/>
          </p:cNvSpPr>
          <p:nvPr>
            <p:ph type="body" idx="4"/>
          </p:nvPr>
        </p:nvSpPr>
        <p:spPr>
          <a:xfrm>
            <a:off x="1206499" y="2144362"/>
            <a:ext cx="114303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g208e60a7c0e_0_166"/>
          <p:cNvSpPr txBox="1">
            <a:spLocks noGrp="1"/>
          </p:cNvSpPr>
          <p:nvPr>
            <p:ph type="body" idx="5"/>
          </p:nvPr>
        </p:nvSpPr>
        <p:spPr>
          <a:xfrm>
            <a:off x="1205825" y="939800"/>
            <a:ext cx="114303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вершающий слайд (white)">
  <p:cSld name="1_Завершающий слайд (white)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g208e60a7c0e_0_178" descr="Logo_cian_white-01.png"/>
          <p:cNvPicPr preferRelativeResize="0"/>
          <p:nvPr/>
        </p:nvPicPr>
        <p:blipFill rotWithShape="1">
          <a:blip r:embed="rId2">
            <a:alphaModFix/>
          </a:blip>
          <a:srcRect l="377" r="386"/>
          <a:stretch/>
        </p:blipFill>
        <p:spPr>
          <a:xfrm>
            <a:off x="21445856" y="11664228"/>
            <a:ext cx="1750414" cy="63519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208e60a7c0e_0_178"/>
          <p:cNvSpPr txBox="1">
            <a:spLocks noGrp="1"/>
          </p:cNvSpPr>
          <p:nvPr>
            <p:ph type="body" idx="1"/>
          </p:nvPr>
        </p:nvSpPr>
        <p:spPr>
          <a:xfrm>
            <a:off x="1205825" y="939799"/>
            <a:ext cx="109863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6100"/>
              <a:buFont typeface="Arial"/>
              <a:buNone/>
              <a:defRPr sz="61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g208e60a7c0e_0_178"/>
          <p:cNvSpPr txBox="1">
            <a:spLocks noGrp="1"/>
          </p:cNvSpPr>
          <p:nvPr>
            <p:ph type="body" idx="2"/>
          </p:nvPr>
        </p:nvSpPr>
        <p:spPr>
          <a:xfrm>
            <a:off x="1200150" y="11099257"/>
            <a:ext cx="113031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g208e60a7c0e_0_178"/>
          <p:cNvSpPr txBox="1">
            <a:spLocks noGrp="1"/>
          </p:cNvSpPr>
          <p:nvPr>
            <p:ph type="body" idx="3"/>
          </p:nvPr>
        </p:nvSpPr>
        <p:spPr>
          <a:xfrm>
            <a:off x="1200150" y="11737582"/>
            <a:ext cx="11303100" cy="6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25" rIns="91400" bIns="457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851"/>
              </a:buClr>
              <a:buSzPts val="3700"/>
              <a:buFont typeface="Arial"/>
              <a:buNone/>
              <a:defRPr sz="3700" b="0" i="0" u="none" strike="noStrike" cap="none">
                <a:solidFill>
                  <a:srgbClr val="01285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0" name="Google Shape;190;g208e60a7c0e_0_178" descr="cian_b2b_patterns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61320" y="-1203697"/>
            <a:ext cx="11308574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08e60a7c0e_0_97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109857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895f84bfe7_0_101"/>
          <p:cNvSpPr txBox="1">
            <a:spLocks noGrp="1"/>
          </p:cNvSpPr>
          <p:nvPr>
            <p:ph type="body" idx="2"/>
          </p:nvPr>
        </p:nvSpPr>
        <p:spPr>
          <a:xfrm>
            <a:off x="573253" y="740333"/>
            <a:ext cx="21528900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Font typeface="Arial"/>
              <a:buNone/>
            </a:pP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Кто размещает объекты?</a:t>
            </a:r>
            <a:b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Портрет арендодателя</a:t>
            </a:r>
            <a:endParaRPr sz="8000" b="1" dirty="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Google Shape;371;g257a73798b5_0_108">
            <a:extLst>
              <a:ext uri="{FF2B5EF4-FFF2-40B4-BE49-F238E27FC236}">
                <a16:creationId xmlns:a16="http://schemas.microsoft.com/office/drawing/2014/main" id="{637517FF-9A03-8537-B257-255369F8E56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26910" y="5609556"/>
            <a:ext cx="6357090" cy="53958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7F773B-3261-48FD-5F4A-01B17191B942}"/>
              </a:ext>
            </a:extLst>
          </p:cNvPr>
          <p:cNvSpPr txBox="1"/>
          <p:nvPr/>
        </p:nvSpPr>
        <p:spPr>
          <a:xfrm>
            <a:off x="573253" y="3199411"/>
            <a:ext cx="211723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Большая часть арендодателей </a:t>
            </a:r>
            <a:r>
              <a:rPr lang="ru-RU" sz="4000" dirty="0">
                <a:solidFill>
                  <a:schemeClr val="accent2"/>
                </a:solidFill>
                <a:latin typeface="Montserr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– 88% - </a:t>
            </a:r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сдают небольшое число объектов </a:t>
            </a:r>
            <a:r>
              <a:rPr lang="ru-RU" sz="4000" dirty="0">
                <a:solidFill>
                  <a:schemeClr val="accent2"/>
                </a:solidFill>
                <a:latin typeface="Montserr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(1-2)</a:t>
            </a:r>
            <a:br>
              <a:rPr lang="ru-RU" sz="4000" dirty="0">
                <a:solidFill>
                  <a:schemeClr val="accent2"/>
                </a:solidFill>
                <a:latin typeface="Montserr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</a:br>
            <a:r>
              <a:rPr lang="ru-RU" sz="4000" dirty="0">
                <a:solidFill>
                  <a:schemeClr val="accent2"/>
                </a:solidFill>
                <a:latin typeface="Montserr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Совместно с теми, кто сдает 3-5 объектов, это дает 95,5% рынка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0883F0B-CB50-8137-41B1-020BCE1909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51154"/>
              </p:ext>
            </p:extLst>
          </p:nvPr>
        </p:nvGraphicFramePr>
        <p:xfrm>
          <a:off x="573253" y="5609556"/>
          <a:ext cx="17657261" cy="55932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77585">
                  <a:extLst>
                    <a:ext uri="{9D8B030D-6E8A-4147-A177-3AD203B41FA5}">
                      <a16:colId xmlns:a16="http://schemas.microsoft.com/office/drawing/2014/main" val="3709580494"/>
                    </a:ext>
                  </a:extLst>
                </a:gridCol>
                <a:gridCol w="4670854">
                  <a:extLst>
                    <a:ext uri="{9D8B030D-6E8A-4147-A177-3AD203B41FA5}">
                      <a16:colId xmlns:a16="http://schemas.microsoft.com/office/drawing/2014/main" val="260934695"/>
                    </a:ext>
                  </a:extLst>
                </a:gridCol>
                <a:gridCol w="5708822">
                  <a:extLst>
                    <a:ext uri="{9D8B030D-6E8A-4147-A177-3AD203B41FA5}">
                      <a16:colId xmlns:a16="http://schemas.microsoft.com/office/drawing/2014/main" val="2266807223"/>
                    </a:ext>
                  </a:extLst>
                </a:gridCol>
              </a:tblGrid>
              <a:tr h="701186"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Количество сдаваемых объектов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Кол-во арендодателей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% арендодателей от общего числа на Циан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320806"/>
                  </a:ext>
                </a:extLst>
              </a:tr>
              <a:tr h="701186">
                <a:tc>
                  <a:txBody>
                    <a:bodyPr/>
                    <a:lstStyle/>
                    <a:p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1 – 2 объекта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50 455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87,9%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60149"/>
                  </a:ext>
                </a:extLst>
              </a:tr>
              <a:tr h="701186">
                <a:tc>
                  <a:txBody>
                    <a:bodyPr/>
                    <a:lstStyle/>
                    <a:p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3 – 5 объектов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4 388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7,6%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1125902611"/>
                  </a:ext>
                </a:extLst>
              </a:tr>
              <a:tr h="701186">
                <a:tc>
                  <a:txBody>
                    <a:bodyPr/>
                    <a:lstStyle/>
                    <a:p>
                      <a:pPr algn="l" fontAlgn="t"/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6-10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1 426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2,5%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3433405643"/>
                  </a:ext>
                </a:extLst>
              </a:tr>
              <a:tr h="211092">
                <a:tc>
                  <a:txBody>
                    <a:bodyPr/>
                    <a:lstStyle/>
                    <a:p>
                      <a:pPr algn="l" fontAlgn="t"/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11-30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908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1,6%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3056419600"/>
                  </a:ext>
                </a:extLst>
              </a:tr>
              <a:tr h="701186">
                <a:tc>
                  <a:txBody>
                    <a:bodyPr/>
                    <a:lstStyle/>
                    <a:p>
                      <a:pPr algn="l" fontAlgn="t"/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от 51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238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0,4%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37223996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663C49B-62EC-FE86-010B-87CE5C75D6C8}"/>
              </a:ext>
            </a:extLst>
          </p:cNvPr>
          <p:cNvSpPr txBox="1"/>
          <p:nvPr/>
        </p:nvSpPr>
        <p:spPr>
          <a:xfrm>
            <a:off x="573253" y="13230226"/>
            <a:ext cx="16143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Собственное исследование </a:t>
            </a:r>
            <a:r>
              <a:rPr lang="ru-RU" sz="1800" dirty="0" err="1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Циан.Аналитики</a:t>
            </a:r>
            <a:r>
              <a:rPr lang="ru-RU" sz="18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, Ноябрь 2023, База исследования – 57 415 арендодателей на портале Циан.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D8F09C-5DE9-6005-57B9-911EA7FEC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9228" y="11837539"/>
            <a:ext cx="2117447" cy="113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56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895f84bfe7_0_101"/>
          <p:cNvSpPr txBox="1">
            <a:spLocks noGrp="1"/>
          </p:cNvSpPr>
          <p:nvPr>
            <p:ph type="body" idx="2"/>
          </p:nvPr>
        </p:nvSpPr>
        <p:spPr>
          <a:xfrm>
            <a:off x="573253" y="740333"/>
            <a:ext cx="21528900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700"/>
              <a:buFont typeface="Arial"/>
              <a:buNone/>
            </a:pP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Кто размещает объекты?</a:t>
            </a:r>
            <a:b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Портрет арендодателя</a:t>
            </a:r>
            <a:endParaRPr sz="8000" b="1" dirty="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7F773B-3261-48FD-5F4A-01B17191B942}"/>
              </a:ext>
            </a:extLst>
          </p:cNvPr>
          <p:cNvSpPr txBox="1"/>
          <p:nvPr/>
        </p:nvSpPr>
        <p:spPr>
          <a:xfrm>
            <a:off x="573253" y="2923148"/>
            <a:ext cx="229439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Среди арендодателей с небольшим кол-вом объектов </a:t>
            </a:r>
          </a:p>
          <a:p>
            <a:pPr algn="l"/>
            <a:r>
              <a:rPr lang="ru-RU" sz="3200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большинство являются физическими лицами (в том числе самозанятыми и ИП)</a:t>
            </a:r>
            <a:br>
              <a:rPr lang="ru-RU" sz="32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</a:br>
            <a:br>
              <a:rPr lang="ru-RU" sz="32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</a:br>
            <a:r>
              <a:rPr lang="ru-RU" sz="9600" b="1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88% </a:t>
            </a:r>
            <a:r>
              <a:rPr lang="ru-RU" sz="32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арендодателей, размещающих 1-2 объекта</a:t>
            </a:r>
          </a:p>
          <a:p>
            <a:pPr algn="l"/>
            <a:r>
              <a:rPr lang="ru-RU" sz="9600" b="1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68% </a:t>
            </a:r>
            <a:r>
              <a:rPr lang="ru-RU" sz="32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арендодателей, размещающих 3-5 объектов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9F27EB-E07F-9484-DD74-51E2F7D77615}"/>
              </a:ext>
            </a:extLst>
          </p:cNvPr>
          <p:cNvSpPr txBox="1"/>
          <p:nvPr/>
        </p:nvSpPr>
        <p:spPr>
          <a:xfrm>
            <a:off x="573253" y="13230226"/>
            <a:ext cx="16143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Собственное исследование </a:t>
            </a:r>
            <a:r>
              <a:rPr lang="ru-RU" sz="1800" dirty="0" err="1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Циан.Аналитики</a:t>
            </a:r>
            <a:r>
              <a:rPr lang="ru-RU" sz="18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, Ноябрь 2023, База исследования – 57 415 арендодателей на портале Циан.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5D46F7-881E-51F3-BC14-2530F172B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28" y="11837539"/>
            <a:ext cx="2117447" cy="1138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5BE3E9-0E10-8F64-13E8-727204849390}"/>
              </a:ext>
            </a:extLst>
          </p:cNvPr>
          <p:cNvSpPr txBox="1"/>
          <p:nvPr/>
        </p:nvSpPr>
        <p:spPr>
          <a:xfrm>
            <a:off x="457200" y="7681026"/>
            <a:ext cx="2110202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chemeClr val="tx1"/>
                </a:solidFill>
                <a:latin typeface="Montserrat"/>
              </a:rPr>
              <a:t>При этом среди крупных арендодателей, наоборот, </a:t>
            </a:r>
          </a:p>
          <a:p>
            <a:pPr algn="l"/>
            <a:r>
              <a:rPr lang="ru-RU" sz="3200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большая часть имеет статус юридического лица или ИП </a:t>
            </a:r>
            <a:br>
              <a:rPr lang="ru-RU" sz="3200" dirty="0">
                <a:solidFill>
                  <a:schemeClr val="tx1"/>
                </a:solidFill>
                <a:latin typeface="Montserrat"/>
              </a:rPr>
            </a:br>
            <a:br>
              <a:rPr lang="ru-RU" sz="3200" dirty="0">
                <a:solidFill>
                  <a:schemeClr val="tx1"/>
                </a:solidFill>
                <a:latin typeface="Montserrat"/>
              </a:rPr>
            </a:br>
            <a:r>
              <a:rPr lang="ru-RU" sz="9600" b="1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80% </a:t>
            </a:r>
            <a:r>
              <a:rPr lang="ru-RU" sz="3200" dirty="0">
                <a:solidFill>
                  <a:schemeClr val="tx1"/>
                </a:solidFill>
                <a:latin typeface="Montserrat"/>
              </a:rPr>
              <a:t>арендодателей с 11 объектами и выше</a:t>
            </a:r>
          </a:p>
          <a:p>
            <a:pPr algn="l"/>
            <a:endParaRPr lang="ru-RU" sz="3200" dirty="0">
              <a:solidFill>
                <a:schemeClr val="tx1"/>
              </a:solidFill>
              <a:latin typeface="Montserrat"/>
            </a:endParaRPr>
          </a:p>
          <a:p>
            <a:pPr algn="l"/>
            <a:r>
              <a:rPr lang="ru-RU" sz="9600" b="1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≈50% </a:t>
            </a:r>
            <a:r>
              <a:rPr lang="ru-RU" sz="3200" dirty="0">
                <a:solidFill>
                  <a:schemeClr val="tx1"/>
                </a:solidFill>
                <a:latin typeface="Montserrat"/>
              </a:rPr>
              <a:t>арендодателей с 6-10 объектами </a:t>
            </a:r>
            <a:br>
              <a:rPr lang="ru-RU" sz="3200" dirty="0">
                <a:solidFill>
                  <a:schemeClr val="tx1"/>
                </a:solidFill>
                <a:latin typeface="Montserrat"/>
              </a:rPr>
            </a:br>
            <a:r>
              <a:rPr lang="ru-RU" sz="3200" dirty="0">
                <a:solidFill>
                  <a:schemeClr val="tx1"/>
                </a:solidFill>
                <a:latin typeface="Montserrat"/>
              </a:rPr>
              <a:t>(также около половины – физические лица) </a:t>
            </a:r>
          </a:p>
        </p:txBody>
      </p:sp>
      <p:pic>
        <p:nvPicPr>
          <p:cNvPr id="5" name="Google Shape;476;g257a73798b5_0_431">
            <a:extLst>
              <a:ext uri="{FF2B5EF4-FFF2-40B4-BE49-F238E27FC236}">
                <a16:creationId xmlns:a16="http://schemas.microsoft.com/office/drawing/2014/main" id="{0E7DE176-30A0-97CE-0690-C4344A9B201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14220" y="5637230"/>
            <a:ext cx="6330825" cy="6725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408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2A548CC-F6EE-DE60-FBA2-54F3063B8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533723"/>
              </p:ext>
            </p:extLst>
          </p:nvPr>
        </p:nvGraphicFramePr>
        <p:xfrm>
          <a:off x="773278" y="5290100"/>
          <a:ext cx="20402551" cy="71883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4011">
                  <a:extLst>
                    <a:ext uri="{9D8B030D-6E8A-4147-A177-3AD203B41FA5}">
                      <a16:colId xmlns:a16="http://schemas.microsoft.com/office/drawing/2014/main" val="3709580494"/>
                    </a:ext>
                  </a:extLst>
                </a:gridCol>
                <a:gridCol w="1572957">
                  <a:extLst>
                    <a:ext uri="{9D8B030D-6E8A-4147-A177-3AD203B41FA5}">
                      <a16:colId xmlns:a16="http://schemas.microsoft.com/office/drawing/2014/main" val="260934695"/>
                    </a:ext>
                  </a:extLst>
                </a:gridCol>
                <a:gridCol w="3357658">
                  <a:extLst>
                    <a:ext uri="{9D8B030D-6E8A-4147-A177-3AD203B41FA5}">
                      <a16:colId xmlns:a16="http://schemas.microsoft.com/office/drawing/2014/main" val="2266807223"/>
                    </a:ext>
                  </a:extLst>
                </a:gridCol>
                <a:gridCol w="4023140">
                  <a:extLst>
                    <a:ext uri="{9D8B030D-6E8A-4147-A177-3AD203B41FA5}">
                      <a16:colId xmlns:a16="http://schemas.microsoft.com/office/drawing/2014/main" val="1488576455"/>
                    </a:ext>
                  </a:extLst>
                </a:gridCol>
                <a:gridCol w="7864785">
                  <a:extLst>
                    <a:ext uri="{9D8B030D-6E8A-4147-A177-3AD203B41FA5}">
                      <a16:colId xmlns:a16="http://schemas.microsoft.com/office/drawing/2014/main" val="1156280807"/>
                    </a:ext>
                  </a:extLst>
                </a:gridCol>
              </a:tblGrid>
              <a:tr h="1195260">
                <a:tc>
                  <a:txBody>
                    <a:bodyPr/>
                    <a:lstStyle/>
                    <a:p>
                      <a:pPr marR="0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кол-во объявлений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юр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 err="1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ип</a:t>
                      </a:r>
                      <a:endParaRPr lang="ru-RU" sz="4000" b="0" i="0" u="none" strike="noStrike" cap="none" dirty="0">
                        <a:solidFill>
                          <a:schemeClr val="accent2"/>
                        </a:solidFill>
                        <a:latin typeface="Montserrat"/>
                        <a:ea typeface="+mn-ea"/>
                        <a:cs typeface="Arial"/>
                        <a:sym typeface="Arial"/>
                        <a:extLst>
                          <a:ext uri="http://customooxmlschemas.google.com/">
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</a:ext>
                        </a:extLst>
                      </a:endParaRP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физ</a:t>
                      </a: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лица, самозанятые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marR="0" algn="ctr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физ</a:t>
                      </a:r>
                      <a:r>
                        <a:rPr lang="ru-RU" sz="4000" b="0" i="0" u="none" strike="noStrike" cap="none" dirty="0">
                          <a:solidFill>
                            <a:schemeClr val="accent2"/>
                          </a:solidFill>
                          <a:latin typeface="Montserrat"/>
                          <a:ea typeface="+mn-ea"/>
                          <a:cs typeface="Arial"/>
                          <a:sym typeface="Arial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          </a:ext>
                          </a:extLst>
                        </a:rPr>
                        <a:t>лица, не самозанятые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2711320806"/>
                  </a:ext>
                </a:extLst>
              </a:tr>
              <a:tr h="6810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от 31 и выше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40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148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43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7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892260149"/>
                  </a:ext>
                </a:extLst>
              </a:tr>
              <a:tr h="6810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11-30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173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554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118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64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1125902611"/>
                  </a:ext>
                </a:extLst>
              </a:tr>
              <a:tr h="6810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6-10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93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506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556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271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3433405643"/>
                  </a:ext>
                </a:extLst>
              </a:tr>
              <a:tr h="662389"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3-5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1 404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2 106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878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3056419600"/>
                  </a:ext>
                </a:extLst>
              </a:tr>
              <a:tr h="6810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1-2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1 009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5 046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24 218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20 182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3722399603"/>
                  </a:ext>
                </a:extLst>
              </a:tr>
              <a:tr h="1195260">
                <a:tc>
                  <a:txBody>
                    <a:bodyPr/>
                    <a:lstStyle/>
                    <a:p>
                      <a:pPr algn="l" fontAlgn="t"/>
                      <a:b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</a:br>
                      <a:endParaRPr lang="ru-RU" sz="3600" b="0" i="0" u="none" strike="noStrike" cap="none">
                        <a:solidFill>
                          <a:schemeClr val="tx1"/>
                        </a:solidFill>
                        <a:latin typeface="Montserrat"/>
                        <a:cs typeface="Arial"/>
                        <a:sym typeface="Arial"/>
                      </a:endParaRP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1 315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7 657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27 042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21 401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179689365"/>
                  </a:ext>
                </a:extLst>
              </a:tr>
              <a:tr h="1195260">
                <a:tc gridSpan="4">
                  <a:txBody>
                    <a:bodyPr/>
                    <a:lstStyle/>
                    <a:p>
                      <a:pPr algn="l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всего</a:t>
                      </a:r>
                    </a:p>
                  </a:txBody>
                  <a:tcPr marL="95250" marR="95250" marT="66675" marB="66675"/>
                </a:tc>
                <a:tc hMerge="1">
                  <a:txBody>
                    <a:bodyPr/>
                    <a:lstStyle/>
                    <a:p>
                      <a:pPr algn="l" fontAlgn="t"/>
                      <a:b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</a:br>
                      <a:endParaRPr lang="ru-RU" sz="3600" b="0" i="0" u="none" strike="noStrike" cap="none">
                        <a:solidFill>
                          <a:schemeClr val="tx1"/>
                        </a:solidFill>
                        <a:latin typeface="Montserrat"/>
                        <a:cs typeface="Arial"/>
                        <a:sym typeface="Arial"/>
                      </a:endParaRPr>
                    </a:p>
                  </a:txBody>
                  <a:tcPr marL="95250" marR="95250" marT="66675" marB="66675"/>
                </a:tc>
                <a:tc hMerge="1">
                  <a:txBody>
                    <a:bodyPr/>
                    <a:lstStyle/>
                    <a:p>
                      <a:pPr algn="l" fontAlgn="t"/>
                      <a:br>
                        <a:rPr lang="ru-RU" sz="3600" b="0" i="0" u="none" strike="noStrike" cap="none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</a:br>
                      <a:endParaRPr lang="ru-RU" sz="3600" b="0" i="0" u="none" strike="noStrike" cap="none">
                        <a:solidFill>
                          <a:schemeClr val="tx1"/>
                        </a:solidFill>
                        <a:latin typeface="Montserrat"/>
                        <a:cs typeface="Arial"/>
                        <a:sym typeface="Arial"/>
                      </a:endParaRPr>
                    </a:p>
                  </a:txBody>
                  <a:tcPr marL="95250" marR="95250" marT="66675" marB="66675"/>
                </a:tc>
                <a:tc hMerge="1">
                  <a:txBody>
                    <a:bodyPr/>
                    <a:lstStyle/>
                    <a:p>
                      <a:pPr algn="l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всего</a:t>
                      </a:r>
                    </a:p>
                  </a:txBody>
                  <a:tcPr marL="95250" marR="95250" marT="66675" marB="66675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3600" b="0" i="0" u="none" strike="noStrike" cap="none" dirty="0">
                          <a:solidFill>
                            <a:schemeClr val="tx1"/>
                          </a:solidFill>
                          <a:latin typeface="Montserrat"/>
                          <a:cs typeface="Arial"/>
                          <a:sym typeface="Arial"/>
                        </a:rPr>
                        <a:t>57 415</a:t>
                      </a:r>
                    </a:p>
                  </a:txBody>
                  <a:tcPr marL="95250" marR="95250" marT="66675" marB="66675"/>
                </a:tc>
                <a:extLst>
                  <a:ext uri="{0D108BD9-81ED-4DB2-BD59-A6C34878D82A}">
                    <a16:rowId xmlns:a16="http://schemas.microsoft.com/office/drawing/2014/main" val="140013707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FA840EA-370F-6524-DC89-8752DC4959A2}"/>
              </a:ext>
            </a:extLst>
          </p:cNvPr>
          <p:cNvSpPr txBox="1"/>
          <p:nvPr/>
        </p:nvSpPr>
        <p:spPr>
          <a:xfrm>
            <a:off x="573253" y="3067895"/>
            <a:ext cx="236453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</a:rPr>
              <a:t>Более половины </a:t>
            </a:r>
            <a:r>
              <a:rPr lang="ru-RU" sz="4400" b="1" dirty="0">
                <a:solidFill>
                  <a:schemeClr val="accent2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(56%) </a:t>
            </a:r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</a:rPr>
              <a:t>арендодателей-физлиц являются самозанятыми</a:t>
            </a:r>
            <a:endParaRPr lang="ru-RU" sz="4000" dirty="0">
              <a:solidFill>
                <a:schemeClr val="tx1"/>
              </a:solidFill>
              <a:latin typeface="Montserrat"/>
              <a:ea typeface="+mn-ea"/>
              <a:sym typeface="Wingdings" pitchFamily="2" charset="2"/>
            </a:endParaRPr>
          </a:p>
          <a:p>
            <a:pPr fontAlgn="t"/>
            <a:r>
              <a:rPr lang="ru-RU" sz="4400" b="1" dirty="0">
                <a:solidFill>
                  <a:schemeClr val="accent2"/>
                </a:solidFill>
                <a:latin typeface="Montserrat"/>
                <a:ea typeface="+mn-ea"/>
                <a:sym typeface="Wingdings" pitchFamily="2" charset="2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62% </a:t>
            </a:r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  <a:sym typeface="Wingdings" pitchFamily="2" charset="2"/>
              </a:rPr>
              <a:t>всех арендодателей имеют легальный статус (юрлица, ИП или самозанятые) </a:t>
            </a:r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</a:rPr>
              <a:t> </a:t>
            </a:r>
          </a:p>
        </p:txBody>
      </p:sp>
      <p:sp>
        <p:nvSpPr>
          <p:cNvPr id="11" name="Google Shape;218;g1895f84bfe7_0_101">
            <a:extLst>
              <a:ext uri="{FF2B5EF4-FFF2-40B4-BE49-F238E27FC236}">
                <a16:creationId xmlns:a16="http://schemas.microsoft.com/office/drawing/2014/main" id="{CCB44D20-ED5E-4E68-A17A-7D156ECEA075}"/>
              </a:ext>
            </a:extLst>
          </p:cNvPr>
          <p:cNvSpPr txBox="1">
            <a:spLocks/>
          </p:cNvSpPr>
          <p:nvPr/>
        </p:nvSpPr>
        <p:spPr>
          <a:xfrm>
            <a:off x="573253" y="740333"/>
            <a:ext cx="21528900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00000"/>
              </a:lnSpc>
              <a:buClr>
                <a:schemeClr val="lt1"/>
              </a:buClr>
              <a:buSzPts val="11700"/>
            </a:pP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Кто размещает объекты?</a:t>
            </a:r>
            <a:b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Портрет арендодателей</a:t>
            </a:r>
            <a:endParaRPr lang="ru-RU" sz="8000" b="1" dirty="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6356D1-70D7-1949-4F2F-563241BAD556}"/>
              </a:ext>
            </a:extLst>
          </p:cNvPr>
          <p:cNvSpPr txBox="1"/>
          <p:nvPr/>
        </p:nvSpPr>
        <p:spPr>
          <a:xfrm>
            <a:off x="573253" y="13230226"/>
            <a:ext cx="16143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Собственное исследование </a:t>
            </a:r>
            <a:r>
              <a:rPr lang="ru-RU" sz="1800" dirty="0" err="1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Циан.Аналитики</a:t>
            </a:r>
            <a:r>
              <a:rPr lang="ru-RU" sz="1800" dirty="0">
                <a:solidFill>
                  <a:schemeClr val="tx1"/>
                </a:solidFill>
                <a:latin typeface="Montserrat"/>
                <a:ea typeface="+mn-e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, Ноябрь 2023, База исследования – 57 415 арендодателей на портале Циан.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D11A38-408E-7A69-E27D-C1986A9CD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28" y="11837539"/>
            <a:ext cx="2117447" cy="113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99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18;g1895f84bfe7_0_101">
            <a:extLst>
              <a:ext uri="{FF2B5EF4-FFF2-40B4-BE49-F238E27FC236}">
                <a16:creationId xmlns:a16="http://schemas.microsoft.com/office/drawing/2014/main" id="{D10AC99E-DB4C-F23B-CD9A-A9D21F1B8717}"/>
              </a:ext>
            </a:extLst>
          </p:cNvPr>
          <p:cNvSpPr txBox="1">
            <a:spLocks/>
          </p:cNvSpPr>
          <p:nvPr/>
        </p:nvSpPr>
        <p:spPr>
          <a:xfrm>
            <a:off x="573253" y="740333"/>
            <a:ext cx="21528900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  <a:defRPr sz="4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60325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Arial"/>
              <a:buChar char="•"/>
              <a:defRPr sz="4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00000"/>
              </a:lnSpc>
              <a:buClr>
                <a:schemeClr val="lt1"/>
              </a:buClr>
              <a:buSzPts val="11700"/>
            </a:pP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Кто снимает жилье в краткосрочную аренду?</a:t>
            </a:r>
            <a:b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60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Портрет арендатора</a:t>
            </a:r>
            <a:endParaRPr lang="ru-RU" sz="8000" b="1" dirty="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F5B983-BA74-DF5B-BDCA-0BFB559E8EBC}"/>
              </a:ext>
            </a:extLst>
          </p:cNvPr>
          <p:cNvSpPr txBox="1"/>
          <p:nvPr/>
        </p:nvSpPr>
        <p:spPr>
          <a:xfrm>
            <a:off x="573253" y="2983939"/>
            <a:ext cx="105725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ru-RU" sz="4000" dirty="0">
                <a:solidFill>
                  <a:schemeClr val="tx1"/>
                </a:solidFill>
                <a:latin typeface="Montserrat"/>
                <a:ea typeface="+mn-ea"/>
                <a:sym typeface="Wingdings" pitchFamily="2" charset="2"/>
              </a:rPr>
              <a:t>Ядро аудитории – 26-45 лет, при этом 58% имеют детей младше 18 лет</a:t>
            </a:r>
            <a:endParaRPr lang="ru-RU" sz="4000" dirty="0">
              <a:solidFill>
                <a:schemeClr val="tx1"/>
              </a:solidFill>
              <a:latin typeface="Montserrat"/>
              <a:ea typeface="+mn-e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B3836-4F39-E366-99FF-C5823B836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9228" y="11837539"/>
            <a:ext cx="2117447" cy="11381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7B916D-21C0-7013-EB75-9D7551B6C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569" y="4967416"/>
            <a:ext cx="10605322" cy="37070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F146DC-297F-19F3-4AC6-48A7C74CB865}"/>
              </a:ext>
            </a:extLst>
          </p:cNvPr>
          <p:cNvSpPr txBox="1"/>
          <p:nvPr/>
        </p:nvSpPr>
        <p:spPr>
          <a:xfrm>
            <a:off x="326118" y="13408223"/>
            <a:ext cx="201119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64F"/>
                </a:solidFill>
                <a:latin typeface="Montserrat" pitchFamily="2" charset="0"/>
              </a:rPr>
              <a:t>Источник: собственное исследование </a:t>
            </a:r>
            <a:r>
              <a:rPr lang="ru-RU" dirty="0" err="1">
                <a:solidFill>
                  <a:srgbClr val="00264F"/>
                </a:solidFill>
                <a:latin typeface="Montserrat" pitchFamily="2" charset="0"/>
              </a:rPr>
              <a:t>Циан.Аналитики</a:t>
            </a:r>
            <a:r>
              <a:rPr lang="ru-RU" dirty="0">
                <a:solidFill>
                  <a:srgbClr val="00264F"/>
                </a:solidFill>
                <a:latin typeface="Montserrat" pitchFamily="2" charset="0"/>
              </a:rPr>
              <a:t>, </a:t>
            </a:r>
            <a:r>
              <a:rPr lang="ru-RU" sz="1400" dirty="0">
                <a:solidFill>
                  <a:srgbClr val="00264F"/>
                </a:solidFill>
                <a:effectLst/>
                <a:latin typeface="Montserrat" pitchFamily="2" charset="0"/>
              </a:rPr>
              <a:t>качественное исследование (глубинные интервью, ноябрь 2022) и количественное исследование (</a:t>
            </a:r>
            <a:r>
              <a:rPr lang="ru-RU" sz="1400" dirty="0" err="1">
                <a:solidFill>
                  <a:srgbClr val="00264F"/>
                </a:solidFill>
                <a:effectLst/>
                <a:latin typeface="Montserrat" pitchFamily="2" charset="0"/>
              </a:rPr>
              <a:t>онлайн-опрос</a:t>
            </a:r>
            <a:r>
              <a:rPr lang="ru-RU" sz="1400" dirty="0">
                <a:solidFill>
                  <a:srgbClr val="00264F"/>
                </a:solidFill>
                <a:effectLst/>
                <a:latin typeface="Montserrat" pitchFamily="2" charset="0"/>
              </a:rPr>
              <a:t>, 2141 человек, декабрь 2022) </a:t>
            </a:r>
            <a:endParaRPr lang="ru-RU" dirty="0">
              <a:effectLst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C321F0-378B-802A-1C20-D2AF750833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449" t="30337" b="-2069"/>
          <a:stretch/>
        </p:blipFill>
        <p:spPr>
          <a:xfrm>
            <a:off x="12192000" y="4363080"/>
            <a:ext cx="10713563" cy="61205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29DE8F-667C-81AC-CAF0-9EA7D97701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67910"/>
          <a:stretch/>
        </p:blipFill>
        <p:spPr>
          <a:xfrm>
            <a:off x="12192000" y="2545641"/>
            <a:ext cx="12192000" cy="1953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708D31-0014-88A8-1ABE-4CD46D7E1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569" y="8963030"/>
            <a:ext cx="9682855" cy="407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38901"/>
      </p:ext>
    </p:extLst>
  </p:cSld>
  <p:clrMapOvr>
    <a:masterClrMapping/>
  </p:clrMapOvr>
</p:sld>
</file>

<file path=ppt/theme/theme1.xml><?xml version="1.0" encoding="utf-8"?>
<a:theme xmlns:a="http://schemas.openxmlformats.org/drawingml/2006/main" name="20_BasicBlack">
  <a:themeElements>
    <a:clrScheme name="Пользовательские 2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31D40"/>
      </a:accent1>
      <a:accent2>
        <a:srgbClr val="006CFD"/>
      </a:accent2>
      <a:accent3>
        <a:srgbClr val="FFE1FF"/>
      </a:accent3>
      <a:accent4>
        <a:srgbClr val="FFDCC8"/>
      </a:accent4>
      <a:accent5>
        <a:srgbClr val="FFEBAF"/>
      </a:accent5>
      <a:accent6>
        <a:srgbClr val="ECEDEC"/>
      </a:accent6>
      <a:hlink>
        <a:srgbClr val="006BFC"/>
      </a:hlink>
      <a:folHlink>
        <a:srgbClr val="FFE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361</Words>
  <Application>Microsoft Macintosh PowerPoint</Application>
  <PresentationFormat>Произвольный</PresentationFormat>
  <Paragraphs>75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Montserrat</vt:lpstr>
      <vt:lpstr>20_BasicBlack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Силантьева</dc:creator>
  <cp:lastModifiedBy>Мария Келембет</cp:lastModifiedBy>
  <cp:revision>29</cp:revision>
  <dcterms:created xsi:type="dcterms:W3CDTF">2021-04-20T09:40:10Z</dcterms:created>
  <dcterms:modified xsi:type="dcterms:W3CDTF">2023-12-13T06:38:21Z</dcterms:modified>
</cp:coreProperties>
</file>