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2" r:id="rId2"/>
    <p:sldId id="257" r:id="rId3"/>
    <p:sldId id="282" r:id="rId4"/>
    <p:sldId id="281" r:id="rId5"/>
    <p:sldId id="275" r:id="rId6"/>
    <p:sldId id="271" r:id="rId7"/>
    <p:sldId id="280" r:id="rId8"/>
    <p:sldId id="279" r:id="rId9"/>
    <p:sldId id="272" r:id="rId10"/>
    <p:sldId id="276" r:id="rId11"/>
    <p:sldId id="283" r:id="rId12"/>
    <p:sldId id="267" r:id="rId13"/>
    <p:sldId id="277" r:id="rId14"/>
  </p:sldIdLst>
  <p:sldSz cx="12192000" cy="6858000"/>
  <p:notesSz cx="6797675" cy="9874250"/>
  <p:embeddedFontLst>
    <p:embeddedFont>
      <p:font typeface="Montserrat" pitchFamily="2" charset="-52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Montserrat SemiBold" pitchFamily="2" charset="-52"/>
      <p:bold r:id="rId23"/>
      <p:boldItalic r:id="rId24"/>
    </p:embeddedFont>
    <p:embeddedFont>
      <p:font typeface="Calibri Light" pitchFamily="34" charset="0"/>
      <p:regular r:id="rId25"/>
      <p: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2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orient="horz" pos="504" userDrawn="1">
          <p15:clr>
            <a:srgbClr val="A4A3A4"/>
          </p15:clr>
        </p15:guide>
        <p15:guide id="6" pos="7310" userDrawn="1">
          <p15:clr>
            <a:srgbClr val="A4A3A4"/>
          </p15:clr>
        </p15:guide>
        <p15:guide id="8" pos="7680" userDrawn="1">
          <p15:clr>
            <a:srgbClr val="A4A3A4"/>
          </p15:clr>
        </p15:guide>
        <p15:guide id="10" orient="horz" pos="1344" userDrawn="1">
          <p15:clr>
            <a:srgbClr val="A4A3A4"/>
          </p15:clr>
        </p15:guide>
        <p15:guide id="11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C033A"/>
    <a:srgbClr val="778254"/>
    <a:srgbClr val="A9B38B"/>
    <a:srgbClr val="342B2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8736" autoAdjust="0"/>
  </p:normalViewPr>
  <p:slideViewPr>
    <p:cSldViewPr snapToGrid="0" showGuides="1">
      <p:cViewPr>
        <p:scale>
          <a:sx n="100" d="100"/>
          <a:sy n="100" d="100"/>
        </p:scale>
        <p:origin x="-318" y="-414"/>
      </p:cViewPr>
      <p:guideLst>
        <p:guide orient="horz" pos="1820"/>
        <p:guide orient="horz" pos="3952"/>
        <p:guide orient="horz" pos="504"/>
        <p:guide orient="horz" pos="1344"/>
        <p:guide pos="3840"/>
        <p:guide pos="7310"/>
        <p:guide pos="7680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D8AC7B-9597-45A3-8CA9-7EFDBFB4E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BC1988E-AAE4-419C-A05F-92C959AC2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E784D2C-DE85-4A7F-84E4-408B10052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96BB9DD-2C76-4C9B-A2A2-A8661EA3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2620739-C578-4B1B-8177-5B7E3EC8D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2670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E4AFDA-0437-4F4F-851F-08EDB6BA9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33480AB-7E12-462D-A06D-E9B73575C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37CF719-352E-4371-8974-CE9258D69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143367E-39BB-419A-B855-0F014BDCC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6A2C81-A936-4E85-89B0-2621EF6C3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9765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BDF7FAC-1A5A-4D83-B9D2-81E6D92A8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5BD04CD-8532-4296-804A-FADA938EA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E99709-C3A1-4EE4-8FC1-BF35FE2B6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34E9C83-4BB4-4366-B6D4-48DFAAE78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17B99DB-F8FE-4831-B4E3-CD63B4E3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0326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0" i="0">
                <a:solidFill>
                  <a:schemeClr val="tx1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351912-4A69-4600-ACD0-837F093A6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E96FE7-BB09-498C-B8D7-14DBA9388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693BF67-15E8-474E-956D-C025B0371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C5E4C8F-EED2-41C6-BDAD-AA653C23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8C949D3-7E97-41B2-BADF-6DE4CDAC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464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D6050A-44B4-4FDD-AFCA-9BB3B9D16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08E2023-1C6A-4B15-8BC8-6C61033AF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08A25F7-B742-4FF2-8725-08B8C4CB3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A376D08-5E22-4959-BE4D-823B6330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07DEB2-44B7-4530-905A-0086A2CF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264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7F5183-C0B2-4E1B-9EDF-D1159CE7F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CB69EE7-8164-4669-83AE-562B09858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18FD484-6B9C-4FF5-B015-964AF1FE6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DF6DC42-824D-4E2D-AD76-C77C97C5D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1ADAFE3-D296-4A44-BE11-95B0DF60A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4630664-652E-4E9F-9540-1E269D45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2335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6A460E-F856-4603-99B6-101EB4E5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012FBB4-D3C6-486D-B1A9-EE6DA8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9C6241E-150B-45EE-B2E5-0112A44179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DC759FD-C611-44F6-9084-7A156014F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67AB6272-8D17-4CA6-8295-DE9EC544A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8DF1389-5B5F-41E5-B983-D132986D0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F2F5536-D5EC-4358-B408-1CF9F39AA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3770E24-0C79-4DDE-8352-B9F03FD4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9187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04EA81-4D34-43C1-8D22-BF69E364F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AE71CC9-8A54-4C8C-A4D9-7D3445586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F70A308-0178-4F63-A415-3160F8C6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D638AC3-80F0-47DF-8A2C-75ED5ABE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7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501465B-643B-4F63-A2D3-6DBC5BB6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3F7D9CE-AE96-4A40-B691-D56568101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2DB26B5-896A-414D-A5CC-CBA7A1E72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3707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2D3D8B-9B37-4694-A28D-11F28976F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6BCF17-147B-4A0C-B1A7-644EFE28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CF7C1D8-C9CD-426B-85AD-7D63D6D88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7BCE5F-84F7-4322-92AB-51D8CA5BB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6A32A75-EB7A-4F80-B88E-4BEBA1B6B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8933C1-9EFC-40B9-A734-3A52D7261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7595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E37408-B441-4DD7-9954-DF34CD42E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6C30F4B-641F-42B7-A14C-021EDB6A47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AB21A74-4FE2-4C25-9279-C3345A087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16B833A-17DF-4EE4-8684-B9E13CF3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DBDE3ED-7B7F-4C57-B94F-56708D371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F600249-8C95-4612-BFC5-261734D8F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1352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CB0B90-0DDE-4476-8574-EAA61F5B5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339D766-2002-44C6-A4DF-0E6466E57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C9AD00-0238-44DF-8080-761FC110F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5F492-4CA0-43C4-B047-D35668FCBD41}" type="datetimeFigureOut">
              <a:rPr lang="ru-RU" smtClean="0"/>
              <a:pPr/>
              <a:t>30.11.2021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3FFC5C-8501-418A-8C7F-9F3F0A2C18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EF52B65-C352-4CA0-9C38-8838535BC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DDC73-389F-4C23-B5B9-4491D6134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611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77C9BF-2DEC-4CBC-A12E-E09918CA3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4492" y="3714750"/>
            <a:ext cx="8543108" cy="923518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>
                <a:solidFill>
                  <a:srgbClr val="342B24"/>
                </a:solidFill>
                <a:latin typeface="Montserrat" panose="00000500000000000000" pitchFamily="2" charset="-52"/>
              </a:rPr>
              <a:t>Семейные фонды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505F24-B4AD-4B62-A70B-7FBC372CC1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6024" y="4718407"/>
            <a:ext cx="7517190" cy="322706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rgbClr val="342B24"/>
                </a:solidFill>
                <a:latin typeface="Montserrat" panose="00000500000000000000" pitchFamily="2" charset="-52"/>
              </a:rPr>
              <a:t>МЕХАНИЗМ, СОЗДАННЫЙ В ИНТЕРЕСАХ </a:t>
            </a:r>
            <a:endParaRPr lang="ru-RU" sz="1600" b="1" dirty="0" smtClean="0">
              <a:solidFill>
                <a:srgbClr val="342B24"/>
              </a:solidFill>
              <a:latin typeface="Montserrat" panose="00000500000000000000" pitchFamily="2" charset="-52"/>
            </a:endParaRPr>
          </a:p>
          <a:p>
            <a:pPr algn="l"/>
            <a:r>
              <a:rPr lang="ru-RU" sz="1600" b="1" dirty="0" smtClean="0">
                <a:solidFill>
                  <a:srgbClr val="342B24"/>
                </a:solidFill>
                <a:latin typeface="Montserrat" panose="00000500000000000000" pitchFamily="2" charset="-52"/>
              </a:rPr>
              <a:t>ЧЛЕНОВ </a:t>
            </a:r>
            <a:r>
              <a:rPr lang="ru-RU" sz="1600" b="1" dirty="0">
                <a:solidFill>
                  <a:srgbClr val="342B24"/>
                </a:solidFill>
                <a:latin typeface="Montserrat" panose="00000500000000000000" pitchFamily="2" charset="-52"/>
              </a:rPr>
              <a:t>ВАШЕЙ СЕМЬИ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9AAD0B9E-5492-4144-85BC-264618E4DB57}"/>
              </a:ext>
            </a:extLst>
          </p:cNvPr>
          <p:cNvSpPr/>
          <p:nvPr/>
        </p:nvSpPr>
        <p:spPr>
          <a:xfrm>
            <a:off x="707499" y="3522345"/>
            <a:ext cx="165252" cy="153102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CCF5E76E-C1DA-4E83-9062-1725B00ED6B5}"/>
              </a:ext>
            </a:extLst>
          </p:cNvPr>
          <p:cNvSpPr/>
          <p:nvPr/>
        </p:nvSpPr>
        <p:spPr>
          <a:xfrm>
            <a:off x="1266199" y="428327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07B0D082-45BB-44A6-BCB5-B9684EC9E922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90125" y="3675447"/>
            <a:ext cx="0" cy="324000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76EF8711-CAE1-4FAD-8609-28E1CFA21E5A}"/>
              </a:ext>
            </a:extLst>
          </p:cNvPr>
          <p:cNvCxnSpPr>
            <a:stCxn id="7" idx="2"/>
          </p:cNvCxnSpPr>
          <p:nvPr/>
        </p:nvCxnSpPr>
        <p:spPr>
          <a:xfrm flipH="1" flipV="1">
            <a:off x="779409" y="4329497"/>
            <a:ext cx="486790" cy="1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4600" y="269876"/>
            <a:ext cx="2160000" cy="2121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 rot="5400000">
            <a:off x="-1114425" y="4073525"/>
            <a:ext cx="300355" cy="54229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 rot="5400000">
            <a:off x="-361950" y="3441700"/>
            <a:ext cx="190500" cy="68326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rimma\Downloads\image-asse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4900" y="-114300"/>
            <a:ext cx="4749800" cy="7124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5378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982" y="452372"/>
            <a:ext cx="6889750" cy="714910"/>
          </a:xfrm>
        </p:spPr>
        <p:txBody>
          <a:bodyPr anchor="b"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Создание фонда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30426" y="2309158"/>
            <a:ext cx="98048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latin typeface="Montserrat" pitchFamily="2" charset="-52"/>
              </a:rPr>
              <a:t>Решение о создании фонда</a:t>
            </a:r>
          </a:p>
          <a:p>
            <a:pPr>
              <a:lnSpc>
                <a:spcPct val="120000"/>
              </a:lnSpc>
            </a:pPr>
            <a:endParaRPr lang="ru-RU" sz="1600" dirty="0">
              <a:latin typeface="Montserrat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600" dirty="0">
                <a:latin typeface="Montserrat" pitchFamily="2" charset="-52"/>
              </a:rPr>
              <a:t>Согласование и регистрация Правил доверительного управления фондом</a:t>
            </a:r>
          </a:p>
          <a:p>
            <a:pPr>
              <a:lnSpc>
                <a:spcPct val="120000"/>
              </a:lnSpc>
            </a:pPr>
            <a:endParaRPr lang="ru-RU" sz="1600" dirty="0">
              <a:latin typeface="Montserrat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600" dirty="0">
                <a:latin typeface="Montserrat" pitchFamily="2" charset="-52"/>
              </a:rPr>
              <a:t>Заявка на приобретение паев фонда пайщиками</a:t>
            </a:r>
          </a:p>
          <a:p>
            <a:pPr>
              <a:lnSpc>
                <a:spcPct val="120000"/>
              </a:lnSpc>
            </a:pPr>
            <a:endParaRPr lang="ru-RU" sz="1600" dirty="0">
              <a:latin typeface="Montserrat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600" dirty="0">
                <a:latin typeface="Montserrat" pitchFamily="2" charset="-52"/>
              </a:rPr>
              <a:t>Оценка имущества, внесение имущества в </a:t>
            </a:r>
            <a:r>
              <a:rPr lang="ru-RU" sz="1600" dirty="0" smtClean="0">
                <a:latin typeface="Montserrat" pitchFamily="2" charset="-52"/>
              </a:rPr>
              <a:t>фонд</a:t>
            </a:r>
          </a:p>
          <a:p>
            <a:pPr>
              <a:lnSpc>
                <a:spcPct val="120000"/>
              </a:lnSpc>
            </a:pPr>
            <a:endParaRPr lang="ru-RU" sz="1600" dirty="0" smtClean="0">
              <a:latin typeface="Montserrat" pitchFamily="2" charset="-52"/>
            </a:endParaRPr>
          </a:p>
          <a:p>
            <a:pPr>
              <a:lnSpc>
                <a:spcPct val="120000"/>
              </a:lnSpc>
            </a:pPr>
            <a:r>
              <a:rPr lang="ru-RU" sz="1600" dirty="0" smtClean="0">
                <a:latin typeface="Montserrat" pitchFamily="2" charset="-52"/>
              </a:rPr>
              <a:t>Выдача паев</a:t>
            </a:r>
            <a:endParaRPr lang="ru-RU" sz="1600" dirty="0">
              <a:latin typeface="Montserrat" pitchFamily="2" charset="-52"/>
            </a:endParaRPr>
          </a:p>
          <a:p>
            <a:pPr>
              <a:lnSpc>
                <a:spcPct val="120000"/>
              </a:lnSpc>
            </a:pPr>
            <a:endParaRPr lang="ru-RU" sz="1600" dirty="0">
              <a:latin typeface="Montserrat" pitchFamily="2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439522" y="3651026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439523" y="4251251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432528" y="247824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432529" y="3068909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449048" y="4794176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6852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982" y="452372"/>
            <a:ext cx="6889750" cy="714910"/>
          </a:xfrm>
        </p:spPr>
        <p:txBody>
          <a:bodyPr anchor="b"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Примеры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30426" y="2309158"/>
            <a:ext cx="9804854" cy="364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ru-RU" sz="1600" dirty="0">
              <a:latin typeface="Montserrat" pitchFamily="2" charset="-52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2EC299F2-12ED-4ABC-958D-E3603785D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0570009"/>
              </p:ext>
            </p:extLst>
          </p:nvPr>
        </p:nvGraphicFramePr>
        <p:xfrm>
          <a:off x="704849" y="1590675"/>
          <a:ext cx="10610851" cy="4429124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2409442">
                  <a:extLst>
                    <a:ext uri="{9D8B030D-6E8A-4147-A177-3AD203B41FA5}">
                      <a16:colId xmlns="" xmlns:a16="http://schemas.microsoft.com/office/drawing/2014/main" val="1346675839"/>
                    </a:ext>
                  </a:extLst>
                </a:gridCol>
                <a:gridCol w="4022925">
                  <a:extLst>
                    <a:ext uri="{9D8B030D-6E8A-4147-A177-3AD203B41FA5}">
                      <a16:colId xmlns="" xmlns:a16="http://schemas.microsoft.com/office/drawing/2014/main" val="1749728730"/>
                    </a:ext>
                  </a:extLst>
                </a:gridCol>
                <a:gridCol w="4178484">
                  <a:extLst>
                    <a:ext uri="{9D8B030D-6E8A-4147-A177-3AD203B41FA5}">
                      <a16:colId xmlns="" xmlns:a16="http://schemas.microsoft.com/office/drawing/2014/main" val="3868160851"/>
                    </a:ext>
                  </a:extLst>
                </a:gridCol>
              </a:tblGrid>
              <a:tr h="2474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Без Фонда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 Фондом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2256812"/>
                  </a:ext>
                </a:extLst>
              </a:tr>
              <a:tr h="506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Консолидация активов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Разрозненные активы в разных странах: недвижимость, банковские счета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Montserrat" pitchFamily="2" charset="-52"/>
                        </a:rPr>
                        <a:t>Прозрачность информации об имуществе фонда для всех членов семьи, юрисдикция РФ</a:t>
                      </a:r>
                      <a:endParaRPr lang="ru-RU" sz="110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9273675"/>
                  </a:ext>
                </a:extLst>
              </a:tr>
              <a:tr h="6032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Оптимизация налогообложения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Уплачивается налог на прибыль 20% или </a:t>
                      </a:r>
                      <a:r>
                        <a:rPr lang="ru-RU" sz="1100" dirty="0" smtClean="0">
                          <a:effectLst/>
                          <a:latin typeface="Montserrat" pitchFamily="2" charset="-52"/>
                        </a:rPr>
                        <a:t>                          НДФЛ 13-15%, </a:t>
                      </a: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например, доход от сдачи имущества в аренду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Montserrat" pitchFamily="2" charset="-52"/>
                        </a:rPr>
                        <a:t>Отложенное налогообложение, рефинансирование всей прибыли</a:t>
                      </a:r>
                      <a:endParaRPr lang="ru-RU" sz="110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04903365"/>
                  </a:ext>
                </a:extLst>
              </a:tr>
              <a:tr h="506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Montserrat" pitchFamily="2" charset="-52"/>
                        </a:rPr>
                        <a:t>Защита информации о бенефициарах</a:t>
                      </a:r>
                      <a:endParaRPr lang="ru-RU" sz="110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«Иванов Иван Иванович купил земельный участок для строительства …..»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«ЗПИФ приобрел земельный участок для строительства …..»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300869933"/>
                  </a:ext>
                </a:extLst>
              </a:tr>
              <a:tr h="1282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Планирование наследования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Наследники не знают обо всех объектах наследования, часть объектов (недвижимость, банковские счета, ценные бумаги) особенно за рубежом могут не войти в наследуемое имущество и останутся не востребованными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Все объекты, входящие в фонд, известны и передаются по наследству. Упрощение вступления в наследство: наследуются только паи фонда, фонд содержит все имущество (нет необходимости перерегистрации отдельных объектов)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79656379"/>
                  </a:ext>
                </a:extLst>
              </a:tr>
              <a:tr h="1282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  <a:latin typeface="Montserrat" pitchFamily="2" charset="-52"/>
                        </a:rPr>
                        <a:t>Планирование наследования: бизнес</a:t>
                      </a:r>
                      <a:endParaRPr lang="ru-RU" sz="110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Вступление в наследство через 6 месяцев, нотариус по собственному усмотрению назначает на это время доверительного управляющего, срок вступления в права наследования может быть продлен. Риск потери управления бизнесом.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  <a:latin typeface="Montserrat" pitchFamily="2" charset="-52"/>
                        </a:rPr>
                        <a:t>Управление бизнесом в рамках решений Инвестиционного комитета, который определяется при создании фонда. </a:t>
                      </a:r>
                      <a:endParaRPr lang="ru-RU" sz="1100" dirty="0">
                        <a:effectLst/>
                        <a:latin typeface="Montserrat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014685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52458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B49BFF-BE0D-4D2D-94D4-EE74FE5E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535046"/>
            <a:ext cx="6889750" cy="714910"/>
          </a:xfrm>
        </p:spPr>
        <p:txBody>
          <a:bodyPr anchor="b"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Наш опыт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215796FD-5F99-4E9F-952F-DC0EBF49703E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654CE813-1315-457B-B96A-EC07CE7B9312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FD64CA1D-9C69-4C28-90D3-5E9C4D665ACB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28F971A8-C4FC-41FB-9FF7-130C681509B2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3084376D-E93F-44C2-8CBC-A185208E3289}"/>
              </a:ext>
            </a:extLst>
          </p:cNvPr>
          <p:cNvCxnSpPr/>
          <p:nvPr/>
        </p:nvCxnSpPr>
        <p:spPr>
          <a:xfrm flipV="1">
            <a:off x="673894" y="3083719"/>
            <a:ext cx="0" cy="356229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D122A5CB-1B2D-4193-B98C-8C988ED10140}"/>
              </a:ext>
            </a:extLst>
          </p:cNvPr>
          <p:cNvSpPr/>
          <p:nvPr/>
        </p:nvSpPr>
        <p:spPr>
          <a:xfrm>
            <a:off x="624006" y="5077517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0F42C976-0AA5-4DB6-B66C-D9356CF749AE}"/>
              </a:ext>
            </a:extLst>
          </p:cNvPr>
          <p:cNvSpPr/>
          <p:nvPr/>
        </p:nvSpPr>
        <p:spPr>
          <a:xfrm>
            <a:off x="624006" y="422122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49D760E5-C921-45AB-95A3-96F17C570C09}"/>
              </a:ext>
            </a:extLst>
          </p:cNvPr>
          <p:cNvSpPr/>
          <p:nvPr/>
        </p:nvSpPr>
        <p:spPr>
          <a:xfrm>
            <a:off x="624006" y="2991279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4ACEACB-B14D-4E46-ABCF-928F87169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5136241-0015-4E15-98EA-51C1F9DF4677}"/>
              </a:ext>
            </a:extLst>
          </p:cNvPr>
          <p:cNvSpPr txBox="1"/>
          <p:nvPr/>
        </p:nvSpPr>
        <p:spPr>
          <a:xfrm>
            <a:off x="1252537" y="2413966"/>
            <a:ext cx="90630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</a:rPr>
              <a:t>Управляющая компания «ДОХОДЪ» имеет многолетний опыт работы на рынке управления активами. Входит в </a:t>
            </a:r>
            <a:r>
              <a:rPr lang="ru-RU" sz="1600" b="1" dirty="0">
                <a:latin typeface="Montserrat" panose="00000500000000000000" pitchFamily="2" charset="-52"/>
              </a:rPr>
              <a:t>ТОП-3</a:t>
            </a:r>
            <a:r>
              <a:rPr lang="ru-RU" sz="1600" dirty="0">
                <a:latin typeface="Montserrat" panose="00000500000000000000" pitchFamily="2" charset="-52"/>
              </a:rPr>
              <a:t> крупнейших управляющих компаний Северо-Запада России. Общий объем активов под управлением Компании составляет более </a:t>
            </a:r>
            <a:r>
              <a:rPr lang="en-US" sz="1600" b="1" dirty="0">
                <a:latin typeface="Montserrat" panose="00000500000000000000" pitchFamily="2" charset="-52"/>
              </a:rPr>
              <a:t>23</a:t>
            </a:r>
            <a:r>
              <a:rPr lang="ru-RU" sz="1600" b="1" dirty="0">
                <a:latin typeface="Montserrat" panose="00000500000000000000" pitchFamily="2" charset="-52"/>
              </a:rPr>
              <a:t> млрд. рублей.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latin typeface="Montserrat" panose="00000500000000000000" pitchFamily="2" charset="-52"/>
              </a:rPr>
              <a:t>Под управлением Компании находятся активы </a:t>
            </a:r>
            <a:r>
              <a:rPr lang="en-US" sz="1600" b="1" dirty="0">
                <a:latin typeface="Montserrat" panose="00000500000000000000" pitchFamily="2" charset="-52"/>
              </a:rPr>
              <a:t>22</a:t>
            </a:r>
            <a:r>
              <a:rPr lang="ru-RU" sz="1600" b="1" dirty="0">
                <a:latin typeface="Montserrat" panose="00000500000000000000" pitchFamily="2" charset="-52"/>
              </a:rPr>
              <a:t> паевых инвестиционных фондов </a:t>
            </a:r>
            <a:r>
              <a:rPr lang="ru-RU" sz="1600" dirty="0">
                <a:latin typeface="Montserrat" panose="00000500000000000000" pitchFamily="2" charset="-52"/>
              </a:rPr>
              <a:t>и Фонда целевого капитала развития Санкт-Петербургского государственного политехнического университета 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latin typeface="Montserrat" panose="00000500000000000000" pitchFamily="2" charset="-52"/>
              </a:rPr>
              <a:t>Специалисты компании имеют более чем </a:t>
            </a:r>
            <a:r>
              <a:rPr lang="ru-RU" sz="1600" b="1" dirty="0">
                <a:latin typeface="Montserrat" panose="00000500000000000000" pitchFamily="2" charset="-52"/>
              </a:rPr>
              <a:t>2</a:t>
            </a:r>
            <a:r>
              <a:rPr lang="en-US" sz="1600" b="1" dirty="0">
                <a:latin typeface="Montserrat" panose="00000500000000000000" pitchFamily="2" charset="-52"/>
              </a:rPr>
              <a:t>7</a:t>
            </a:r>
            <a:r>
              <a:rPr lang="ru-RU" sz="1600" b="1" dirty="0">
                <a:latin typeface="Montserrat" panose="00000500000000000000" pitchFamily="2" charset="-52"/>
              </a:rPr>
              <a:t>-летний опыт</a:t>
            </a:r>
            <a:r>
              <a:rPr lang="ru-RU" sz="1600" dirty="0">
                <a:latin typeface="Montserrat" panose="00000500000000000000" pitchFamily="2" charset="-52"/>
              </a:rPr>
              <a:t>  в сфере рынка ценных бумаг и управления активами.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latin typeface="Montserrat" panose="00000500000000000000" pitchFamily="2" charset="-52"/>
              </a:rPr>
              <a:t>Обладаем всеми необходимыми лицензиями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>
                <a:latin typeface="Montserrat" panose="00000500000000000000" pitchFamily="2" charset="-52"/>
              </a:rPr>
              <a:t>Являемся </a:t>
            </a:r>
            <a:r>
              <a:rPr lang="ru-RU" sz="1600" dirty="0" smtClean="0">
                <a:latin typeface="Montserrat" panose="00000500000000000000" pitchFamily="2" charset="-52"/>
              </a:rPr>
              <a:t>членом </a:t>
            </a:r>
            <a:r>
              <a:rPr lang="ru-RU" sz="1600" dirty="0">
                <a:latin typeface="Montserrat" panose="00000500000000000000" pitchFamily="2" charset="-52"/>
              </a:rPr>
              <a:t>СРО НАУФОР</a:t>
            </a:r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FD3AEE02-7E60-4465-84F6-8DE975552CBC}"/>
              </a:ext>
            </a:extLst>
          </p:cNvPr>
          <p:cNvSpPr/>
          <p:nvPr/>
        </p:nvSpPr>
        <p:spPr>
          <a:xfrm>
            <a:off x="243395" y="1994953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="" xmlns:a16="http://schemas.microsoft.com/office/drawing/2014/main" id="{EC740668-106C-440B-8A6B-FB715792F5DD}"/>
              </a:ext>
            </a:extLst>
          </p:cNvPr>
          <p:cNvCxnSpPr>
            <a:cxnSpLocks/>
            <a:stCxn id="41" idx="2"/>
          </p:cNvCxnSpPr>
          <p:nvPr/>
        </p:nvCxnSpPr>
        <p:spPr>
          <a:xfrm flipH="1">
            <a:off x="0" y="2041173"/>
            <a:ext cx="243395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D122A5CB-1B2D-4193-B98C-8C988ED10140}"/>
              </a:ext>
            </a:extLst>
          </p:cNvPr>
          <p:cNvSpPr/>
          <p:nvPr/>
        </p:nvSpPr>
        <p:spPr>
          <a:xfrm>
            <a:off x="624006" y="5715692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D122A5CB-1B2D-4193-B98C-8C988ED10140}"/>
              </a:ext>
            </a:extLst>
          </p:cNvPr>
          <p:cNvSpPr/>
          <p:nvPr/>
        </p:nvSpPr>
        <p:spPr>
          <a:xfrm>
            <a:off x="624006" y="6249092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574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4ACEACB-B14D-4E46-ABCF-928F87169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pic>
        <p:nvPicPr>
          <p:cNvPr id="31" name="Picture 8" descr="F:\ДОХОД УК\LPGenerator\лэндинг_имидж\no-translate-detected_318-704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7872" y="3251654"/>
            <a:ext cx="29527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9"/>
          <p:cNvSpPr txBox="1">
            <a:spLocks noChangeArrowheads="1"/>
          </p:cNvSpPr>
          <p:nvPr/>
        </p:nvSpPr>
        <p:spPr bwMode="auto">
          <a:xfrm>
            <a:off x="1009197" y="3250067"/>
            <a:ext cx="21098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Montserrat" pitchFamily="2" charset="-52"/>
              </a:rPr>
              <a:t>8</a:t>
            </a:r>
            <a:r>
              <a:rPr lang="en-US" sz="2000" dirty="0">
                <a:solidFill>
                  <a:srgbClr val="C00000"/>
                </a:solidFill>
                <a:latin typeface="Montserrat" pitchFamily="2" charset="-52"/>
              </a:rPr>
              <a:t> 8</a:t>
            </a:r>
            <a:r>
              <a:rPr lang="ru-RU" sz="2000" dirty="0">
                <a:solidFill>
                  <a:srgbClr val="C00000"/>
                </a:solidFill>
                <a:latin typeface="Montserrat" pitchFamily="2" charset="-52"/>
              </a:rPr>
              <a:t>12</a:t>
            </a:r>
            <a:r>
              <a:rPr lang="en-US" sz="2000" dirty="0">
                <a:solidFill>
                  <a:srgbClr val="C00000"/>
                </a:solidFill>
                <a:latin typeface="Montserrat" pitchFamily="2" charset="-52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Montserrat" pitchFamily="2" charset="-52"/>
              </a:rPr>
              <a:t>63</a:t>
            </a:r>
            <a:r>
              <a:rPr lang="en-US" sz="2000" dirty="0">
                <a:solidFill>
                  <a:srgbClr val="C00000"/>
                </a:solidFill>
                <a:latin typeface="Montserrat" pitchFamily="2" charset="-52"/>
              </a:rPr>
              <a:t>5 68 60</a:t>
            </a:r>
            <a:endParaRPr lang="ru-RU" sz="2000" dirty="0">
              <a:solidFill>
                <a:srgbClr val="C00000"/>
              </a:solidFill>
              <a:latin typeface="Montserrat" pitchFamily="2" charset="-52"/>
            </a:endParaRPr>
          </a:p>
        </p:txBody>
      </p:sp>
      <p:sp>
        <p:nvSpPr>
          <p:cNvPr id="33" name="TextBox 12"/>
          <p:cNvSpPr txBox="1">
            <a:spLocks noChangeArrowheads="1"/>
          </p:cNvSpPr>
          <p:nvPr/>
        </p:nvSpPr>
        <p:spPr bwMode="auto">
          <a:xfrm>
            <a:off x="1018721" y="4007304"/>
            <a:ext cx="48391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5C5554"/>
                </a:solidFill>
                <a:latin typeface="Montserrat" pitchFamily="2" charset="-52"/>
              </a:rPr>
              <a:t>19</a:t>
            </a:r>
            <a:r>
              <a:rPr lang="en-US" sz="1600" dirty="0">
                <a:solidFill>
                  <a:srgbClr val="5C5554"/>
                </a:solidFill>
                <a:latin typeface="Montserrat" pitchFamily="2" charset="-52"/>
              </a:rPr>
              <a:t>917</a:t>
            </a:r>
            <a:r>
              <a:rPr lang="ru-RU" sz="1600" dirty="0">
                <a:solidFill>
                  <a:srgbClr val="5C5554"/>
                </a:solidFill>
                <a:latin typeface="Montserrat" pitchFamily="2" charset="-52"/>
              </a:rPr>
              <a:t>8, Санкт-Петербург</a:t>
            </a:r>
            <a:endParaRPr lang="en-US" sz="1600" dirty="0">
              <a:solidFill>
                <a:srgbClr val="5C5554"/>
              </a:solidFill>
              <a:latin typeface="Montserrat" pitchFamily="2" charset="-52"/>
            </a:endParaRPr>
          </a:p>
          <a:p>
            <a:r>
              <a:rPr lang="ru-RU" sz="1600" dirty="0">
                <a:solidFill>
                  <a:srgbClr val="5C5554"/>
                </a:solidFill>
                <a:latin typeface="Montserrat" pitchFamily="2" charset="-52"/>
              </a:rPr>
              <a:t>Малый пр. В.О., д. 43, к. 2</a:t>
            </a:r>
          </a:p>
        </p:txBody>
      </p:sp>
      <p:pic>
        <p:nvPicPr>
          <p:cNvPr id="44" name="Picture 14" descr="F:\ДОХОД УК\LPGenerator\лэндинг_имидж\no-translate-detected_318-747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172" y="4097792"/>
            <a:ext cx="322263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TextBox 21"/>
          <p:cNvSpPr txBox="1">
            <a:spLocks noChangeArrowheads="1"/>
          </p:cNvSpPr>
          <p:nvPr/>
        </p:nvSpPr>
        <p:spPr bwMode="auto">
          <a:xfrm>
            <a:off x="1002394" y="2574469"/>
            <a:ext cx="3026681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58595B"/>
                </a:solidFill>
                <a:latin typeface="Montserrat" pitchFamily="2" charset="-52"/>
              </a:rPr>
              <a:t>tesyul@dohod.ru</a:t>
            </a:r>
            <a:endParaRPr lang="ru-RU" dirty="0">
              <a:solidFill>
                <a:srgbClr val="58595B"/>
              </a:solidFill>
              <a:latin typeface="Montserrat" pitchFamily="2" charset="-52"/>
            </a:endParaRPr>
          </a:p>
          <a:p>
            <a:endParaRPr lang="ru-RU" dirty="0">
              <a:solidFill>
                <a:srgbClr val="58595B"/>
              </a:solidFill>
              <a:latin typeface="Montserrat" pitchFamily="2" charset="-52"/>
            </a:endParaRPr>
          </a:p>
        </p:txBody>
      </p:sp>
      <p:pic>
        <p:nvPicPr>
          <p:cNvPr id="46" name="Picture 16" descr="F:\ДОХОД УК\ЗПИФ\картинки_преза\no-translate-detected_318-861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4385" y="2653167"/>
            <a:ext cx="2587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7" descr="E:\Представительская\2018\Преображенский\ea7a07fe0469da1a3b0e18b838e02aa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90596" y="1643969"/>
            <a:ext cx="54673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2"/>
          <p:cNvSpPr txBox="1">
            <a:spLocks noChangeArrowheads="1"/>
          </p:cNvSpPr>
          <p:nvPr/>
        </p:nvSpPr>
        <p:spPr bwMode="auto">
          <a:xfrm>
            <a:off x="485775" y="1626054"/>
            <a:ext cx="51720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5C5554"/>
                </a:solidFill>
                <a:latin typeface="Montserrat" pitchFamily="2" charset="-52"/>
              </a:rPr>
              <a:t>Директор по развитию ООО </a:t>
            </a:r>
            <a:r>
              <a:rPr lang="ru-RU" sz="1600" dirty="0">
                <a:solidFill>
                  <a:srgbClr val="5C5554"/>
                </a:solidFill>
                <a:latin typeface="Montserrat" pitchFamily="2" charset="-52"/>
              </a:rPr>
              <a:t>«УК «ДОХОДЪ»</a:t>
            </a:r>
          </a:p>
          <a:p>
            <a:r>
              <a:rPr lang="ru-RU" sz="1600" dirty="0" err="1" smtClean="0">
                <a:solidFill>
                  <a:srgbClr val="5C5554"/>
                </a:solidFill>
                <a:latin typeface="Montserrat" pitchFamily="2" charset="-52"/>
              </a:rPr>
              <a:t>Тесюль</a:t>
            </a:r>
            <a:r>
              <a:rPr lang="ru-RU" sz="1600" dirty="0" smtClean="0">
                <a:solidFill>
                  <a:srgbClr val="5C5554"/>
                </a:solidFill>
                <a:latin typeface="Montserrat" pitchFamily="2" charset="-52"/>
              </a:rPr>
              <a:t> Илья Юрьевич</a:t>
            </a:r>
            <a:endParaRPr lang="ru-RU" sz="1600" dirty="0">
              <a:solidFill>
                <a:srgbClr val="5C5554"/>
              </a:solidFill>
              <a:latin typeface="Montserrat" pitchFamily="2" charset="-52"/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1037772" y="4659767"/>
            <a:ext cx="13548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Montserrat" pitchFamily="2" charset="-52"/>
              </a:rPr>
              <a:t>dohod.ru</a:t>
            </a:r>
            <a:endParaRPr lang="ru-RU" sz="2000" dirty="0">
              <a:solidFill>
                <a:srgbClr val="C00000"/>
              </a:solidFill>
              <a:latin typeface="Montserrat" pitchFamily="2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9550" y="5586413"/>
            <a:ext cx="11582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Лицензии ЦБ РФ на осуществление деятельности по управлению инвестиционными фондами, паевыми инвестиционными фондами, негосударственными пенсионными фондами № 21-000-1-00612 от 20 декабря 2008 г. и на осуществление деятельности по управлению ценными бумагами № 040-09678-001000 от 14 ноября 2006 г. Компания не обещает и не гарантирует доходность. Стоимость инвестиций может увеличиваться и уменьшаться, результаты инвестирования в прошлом не определяют доходы в будущем. Финансовые результаты, полученные в результате инвестиций не застрахованы и не гарантированы государством, в том числе, Агентством по страхованию вкладов или Банком России. Компания предупреждает, что операции с ценными бумагами связаны с различными рисками и требуют соответствующих знаний и опыта.</a:t>
            </a:r>
          </a:p>
          <a:p>
            <a:pPr>
              <a:defRPr/>
            </a:pP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Ознакомиться с условиями управления активами, получить подробную информацию о паевых инвестиционных фондах, ознакомиться с правилами доверительного управления и иными документами, подлежащими раскрытию и предоставлению в соответствии с действующим законодательством, до заключения договора  можно по адресу: 19</a:t>
            </a:r>
            <a:r>
              <a:rPr lang="en-US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9178</a:t>
            </a: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, Санкт-Петербург, Малый пр. В.О., </a:t>
            </a:r>
            <a:r>
              <a:rPr lang="ru-RU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д</a:t>
            </a: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 43, корп. 2, литера В, этаж 3, </a:t>
            </a:r>
            <a:r>
              <a:rPr lang="ru-RU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помещ</a:t>
            </a: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. 62, на сайте 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dohod</a:t>
            </a: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.</a:t>
            </a:r>
            <a:r>
              <a:rPr lang="en-US" sz="7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ru</a:t>
            </a:r>
            <a:r>
              <a:rPr lang="ru-RU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</a:rPr>
              <a:t>, по телефону (812) 635-68-63. </a:t>
            </a:r>
          </a:p>
        </p:txBody>
      </p:sp>
    </p:spTree>
    <p:extLst>
      <p:ext uri="{BB962C8B-B14F-4D97-AF65-F5344CB8AC3E}">
        <p14:creationId xmlns="" xmlns:p14="http://schemas.microsoft.com/office/powerpoint/2010/main" val="2296574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B49BFF-BE0D-4D2D-94D4-EE74FE5E0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724" y="85725"/>
            <a:ext cx="7353301" cy="1067385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Montserrat SemiBold" pitchFamily="2" charset="-52"/>
              </a:rPr>
              <a:t>Семейный фонд – инструмент для управления, защиты и сохранения семейного благосостояния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215796FD-5F99-4E9F-952F-DC0EBF49703E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654CE813-1315-457B-B96A-EC07CE7B9312}"/>
              </a:ext>
            </a:extLst>
          </p:cNvPr>
          <p:cNvSpPr/>
          <p:nvPr/>
        </p:nvSpPr>
        <p:spPr>
          <a:xfrm>
            <a:off x="660654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FD64CA1D-9C69-4C28-90D3-5E9C4D665ACB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28F971A8-C4FC-41FB-9FF7-130C681509B2}"/>
              </a:ext>
            </a:extLst>
          </p:cNvPr>
          <p:cNvSpPr/>
          <p:nvPr/>
        </p:nvSpPr>
        <p:spPr>
          <a:xfrm>
            <a:off x="553973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4ACEACB-B14D-4E46-ABCF-928F87169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380200"/>
            <a:ext cx="2747844" cy="767884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C5136241-0015-4E15-98EA-51C1F9DF4677}"/>
              </a:ext>
            </a:extLst>
          </p:cNvPr>
          <p:cNvSpPr txBox="1"/>
          <p:nvPr/>
        </p:nvSpPr>
        <p:spPr>
          <a:xfrm>
            <a:off x="609869" y="1644651"/>
            <a:ext cx="100155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Montserrat" panose="00000500000000000000" pitchFamily="2" charset="-52"/>
              </a:rPr>
              <a:t>В мировой практике функции семейного фонда выполняет фонд или траст, в российском правовом поле такой инструмент – закрытый паевой инвестиционный фонд (ЗПИФ)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1600" dirty="0" smtClean="0">
                <a:latin typeface="Montserrat" panose="00000500000000000000" pitchFamily="2" charset="-52"/>
              </a:rPr>
              <a:t>Паевой </a:t>
            </a:r>
            <a:r>
              <a:rPr lang="ru-RU" sz="1600" dirty="0">
                <a:latin typeface="Montserrat" panose="00000500000000000000" pitchFamily="2" charset="-52"/>
              </a:rPr>
              <a:t>инвестиционный фонд  регулируется 156-ФЗ «Об инвестиционных фондах»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9043" y="5110519"/>
            <a:ext cx="98143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Оптимизация налогообложения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08568" y="4245633"/>
            <a:ext cx="87267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Защита имущества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99043" y="5540051"/>
            <a:ext cx="86432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Объединение активов и семейное управление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08568" y="4682651"/>
            <a:ext cx="7649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Обеспечение конфиденциальности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04427" y="3852085"/>
            <a:ext cx="8696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Инструмент наследственного планирования и преемственности</a:t>
            </a:r>
            <a:endParaRPr lang="ru-RU" sz="1600" dirty="0"/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42726" y="4385851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50446" y="3958133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50446" y="4799190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55800" y="5232222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58077" y="566021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 txBox="1">
            <a:spLocks/>
          </p:cNvSpPr>
          <p:nvPr/>
        </p:nvSpPr>
        <p:spPr>
          <a:xfrm>
            <a:off x="646340" y="2957450"/>
            <a:ext cx="6889750" cy="7149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Montserrat" panose="00000500000000000000" pitchFamily="2" charset="-52"/>
                <a:ea typeface="+mj-ea"/>
                <a:cs typeface="+mj-cs"/>
              </a:rPr>
              <a:t>Задачи семейных фондов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Montserrat" panose="00000500000000000000" pitchFamily="2" charset="-52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57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439" y="452826"/>
            <a:ext cx="6889750" cy="714910"/>
          </a:xfrm>
        </p:spPr>
        <p:txBody>
          <a:bodyPr anchor="b"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Термины и определения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9157" y="6614185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84613" y="3837849"/>
            <a:ext cx="98143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Пай – ценная бумага, удостоверяющая право собственности на долю имущества фонда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93198" y="4422624"/>
            <a:ext cx="87267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Пайщик фонда – владелец инвестиционного пая (член семьи)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0448" y="2793609"/>
            <a:ext cx="9499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Паевой инвестиционный фонд - обособленный имущественный комплекс без образования юридического лица, имущество фонда принадлежит его Пайщикам на праве общей долевой собственности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08228" y="2060478"/>
            <a:ext cx="9499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Семейный фонд – закрытый паевой инвестиционный фонд (ЗПИФ), созданный в соответствии с 156-ФЗ «Об инвестиционных фондах»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46363" y="2339047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3310" y="3162887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42037" y="3963900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Овал 46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42038" y="4517199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4FEFBAB-17D2-451C-8C7B-02DC340381F7}"/>
              </a:ext>
            </a:extLst>
          </p:cNvPr>
          <p:cNvSpPr/>
          <p:nvPr/>
        </p:nvSpPr>
        <p:spPr>
          <a:xfrm>
            <a:off x="693198" y="4985732"/>
            <a:ext cx="9487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Управляющая компания – юридическое лицо, созданное в соответствии с 156-ФЗ «Об инвестиционных фондах»  и имеющее лицензию Центрального Банка </a:t>
            </a:r>
            <a:r>
              <a:rPr lang="ru-RU" sz="1600" dirty="0" smtClean="0">
                <a:latin typeface="Montserrat" pitchFamily="2" charset="-52"/>
              </a:rPr>
              <a:t>на </a:t>
            </a:r>
            <a:r>
              <a:rPr lang="ru-RU" sz="1600" dirty="0" smtClean="0">
                <a:latin typeface="Montserrat" pitchFamily="2" charset="-52"/>
              </a:rPr>
              <a:t>осуществление деятельности по управлению инвестиционными фондами, паевыми инвестиционными фондами, негосударственными пенсионными фондами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758A1177-1163-45A1-9529-704B112F6B5C}"/>
              </a:ext>
            </a:extLst>
          </p:cNvPr>
          <p:cNvSpPr/>
          <p:nvPr/>
        </p:nvSpPr>
        <p:spPr>
          <a:xfrm>
            <a:off x="368164" y="5372100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90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0975" y="361298"/>
            <a:ext cx="7568837" cy="876951"/>
          </a:xfrm>
        </p:spPr>
        <p:txBody>
          <a:bodyPr anchor="b"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Прозрачный и легальный механизм фонда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52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04486" y="2218997"/>
            <a:ext cx="98143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Обязанность Управляющей компании действовать в интересах учредителей управления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04486" y="2859061"/>
            <a:ext cx="87267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Наличие у фонда особых инструментов контроля – общее собрание пайщиков фонда и инвестиционный комитет 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4" y="234205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46364" y="2964943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289C4B6-9307-4C91-820C-88508C8963B9}"/>
              </a:ext>
            </a:extLst>
          </p:cNvPr>
          <p:cNvSpPr/>
          <p:nvPr/>
        </p:nvSpPr>
        <p:spPr>
          <a:xfrm>
            <a:off x="596992" y="3712918"/>
            <a:ext cx="8726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Возможность организации выплаты постоянных доходов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54520DCD-499E-45D6-8519-123478C9B9BC}"/>
              </a:ext>
            </a:extLst>
          </p:cNvPr>
          <p:cNvSpPr/>
          <p:nvPr/>
        </p:nvSpPr>
        <p:spPr>
          <a:xfrm>
            <a:off x="346364" y="383448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0289C4B6-9307-4C91-820C-88508C8963B9}"/>
              </a:ext>
            </a:extLst>
          </p:cNvPr>
          <p:cNvSpPr/>
          <p:nvPr/>
        </p:nvSpPr>
        <p:spPr>
          <a:xfrm>
            <a:off x="616042" y="4351093"/>
            <a:ext cx="8726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itchFamily="2" charset="-52"/>
              </a:rPr>
              <a:t>Надзор за деятельностью фонда и управляющей компании со стороны ЦБ РФ</a:t>
            </a:r>
            <a:endParaRPr lang="ru-RU" sz="1600" dirty="0">
              <a:latin typeface="Montserrat" pitchFamily="2" charset="-52"/>
            </a:endParaRP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54520DCD-499E-45D6-8519-123478C9B9BC}"/>
              </a:ext>
            </a:extLst>
          </p:cNvPr>
          <p:cNvSpPr/>
          <p:nvPr/>
        </p:nvSpPr>
        <p:spPr>
          <a:xfrm>
            <a:off x="365414" y="4472659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552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96" y="654286"/>
            <a:ext cx="6889750" cy="714910"/>
          </a:xfrm>
        </p:spPr>
        <p:txBody>
          <a:bodyPr anchor="b"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Инструмент планирования наследования и преемственности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66059" y="2980783"/>
            <a:ext cx="10378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Вступление в права наследования происходит путем наследования паев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44287" y="2389325"/>
            <a:ext cx="102380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Отдельным активам фонда не нужно проходить процедуру завещания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81294" y="4296767"/>
            <a:ext cx="106582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itchFamily="2" charset="-52"/>
              </a:rPr>
              <a:t>В части преемственности фонд помогает сохранить управляемость бизнеса в момент смены собственников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3125151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251882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60195" y="441982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770" y="3639542"/>
            <a:ext cx="107629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Montserrat" pitchFamily="2" charset="-52"/>
              </a:rPr>
              <a:t>Переход инвестиционного пая от одного пайщика к другому </a:t>
            </a:r>
            <a:r>
              <a:rPr lang="ru-RU" sz="1600" dirty="0" smtClean="0">
                <a:latin typeface="Montserrat" pitchFamily="2" charset="-52"/>
              </a:rPr>
              <a:t>осуществляется просто и быстро </a:t>
            </a:r>
            <a:r>
              <a:rPr lang="ru-RU" sz="1600" dirty="0" smtClean="0">
                <a:latin typeface="Montserrat" pitchFamily="2" charset="-52"/>
              </a:rPr>
              <a:t>  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50670" y="3762599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00345" y="5154017"/>
            <a:ext cx="73587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Конфиденциальность </a:t>
            </a:r>
            <a:r>
              <a:rPr lang="ru-RU" sz="1600" dirty="0" smtClean="0">
                <a:latin typeface="Montserrat" pitchFamily="2" charset="-52"/>
              </a:rPr>
              <a:t>активов при наследовании сохраняется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79245" y="5277074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685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0473" y="624472"/>
            <a:ext cx="6889750" cy="714910"/>
          </a:xfrm>
        </p:spPr>
        <p:txBody>
          <a:bodyPr anchor="b"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Защита имущества и обеспечение конфиденциальности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17874" y="3262545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1048" y="2403390"/>
            <a:ext cx="105763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Имущество в фонде обособлено от имущества </a:t>
            </a:r>
            <a:r>
              <a:rPr lang="ru-RU" sz="1600" dirty="0" smtClean="0">
                <a:latin typeface="Montserrat" pitchFamily="2" charset="-52"/>
              </a:rPr>
              <a:t>пайщиков и управляющей компании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5226" y="3139488"/>
            <a:ext cx="88246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Контроль за сделками с </a:t>
            </a:r>
            <a:r>
              <a:rPr lang="ru-RU" sz="1600" dirty="0" smtClean="0">
                <a:latin typeface="Montserrat" pitchFamily="2" charset="-52"/>
              </a:rPr>
              <a:t>имуществом участниками инфраструктуры фонда  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251882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23229" y="4004572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95FCACCE-76E2-47EC-A5E6-5FB1588AE804}"/>
              </a:ext>
            </a:extLst>
          </p:cNvPr>
          <p:cNvSpPr/>
          <p:nvPr/>
        </p:nvSpPr>
        <p:spPr>
          <a:xfrm>
            <a:off x="595226" y="3881515"/>
            <a:ext cx="88246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Защита информации о личности учредителя и бенефициаров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387C4ED-B807-4FB7-9256-ECEA5AF08968}"/>
              </a:ext>
            </a:extLst>
          </p:cNvPr>
          <p:cNvSpPr/>
          <p:nvPr/>
        </p:nvSpPr>
        <p:spPr>
          <a:xfrm>
            <a:off x="571048" y="4691904"/>
            <a:ext cx="88246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Сведения о конечных бенефициарах в публичных </a:t>
            </a:r>
            <a:r>
              <a:rPr lang="ru-RU" sz="1600" dirty="0" err="1">
                <a:latin typeface="Montserrat" pitchFamily="2" charset="-52"/>
              </a:rPr>
              <a:t>госреестрах</a:t>
            </a:r>
            <a:r>
              <a:rPr lang="ru-RU" sz="1600" dirty="0">
                <a:latin typeface="Montserrat" pitchFamily="2" charset="-52"/>
              </a:rPr>
              <a:t> обезличены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="" xmlns:a16="http://schemas.microsoft.com/office/drawing/2014/main" id="{5F3F68E0-0F67-4596-B89E-ADB664C591CB}"/>
              </a:ext>
            </a:extLst>
          </p:cNvPr>
          <p:cNvSpPr/>
          <p:nvPr/>
        </p:nvSpPr>
        <p:spPr>
          <a:xfrm>
            <a:off x="338645" y="4814961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6852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72750C14-605A-45B4-B941-8B0C97E42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1491" y="696765"/>
            <a:ext cx="6889750" cy="714910"/>
          </a:xfrm>
        </p:spPr>
        <p:txBody>
          <a:bodyPr anchor="b">
            <a:no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Семейное управление активами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/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52"/>
              </a:rPr>
              <a:t>оптимизация налогообложения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9FE1DDF-94DA-4055-9E84-3F73CF570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580225"/>
            <a:ext cx="2747844" cy="767884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672193" y="3187538"/>
            <a:ext cx="872671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Обеспечение непрерывного надзора за имуществом фонда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46792" y="2410349"/>
            <a:ext cx="86432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Консолидация разрозненных активов под единым центром управления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72193" y="3928939"/>
            <a:ext cx="76490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Контроль главы семьи (бенефициаров) за семейным имуществом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72193" y="4576787"/>
            <a:ext cx="8696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Отложенные налоговые обязательства (фонд не является плательщиком налога на прибыль</a:t>
            </a:r>
            <a:r>
              <a:rPr lang="ru-RU" sz="1600" dirty="0" smtClean="0">
                <a:latin typeface="Montserrat" pitchFamily="2" charset="-52"/>
              </a:rPr>
              <a:t>) и возможность реинвестирования всей прибыли</a:t>
            </a:r>
            <a:endParaRPr lang="ru-RU" sz="1600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3271303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Овал 40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255692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4061878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>
            <a:extLst>
              <a:ext uri="{FF2B5EF4-FFF2-40B4-BE49-F238E27FC236}">
                <a16:creationId xmlns="" xmlns:a16="http://schemas.microsoft.com/office/drawing/2014/main" id="{DE8CFDA0-823E-43EE-BE0D-1616E7A1DC7E}"/>
              </a:ext>
            </a:extLst>
          </p:cNvPr>
          <p:cNvSpPr/>
          <p:nvPr/>
        </p:nvSpPr>
        <p:spPr>
          <a:xfrm>
            <a:off x="338645" y="4770260"/>
            <a:ext cx="99775" cy="9243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11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3756" y="479711"/>
            <a:ext cx="8795492" cy="377497"/>
          </a:xfrm>
          <a:prstGeom prst="rect">
            <a:avLst/>
          </a:prstGeom>
        </p:spPr>
        <p:txBody>
          <a:bodyPr vert="horz" wrap="square" lIns="0" tIns="8086" rIns="0" bIns="0" rtlCol="0">
            <a:spAutoFit/>
          </a:bodyPr>
          <a:lstStyle/>
          <a:p>
            <a:pPr marL="7701">
              <a:lnSpc>
                <a:spcPct val="100000"/>
              </a:lnSpc>
              <a:spcBef>
                <a:spcPts val="64"/>
              </a:spcBef>
            </a:pPr>
            <a:r>
              <a:rPr lang="ru-RU" sz="2400" b="1" spc="39" dirty="0">
                <a:latin typeface="Montserrat" pitchFamily="2" charset="-52"/>
              </a:rPr>
              <a:t>Кому</a:t>
            </a:r>
            <a:r>
              <a:rPr sz="2400" b="1" spc="39" dirty="0">
                <a:latin typeface="Montserrat" pitchFamily="2" charset="-52"/>
              </a:rPr>
              <a:t> </a:t>
            </a:r>
            <a:r>
              <a:rPr lang="ru-RU" sz="2400" b="1" spc="49" dirty="0">
                <a:latin typeface="Montserrat" pitchFamily="2" charset="-52"/>
              </a:rPr>
              <a:t>подходит</a:t>
            </a:r>
            <a:r>
              <a:rPr sz="2400" b="1" spc="49" dirty="0">
                <a:latin typeface="Montserrat" pitchFamily="2" charset="-52"/>
              </a:rPr>
              <a:t> семейный</a:t>
            </a:r>
            <a:r>
              <a:rPr sz="2400" b="1" spc="218" dirty="0">
                <a:latin typeface="Montserrat" pitchFamily="2" charset="-52"/>
              </a:rPr>
              <a:t> </a:t>
            </a:r>
            <a:r>
              <a:rPr sz="2400" b="1" spc="42" dirty="0">
                <a:latin typeface="Montserrat" pitchFamily="2" charset="-52"/>
              </a:rPr>
              <a:t>фонд?</a:t>
            </a:r>
          </a:p>
        </p:txBody>
      </p:sp>
      <p:sp>
        <p:nvSpPr>
          <p:cNvPr id="3" name="object 3"/>
          <p:cNvSpPr/>
          <p:nvPr/>
        </p:nvSpPr>
        <p:spPr>
          <a:xfrm>
            <a:off x="690681" y="2647774"/>
            <a:ext cx="1170726" cy="212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0681" y="2832600"/>
            <a:ext cx="2000500" cy="212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0681" y="3017427"/>
            <a:ext cx="1063904" cy="212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43779" y="2601567"/>
            <a:ext cx="1912855" cy="2125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43779" y="2786394"/>
            <a:ext cx="1450526" cy="2125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43779" y="2971220"/>
            <a:ext cx="2182874" cy="2125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78616" y="2601567"/>
            <a:ext cx="2146908" cy="2125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78616" y="2786394"/>
            <a:ext cx="2023759" cy="2125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78616" y="2971220"/>
            <a:ext cx="1828445" cy="2125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78616" y="3156047"/>
            <a:ext cx="2256733" cy="2125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78616" y="3340873"/>
            <a:ext cx="2317037" cy="21255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78616" y="3525699"/>
            <a:ext cx="2102547" cy="21255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055383" y="2601567"/>
            <a:ext cx="1872036" cy="2125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055383" y="2786394"/>
            <a:ext cx="1789398" cy="2125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5383" y="2971220"/>
            <a:ext cx="1725706" cy="21255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55383" y="3156047"/>
            <a:ext cx="2278914" cy="21255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055383" y="3340873"/>
            <a:ext cx="927123" cy="21255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67418" y="5171400"/>
            <a:ext cx="2218128" cy="569896"/>
          </a:xfrm>
          <a:custGeom>
            <a:avLst/>
            <a:gdLst/>
            <a:ahLst/>
            <a:cxnLst/>
            <a:rect l="l" t="t" r="r" b="b"/>
            <a:pathLst>
              <a:path w="3657600" h="939800">
                <a:moveTo>
                  <a:pt x="-134" y="939417"/>
                </a:moveTo>
                <a:lnTo>
                  <a:pt x="3657372" y="939417"/>
                </a:lnTo>
                <a:lnTo>
                  <a:pt x="3657372" y="85"/>
                </a:lnTo>
                <a:lnTo>
                  <a:pt x="-134" y="85"/>
                </a:lnTo>
                <a:lnTo>
                  <a:pt x="-134" y="9394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67491" y="5159370"/>
            <a:ext cx="1681344" cy="21273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55414" y="5159370"/>
            <a:ext cx="500514" cy="212735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67491" y="5344381"/>
            <a:ext cx="881298" cy="2125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960604" y="5344381"/>
            <a:ext cx="1270770" cy="21255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67491" y="5529208"/>
            <a:ext cx="1501588" cy="21255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5196" y="5529208"/>
            <a:ext cx="99813" cy="21255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32654" y="5161249"/>
            <a:ext cx="1489496" cy="21255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458920" y="5161249"/>
            <a:ext cx="909024" cy="21255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32654" y="5346075"/>
            <a:ext cx="1305273" cy="21255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032653" y="5530871"/>
            <a:ext cx="2281995" cy="21273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562998" y="1735887"/>
            <a:ext cx="646938" cy="64689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586863" y="4401073"/>
            <a:ext cx="600727" cy="600685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744198" y="1782094"/>
            <a:ext cx="627683" cy="62763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67970" y="1782094"/>
            <a:ext cx="554517" cy="55447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885514" y="4447281"/>
            <a:ext cx="575697" cy="57565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925399" y="1735887"/>
            <a:ext cx="600727" cy="600685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4874" y="340658"/>
            <a:ext cx="2348075" cy="65629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="" xmlns:a16="http://schemas.microsoft.com/office/drawing/2014/main" id="{B283F9DA-7E17-48D7-973A-FFF5ACB2375C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>
            <a:extLst>
              <a:ext uri="{FF2B5EF4-FFF2-40B4-BE49-F238E27FC236}">
                <a16:creationId xmlns="" xmlns:a16="http://schemas.microsoft.com/office/drawing/2014/main" id="{7F150B85-08A0-4DF1-A541-157686BBC861}"/>
              </a:ext>
            </a:extLst>
          </p:cNvPr>
          <p:cNvSpPr/>
          <p:nvPr/>
        </p:nvSpPr>
        <p:spPr>
          <a:xfrm>
            <a:off x="6618122" y="6614185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BE9C097E-1B99-4FB5-A6AB-69ADD2DC22F9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>
            <a:extLst>
              <a:ext uri="{FF2B5EF4-FFF2-40B4-BE49-F238E27FC236}">
                <a16:creationId xmlns="" xmlns:a16="http://schemas.microsoft.com/office/drawing/2014/main" id="{B717DA51-9A02-4564-A9CE-36EB34A66D75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215796FD-5F99-4E9F-952F-DC0EBF49703E}"/>
              </a:ext>
            </a:extLst>
          </p:cNvPr>
          <p:cNvCxnSpPr>
            <a:cxnSpLocks/>
          </p:cNvCxnSpPr>
          <p:nvPr/>
        </p:nvCxnSpPr>
        <p:spPr>
          <a:xfrm>
            <a:off x="0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654CE813-1315-457B-B96A-EC07CE7B9312}"/>
              </a:ext>
            </a:extLst>
          </p:cNvPr>
          <p:cNvSpPr/>
          <p:nvPr/>
        </p:nvSpPr>
        <p:spPr>
          <a:xfrm>
            <a:off x="6600192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FD64CA1D-9C69-4C28-90D3-5E9C4D665ACB}"/>
              </a:ext>
            </a:extLst>
          </p:cNvPr>
          <p:cNvCxnSpPr>
            <a:cxnSpLocks/>
          </p:cNvCxnSpPr>
          <p:nvPr/>
        </p:nvCxnSpPr>
        <p:spPr>
          <a:xfrm>
            <a:off x="6647822" y="6646010"/>
            <a:ext cx="5544178" cy="0"/>
          </a:xfrm>
          <a:prstGeom prst="line">
            <a:avLst/>
          </a:prstGeom>
          <a:ln w="19050">
            <a:solidFill>
              <a:srgbClr val="AC0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28F971A8-C4FC-41FB-9FF7-130C681509B2}"/>
              </a:ext>
            </a:extLst>
          </p:cNvPr>
          <p:cNvSpPr/>
          <p:nvPr/>
        </p:nvSpPr>
        <p:spPr>
          <a:xfrm>
            <a:off x="5546084" y="6623150"/>
            <a:ext cx="45719" cy="45719"/>
          </a:xfrm>
          <a:prstGeom prst="ellipse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F4ACEACB-B14D-4E46-ABCF-928F87169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31" y="318973"/>
            <a:ext cx="2747844" cy="767884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52466" y="2317416"/>
            <a:ext cx="9896474" cy="3756025"/>
          </a:xfrm>
          <a:prstGeom prst="rect">
            <a:avLst/>
          </a:prstGeom>
          <a:solidFill>
            <a:schemeClr val="bg1"/>
          </a:solidFill>
          <a:ln cmpd="sng">
            <a:solidFill>
              <a:srgbClr val="5C555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TextBox 21"/>
          <p:cNvSpPr txBox="1">
            <a:spLocks noChangeArrowheads="1"/>
          </p:cNvSpPr>
          <p:nvPr/>
        </p:nvSpPr>
        <p:spPr bwMode="auto">
          <a:xfrm>
            <a:off x="1323448" y="959569"/>
            <a:ext cx="884790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Montserrat" pitchFamily="2" charset="-52"/>
              </a:rPr>
              <a:t>Учредители/бенефициары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Montserrat" pitchFamily="2" charset="-52"/>
              </a:rPr>
              <a:t>(инвестиционный комитет)</a:t>
            </a:r>
          </a:p>
        </p:txBody>
      </p:sp>
      <p:sp>
        <p:nvSpPr>
          <p:cNvPr id="31" name="TextBox 22"/>
          <p:cNvSpPr txBox="1">
            <a:spLocks noChangeArrowheads="1"/>
          </p:cNvSpPr>
          <p:nvPr/>
        </p:nvSpPr>
        <p:spPr bwMode="auto">
          <a:xfrm>
            <a:off x="4650441" y="3369628"/>
            <a:ext cx="2232025" cy="143017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УПРАВЛЯЮЩАЯ КОМПАНИЯ</a:t>
            </a:r>
          </a:p>
          <a:p>
            <a:pPr algn="ctr" eaLnBrk="1" hangingPunct="1">
              <a:defRPr/>
            </a:pPr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(формирование, управление активами, регистрация правил, отчетность, раскрытие информации)</a:t>
            </a:r>
          </a:p>
        </p:txBody>
      </p:sp>
      <p:sp>
        <p:nvSpPr>
          <p:cNvPr id="32" name="TextBox 24"/>
          <p:cNvSpPr txBox="1">
            <a:spLocks noChangeArrowheads="1"/>
          </p:cNvSpPr>
          <p:nvPr/>
        </p:nvSpPr>
        <p:spPr bwMode="auto">
          <a:xfrm>
            <a:off x="4631391" y="2418715"/>
            <a:ext cx="2232025" cy="851297"/>
          </a:xfrm>
          <a:prstGeom prst="round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Montserrat" pitchFamily="2" charset="-52"/>
              </a:rPr>
              <a:t>Фонд</a:t>
            </a:r>
          </a:p>
          <a:p>
            <a:pPr algn="ctr"/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Обособленный имущественный комплекс без образования </a:t>
            </a:r>
            <a:r>
              <a:rPr lang="ru-RU" sz="1000" dirty="0" err="1">
                <a:solidFill>
                  <a:schemeClr val="bg1"/>
                </a:solidFill>
                <a:latin typeface="Montserrat" pitchFamily="2" charset="-52"/>
              </a:rPr>
              <a:t>юрлица</a:t>
            </a:r>
            <a:endParaRPr lang="ru-RU" sz="10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53995" y="4862483"/>
            <a:ext cx="2366936" cy="6284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Montserrat" pitchFamily="2" charset="-52"/>
              </a:rPr>
              <a:t>ЦБ РФ</a:t>
            </a:r>
            <a:endParaRPr lang="en-US" sz="1000" dirty="0">
              <a:latin typeface="Montserrat" pitchFamily="2" charset="-5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latin typeface="Montserrat" pitchFamily="2" charset="-52"/>
              </a:rPr>
              <a:t>(</a:t>
            </a:r>
            <a:r>
              <a:rPr lang="ru-RU" sz="1000" dirty="0">
                <a:latin typeface="Montserrat" pitchFamily="2" charset="-52"/>
              </a:rPr>
              <a:t>регистрация  договора ДУ, включение в реестр, надзор) 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545156" y="1705610"/>
            <a:ext cx="0" cy="646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39580" y="4862483"/>
            <a:ext cx="1800225" cy="11237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Специализированный депозитарий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(учет и хранение имущества ЗПИФ, контроль операций с активами)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32407" y="4874768"/>
            <a:ext cx="1339850" cy="1123712"/>
          </a:xfrm>
          <a:prstGeom prst="roundRect">
            <a:avLst/>
          </a:prstGeom>
          <a:solidFill>
            <a:schemeClr val="bg1">
              <a:lumMod val="50000"/>
              <a:alpha val="2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Montserrat" pitchFamily="2" charset="-52"/>
                <a:cs typeface="+mn-cs"/>
              </a:rPr>
              <a:t>Независимый оценщик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Montserrat" pitchFamily="2" charset="-52"/>
                <a:cs typeface="+mn-cs"/>
              </a:rPr>
              <a:t>(ежегодная независимая оценка активов </a:t>
            </a:r>
            <a:r>
              <a:rPr lang="ru-RU" sz="1000" dirty="0" err="1">
                <a:latin typeface="Montserrat" pitchFamily="2" charset="-52"/>
                <a:cs typeface="+mn-cs"/>
              </a:rPr>
              <a:t>ЗПИФа</a:t>
            </a:r>
            <a:r>
              <a:rPr lang="ru-RU" sz="1000" dirty="0">
                <a:latin typeface="Montserrat" pitchFamily="2" charset="-52"/>
                <a:cs typeface="+mn-cs"/>
              </a:rPr>
              <a:t>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17759" y="4899423"/>
            <a:ext cx="1832910" cy="78319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Специализированный регистратор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  <a:latin typeface="Montserrat" pitchFamily="2" charset="-52"/>
              </a:rPr>
              <a:t>(ведение реестра владельцев паев)</a:t>
            </a:r>
          </a:p>
        </p:txBody>
      </p:sp>
      <p:cxnSp>
        <p:nvCxnSpPr>
          <p:cNvPr id="49" name="Прямая со стрелкой 48"/>
          <p:cNvCxnSpPr/>
          <p:nvPr/>
        </p:nvCxnSpPr>
        <p:spPr>
          <a:xfrm flipH="1" flipV="1">
            <a:off x="5814714" y="1674178"/>
            <a:ext cx="1587" cy="646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0" name="TextBox 5"/>
          <p:cNvSpPr txBox="1">
            <a:spLocks noChangeArrowheads="1"/>
          </p:cNvSpPr>
          <p:nvPr/>
        </p:nvSpPr>
        <p:spPr bwMode="auto">
          <a:xfrm>
            <a:off x="5958970" y="1849789"/>
            <a:ext cx="1177925" cy="306467"/>
          </a:xfrm>
          <a:prstGeom prst="roundRect">
            <a:avLst/>
          </a:prstGeom>
          <a:noFill/>
          <a:ln w="9525">
            <a:solidFill>
              <a:srgbClr val="842C2B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>
                <a:latin typeface="Montserrat" pitchFamily="2" charset="-52"/>
              </a:rPr>
              <a:t>Паи + доход</a:t>
            </a:r>
          </a:p>
        </p:txBody>
      </p:sp>
      <p:sp>
        <p:nvSpPr>
          <p:cNvPr id="54" name="TextBox 5"/>
          <p:cNvSpPr txBox="1">
            <a:spLocks noChangeArrowheads="1"/>
          </p:cNvSpPr>
          <p:nvPr/>
        </p:nvSpPr>
        <p:spPr bwMode="auto">
          <a:xfrm>
            <a:off x="4599383" y="1849789"/>
            <a:ext cx="801993" cy="306467"/>
          </a:xfrm>
          <a:prstGeom prst="roundRect">
            <a:avLst/>
          </a:prstGeom>
          <a:noFill/>
          <a:ln w="9525">
            <a:solidFill>
              <a:srgbClr val="842C2B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dirty="0">
                <a:latin typeface="Montserrat" pitchFamily="2" charset="-52"/>
              </a:rPr>
              <a:t>Активы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1858625" y="-50800"/>
            <a:ext cx="300355" cy="54229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3E7AA564-4358-4C25-B211-0158618C86B1}"/>
              </a:ext>
            </a:extLst>
          </p:cNvPr>
          <p:cNvSpPr/>
          <p:nvPr/>
        </p:nvSpPr>
        <p:spPr>
          <a:xfrm>
            <a:off x="12001500" y="-254000"/>
            <a:ext cx="190500" cy="7112000"/>
          </a:xfrm>
          <a:prstGeom prst="rect">
            <a:avLst/>
          </a:prstGeom>
          <a:solidFill>
            <a:srgbClr val="AC0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20CC374-8CC4-4BCA-BE3D-5F9A6E9DC7C3}"/>
              </a:ext>
            </a:extLst>
          </p:cNvPr>
          <p:cNvSpPr txBox="1"/>
          <p:nvPr/>
        </p:nvSpPr>
        <p:spPr>
          <a:xfrm>
            <a:off x="5632853" y="6493389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AC033A"/>
                </a:solidFill>
                <a:latin typeface="Montserrat" pitchFamily="2" charset="-52"/>
              </a:rPr>
              <a:t> dohod.ru</a:t>
            </a:r>
            <a:endParaRPr lang="ru-RU" sz="1100" dirty="0">
              <a:solidFill>
                <a:srgbClr val="AC033A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574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9444</TotalTime>
  <Words>990</Words>
  <Application>Microsoft Office PowerPoint</Application>
  <PresentationFormat>Произвольный</PresentationFormat>
  <Paragraphs>116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Montserrat</vt:lpstr>
      <vt:lpstr>Calibri</vt:lpstr>
      <vt:lpstr>Montserrat SemiBold</vt:lpstr>
      <vt:lpstr>Times New Roman</vt:lpstr>
      <vt:lpstr>Calibri Light</vt:lpstr>
      <vt:lpstr>Тема Office</vt:lpstr>
      <vt:lpstr>Семейные фонды</vt:lpstr>
      <vt:lpstr>Семейный фонд – инструмент для управления, защиты и сохранения семейного благосостояния</vt:lpstr>
      <vt:lpstr>Термины и определения</vt:lpstr>
      <vt:lpstr>Прозрачный и легальный механизм фонда</vt:lpstr>
      <vt:lpstr>Инструмент планирования наследования и преемственности</vt:lpstr>
      <vt:lpstr>Защита имущества и обеспечение конфиденциальности</vt:lpstr>
      <vt:lpstr>Семейное управление активами  и оптимизация налогообложения</vt:lpstr>
      <vt:lpstr>Кому подходит семейный фонд?</vt:lpstr>
      <vt:lpstr>Слайд 9</vt:lpstr>
      <vt:lpstr>Создание фонда</vt:lpstr>
      <vt:lpstr>Примеры</vt:lpstr>
      <vt:lpstr>Наш опыт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презинтации</dc:title>
  <dc:creator>borisova</dc:creator>
  <cp:lastModifiedBy>rimma</cp:lastModifiedBy>
  <cp:revision>268</cp:revision>
  <cp:lastPrinted>2021-11-23T13:11:09Z</cp:lastPrinted>
  <dcterms:created xsi:type="dcterms:W3CDTF">2018-01-29T15:54:15Z</dcterms:created>
  <dcterms:modified xsi:type="dcterms:W3CDTF">2021-11-30T11:13:49Z</dcterms:modified>
</cp:coreProperties>
</file>