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0" r:id="rId3"/>
    <p:sldId id="261" r:id="rId4"/>
    <p:sldId id="259" r:id="rId5"/>
    <p:sldId id="262" r:id="rId6"/>
    <p:sldId id="268" r:id="rId7"/>
    <p:sldId id="266" r:id="rId8"/>
    <p:sldId id="265" r:id="rId9"/>
  </p:sldIdLst>
  <p:sldSz cx="20104100" cy="11309350"/>
  <p:notesSz cx="20104100" cy="113093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42" userDrawn="1">
          <p15:clr>
            <a:srgbClr val="A4A3A4"/>
          </p15:clr>
        </p15:guide>
        <p15:guide id="2" pos="22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1F57"/>
    <a:srgbClr val="D52973"/>
    <a:srgbClr val="B3B3B3"/>
    <a:srgbClr val="87344F"/>
    <a:srgbClr val="5B23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42" y="48"/>
      </p:cViewPr>
      <p:guideLst>
        <p:guide orient="horz" pos="2842"/>
        <p:guide pos="220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98" d="100"/>
          <a:sy n="98" d="100"/>
        </p:scale>
        <p:origin x="135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0F3E0F8-594A-4F47-AF5D-4F13EB1B59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1DA6067-58B5-4437-A02C-79986A23819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EBB56-4660-42E5-8EB6-D1551E8D9EF6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E03E3BE-CF58-468A-812D-33759D0252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8028D89-E1C5-4D27-80ED-CDB316FC8A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37B4F-38ED-466E-846F-1B9B7C9CB1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4039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BD5E0-8CB1-4F73-B971-CF6D06A1009A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017AA-7D25-4B45-A5DB-E7F7B14943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190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017AA-7D25-4B45-A5DB-E7F7B149434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812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017AA-7D25-4B45-A5DB-E7F7B1494344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7703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017AA-7D25-4B45-A5DB-E7F7B1494344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645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017AA-7D25-4B45-A5DB-E7F7B1494344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340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098865" cy="113093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11161" y="3276835"/>
            <a:ext cx="17881777" cy="6165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B29D9D40-BF1D-4B29-91C4-7ADF2A0E2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5450" y="244475"/>
            <a:ext cx="1546549" cy="990600"/>
          </a:xfrm>
          <a:prstGeom prst="rect">
            <a:avLst/>
          </a:prstGeom>
        </p:spPr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9F38455-1E90-40B6-A296-676514FA9DD2}"/>
              </a:ext>
            </a:extLst>
          </p:cNvPr>
          <p:cNvCxnSpPr/>
          <p:nvPr userDrawn="1"/>
        </p:nvCxnSpPr>
        <p:spPr>
          <a:xfrm flipH="1">
            <a:off x="679450" y="1082675"/>
            <a:ext cx="1744980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">
    <p:bg>
      <p:bgPr>
        <a:gradFill>
          <a:gsLst>
            <a:gs pos="0">
              <a:srgbClr val="B3B3B3"/>
            </a:gs>
            <a:gs pos="44000">
              <a:srgbClr val="D52973"/>
            </a:gs>
            <a:gs pos="74000">
              <a:srgbClr val="A11F57"/>
            </a:gs>
            <a:gs pos="100000">
              <a:srgbClr val="87344F"/>
            </a:gs>
          </a:gsLst>
          <a:lin ang="14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9F38455-1E90-40B6-A296-676514FA9DD2}"/>
              </a:ext>
            </a:extLst>
          </p:cNvPr>
          <p:cNvCxnSpPr/>
          <p:nvPr userDrawn="1"/>
        </p:nvCxnSpPr>
        <p:spPr>
          <a:xfrm flipH="1">
            <a:off x="679450" y="1082675"/>
            <a:ext cx="174498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69572548-6CA8-4090-AC65-C86C53C879FD}"/>
              </a:ext>
            </a:extLst>
          </p:cNvPr>
          <p:cNvGrpSpPr/>
          <p:nvPr userDrawn="1"/>
        </p:nvGrpSpPr>
        <p:grpSpPr>
          <a:xfrm>
            <a:off x="18254064" y="288698"/>
            <a:ext cx="1475386" cy="902154"/>
            <a:chOff x="1137043" y="712020"/>
            <a:chExt cx="1914957" cy="1170938"/>
          </a:xfrm>
        </p:grpSpPr>
        <p:sp>
          <p:nvSpPr>
            <p:cNvPr id="25" name="object 15">
              <a:extLst>
                <a:ext uri="{FF2B5EF4-FFF2-40B4-BE49-F238E27FC236}">
                  <a16:creationId xmlns:a16="http://schemas.microsoft.com/office/drawing/2014/main" id="{3167E443-254A-4CCA-BAA4-B8B07587CD90}"/>
                </a:ext>
              </a:extLst>
            </p:cNvPr>
            <p:cNvSpPr/>
            <p:nvPr/>
          </p:nvSpPr>
          <p:spPr>
            <a:xfrm>
              <a:off x="1226731" y="1347386"/>
              <a:ext cx="44450" cy="239395"/>
            </a:xfrm>
            <a:custGeom>
              <a:avLst/>
              <a:gdLst/>
              <a:ahLst/>
              <a:cxnLst/>
              <a:rect l="l" t="t" r="r" b="b"/>
              <a:pathLst>
                <a:path w="44450" h="239394">
                  <a:moveTo>
                    <a:pt x="43840" y="22123"/>
                  </a:moveTo>
                  <a:lnTo>
                    <a:pt x="42316" y="13411"/>
                  </a:lnTo>
                  <a:lnTo>
                    <a:pt x="37960" y="6388"/>
                  </a:lnTo>
                  <a:lnTo>
                    <a:pt x="31115" y="1701"/>
                  </a:lnTo>
                  <a:lnTo>
                    <a:pt x="22123" y="0"/>
                  </a:lnTo>
                  <a:lnTo>
                    <a:pt x="13246" y="1701"/>
                  </a:lnTo>
                  <a:lnTo>
                    <a:pt x="6235" y="6388"/>
                  </a:lnTo>
                  <a:lnTo>
                    <a:pt x="1651" y="13411"/>
                  </a:lnTo>
                  <a:lnTo>
                    <a:pt x="0" y="22123"/>
                  </a:lnTo>
                  <a:lnTo>
                    <a:pt x="1574" y="30607"/>
                  </a:lnTo>
                  <a:lnTo>
                    <a:pt x="5981" y="37515"/>
                  </a:lnTo>
                  <a:lnTo>
                    <a:pt x="12725" y="42151"/>
                  </a:lnTo>
                  <a:lnTo>
                    <a:pt x="21323" y="43853"/>
                  </a:lnTo>
                  <a:lnTo>
                    <a:pt x="30835" y="42151"/>
                  </a:lnTo>
                  <a:lnTo>
                    <a:pt x="38011" y="37515"/>
                  </a:lnTo>
                  <a:lnTo>
                    <a:pt x="42468" y="30607"/>
                  </a:lnTo>
                  <a:lnTo>
                    <a:pt x="43840" y="22123"/>
                  </a:lnTo>
                  <a:close/>
                </a:path>
                <a:path w="44450" h="239394">
                  <a:moveTo>
                    <a:pt x="44030" y="66332"/>
                  </a:moveTo>
                  <a:lnTo>
                    <a:pt x="1892" y="66332"/>
                  </a:lnTo>
                  <a:lnTo>
                    <a:pt x="1892" y="238861"/>
                  </a:lnTo>
                  <a:lnTo>
                    <a:pt x="44030" y="238861"/>
                  </a:lnTo>
                  <a:lnTo>
                    <a:pt x="44030" y="663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16">
              <a:extLst>
                <a:ext uri="{FF2B5EF4-FFF2-40B4-BE49-F238E27FC236}">
                  <a16:creationId xmlns:a16="http://schemas.microsoft.com/office/drawing/2014/main" id="{E2A67D44-FE7D-4FC6-8AA9-5D1C618AB07C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37220" y="1409790"/>
              <a:ext cx="182800" cy="176444"/>
            </a:xfrm>
            <a:prstGeom prst="rect">
              <a:avLst/>
            </a:prstGeom>
          </p:spPr>
        </p:pic>
        <p:pic>
          <p:nvPicPr>
            <p:cNvPr id="27" name="object 17">
              <a:extLst>
                <a:ext uri="{FF2B5EF4-FFF2-40B4-BE49-F238E27FC236}">
                  <a16:creationId xmlns:a16="http://schemas.microsoft.com/office/drawing/2014/main" id="{FBFBED02-A9F1-4132-A8B8-09387272F91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57245" y="1364164"/>
              <a:ext cx="137419" cy="225637"/>
            </a:xfrm>
            <a:prstGeom prst="rect">
              <a:avLst/>
            </a:prstGeom>
          </p:spPr>
        </p:pic>
        <p:pic>
          <p:nvPicPr>
            <p:cNvPr id="28" name="object 18">
              <a:extLst>
                <a:ext uri="{FF2B5EF4-FFF2-40B4-BE49-F238E27FC236}">
                  <a16:creationId xmlns:a16="http://schemas.microsoft.com/office/drawing/2014/main" id="{4C59D33D-2AE3-48E4-A583-DC8DE81A72F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22436" y="1409788"/>
              <a:ext cx="204464" cy="180015"/>
            </a:xfrm>
            <a:prstGeom prst="rect">
              <a:avLst/>
            </a:prstGeom>
          </p:spPr>
        </p:pic>
        <p:pic>
          <p:nvPicPr>
            <p:cNvPr id="29" name="object 19">
              <a:extLst>
                <a:ext uri="{FF2B5EF4-FFF2-40B4-BE49-F238E27FC236}">
                  <a16:creationId xmlns:a16="http://schemas.microsoft.com/office/drawing/2014/main" id="{C801A7EF-1576-4862-BED0-9695A7450D5B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77178" y="1413708"/>
              <a:ext cx="137304" cy="172528"/>
            </a:xfrm>
            <a:prstGeom prst="rect">
              <a:avLst/>
            </a:prstGeom>
          </p:spPr>
        </p:pic>
        <p:sp>
          <p:nvSpPr>
            <p:cNvPr id="30" name="object 20">
              <a:extLst>
                <a:ext uri="{FF2B5EF4-FFF2-40B4-BE49-F238E27FC236}">
                  <a16:creationId xmlns:a16="http://schemas.microsoft.com/office/drawing/2014/main" id="{51057B03-47E6-4FC5-B2B9-B58D8A1A5675}"/>
                </a:ext>
              </a:extLst>
            </p:cNvPr>
            <p:cNvSpPr/>
            <p:nvPr/>
          </p:nvSpPr>
          <p:spPr>
            <a:xfrm>
              <a:off x="2115108" y="896105"/>
              <a:ext cx="822325" cy="716915"/>
            </a:xfrm>
            <a:custGeom>
              <a:avLst/>
              <a:gdLst/>
              <a:ahLst/>
              <a:cxnLst/>
              <a:rect l="l" t="t" r="r" b="b"/>
              <a:pathLst>
                <a:path w="822325" h="716915">
                  <a:moveTo>
                    <a:pt x="266661" y="677164"/>
                  </a:moveTo>
                  <a:lnTo>
                    <a:pt x="212331" y="652437"/>
                  </a:lnTo>
                  <a:lnTo>
                    <a:pt x="194995" y="560006"/>
                  </a:lnTo>
                  <a:lnTo>
                    <a:pt x="196202" y="374878"/>
                  </a:lnTo>
                  <a:lnTo>
                    <a:pt x="198945" y="14871"/>
                  </a:lnTo>
                  <a:lnTo>
                    <a:pt x="178015" y="14871"/>
                  </a:lnTo>
                  <a:lnTo>
                    <a:pt x="129413" y="59042"/>
                  </a:lnTo>
                  <a:lnTo>
                    <a:pt x="94246" y="77685"/>
                  </a:lnTo>
                  <a:lnTo>
                    <a:pt x="40538" y="87680"/>
                  </a:lnTo>
                  <a:lnTo>
                    <a:pt x="0" y="88163"/>
                  </a:lnTo>
                  <a:lnTo>
                    <a:pt x="0" y="119570"/>
                  </a:lnTo>
                  <a:lnTo>
                    <a:pt x="49936" y="129425"/>
                  </a:lnTo>
                  <a:lnTo>
                    <a:pt x="82753" y="151104"/>
                  </a:lnTo>
                  <a:lnTo>
                    <a:pt x="102222" y="186207"/>
                  </a:lnTo>
                  <a:lnTo>
                    <a:pt x="107492" y="247116"/>
                  </a:lnTo>
                  <a:lnTo>
                    <a:pt x="108191" y="305879"/>
                  </a:lnTo>
                  <a:lnTo>
                    <a:pt x="108178" y="497306"/>
                  </a:lnTo>
                  <a:lnTo>
                    <a:pt x="107632" y="559650"/>
                  </a:lnTo>
                  <a:lnTo>
                    <a:pt x="106476" y="614578"/>
                  </a:lnTo>
                  <a:lnTo>
                    <a:pt x="106337" y="631037"/>
                  </a:lnTo>
                  <a:lnTo>
                    <a:pt x="68275" y="664679"/>
                  </a:lnTo>
                  <a:lnTo>
                    <a:pt x="34188" y="677164"/>
                  </a:lnTo>
                  <a:lnTo>
                    <a:pt x="36512" y="695540"/>
                  </a:lnTo>
                  <a:lnTo>
                    <a:pt x="264337" y="695540"/>
                  </a:lnTo>
                  <a:lnTo>
                    <a:pt x="266661" y="677164"/>
                  </a:lnTo>
                  <a:close/>
                </a:path>
                <a:path w="822325" h="716915">
                  <a:moveTo>
                    <a:pt x="822312" y="523265"/>
                  </a:moveTo>
                  <a:lnTo>
                    <a:pt x="815911" y="474091"/>
                  </a:lnTo>
                  <a:lnTo>
                    <a:pt x="796683" y="433857"/>
                  </a:lnTo>
                  <a:lnTo>
                    <a:pt x="767461" y="400634"/>
                  </a:lnTo>
                  <a:lnTo>
                    <a:pt x="731113" y="372452"/>
                  </a:lnTo>
                  <a:lnTo>
                    <a:pt x="689978" y="348170"/>
                  </a:lnTo>
                  <a:lnTo>
                    <a:pt x="646468" y="326555"/>
                  </a:lnTo>
                  <a:lnTo>
                    <a:pt x="624408" y="316318"/>
                  </a:lnTo>
                  <a:lnTo>
                    <a:pt x="602945" y="305854"/>
                  </a:lnTo>
                  <a:lnTo>
                    <a:pt x="561822" y="284226"/>
                  </a:lnTo>
                  <a:lnTo>
                    <a:pt x="525449" y="260096"/>
                  </a:lnTo>
                  <a:lnTo>
                    <a:pt x="496239" y="231775"/>
                  </a:lnTo>
                  <a:lnTo>
                    <a:pt x="477012" y="197942"/>
                  </a:lnTo>
                  <a:lnTo>
                    <a:pt x="470611" y="157264"/>
                  </a:lnTo>
                  <a:lnTo>
                    <a:pt x="482625" y="109804"/>
                  </a:lnTo>
                  <a:lnTo>
                    <a:pt x="513994" y="73533"/>
                  </a:lnTo>
                  <a:lnTo>
                    <a:pt x="557631" y="51447"/>
                  </a:lnTo>
                  <a:lnTo>
                    <a:pt x="606488" y="46520"/>
                  </a:lnTo>
                  <a:lnTo>
                    <a:pt x="639559" y="54279"/>
                  </a:lnTo>
                  <a:lnTo>
                    <a:pt x="669290" y="70192"/>
                  </a:lnTo>
                  <a:lnTo>
                    <a:pt x="694270" y="92938"/>
                  </a:lnTo>
                  <a:lnTo>
                    <a:pt x="713041" y="121208"/>
                  </a:lnTo>
                  <a:lnTo>
                    <a:pt x="753846" y="203377"/>
                  </a:lnTo>
                  <a:lnTo>
                    <a:pt x="774852" y="203339"/>
                  </a:lnTo>
                  <a:lnTo>
                    <a:pt x="774852" y="46278"/>
                  </a:lnTo>
                  <a:lnTo>
                    <a:pt x="766470" y="41351"/>
                  </a:lnTo>
                  <a:lnTo>
                    <a:pt x="750760" y="29883"/>
                  </a:lnTo>
                  <a:lnTo>
                    <a:pt x="711974" y="12458"/>
                  </a:lnTo>
                  <a:lnTo>
                    <a:pt x="631367" y="0"/>
                  </a:lnTo>
                  <a:lnTo>
                    <a:pt x="581850" y="711"/>
                  </a:lnTo>
                  <a:lnTo>
                    <a:pt x="533019" y="8724"/>
                  </a:lnTo>
                  <a:lnTo>
                    <a:pt x="486968" y="24942"/>
                  </a:lnTo>
                  <a:lnTo>
                    <a:pt x="445795" y="50304"/>
                  </a:lnTo>
                  <a:lnTo>
                    <a:pt x="411594" y="85725"/>
                  </a:lnTo>
                  <a:lnTo>
                    <a:pt x="387896" y="131927"/>
                  </a:lnTo>
                  <a:lnTo>
                    <a:pt x="379996" y="184683"/>
                  </a:lnTo>
                  <a:lnTo>
                    <a:pt x="381596" y="211518"/>
                  </a:lnTo>
                  <a:lnTo>
                    <a:pt x="394411" y="258013"/>
                  </a:lnTo>
                  <a:lnTo>
                    <a:pt x="419341" y="295490"/>
                  </a:lnTo>
                  <a:lnTo>
                    <a:pt x="452120" y="327088"/>
                  </a:lnTo>
                  <a:lnTo>
                    <a:pt x="491464" y="353606"/>
                  </a:lnTo>
                  <a:lnTo>
                    <a:pt x="533793" y="376859"/>
                  </a:lnTo>
                  <a:lnTo>
                    <a:pt x="577913" y="397573"/>
                  </a:lnTo>
                  <a:lnTo>
                    <a:pt x="599363" y="407936"/>
                  </a:lnTo>
                  <a:lnTo>
                    <a:pt x="640511" y="429082"/>
                  </a:lnTo>
                  <a:lnTo>
                    <a:pt x="676859" y="452196"/>
                  </a:lnTo>
                  <a:lnTo>
                    <a:pt x="706081" y="478574"/>
                  </a:lnTo>
                  <a:lnTo>
                    <a:pt x="730110" y="528980"/>
                  </a:lnTo>
                  <a:lnTo>
                    <a:pt x="731710" y="549503"/>
                  </a:lnTo>
                  <a:lnTo>
                    <a:pt x="728878" y="575030"/>
                  </a:lnTo>
                  <a:lnTo>
                    <a:pt x="706755" y="619798"/>
                  </a:lnTo>
                  <a:lnTo>
                    <a:pt x="658863" y="652259"/>
                  </a:lnTo>
                  <a:lnTo>
                    <a:pt x="591756" y="662851"/>
                  </a:lnTo>
                  <a:lnTo>
                    <a:pt x="559219" y="660361"/>
                  </a:lnTo>
                  <a:lnTo>
                    <a:pt x="504621" y="644334"/>
                  </a:lnTo>
                  <a:lnTo>
                    <a:pt x="463651" y="620331"/>
                  </a:lnTo>
                  <a:lnTo>
                    <a:pt x="439940" y="583349"/>
                  </a:lnTo>
                  <a:lnTo>
                    <a:pt x="408368" y="496531"/>
                  </a:lnTo>
                  <a:lnTo>
                    <a:pt x="376961" y="496531"/>
                  </a:lnTo>
                  <a:lnTo>
                    <a:pt x="376961" y="674535"/>
                  </a:lnTo>
                  <a:lnTo>
                    <a:pt x="418706" y="690854"/>
                  </a:lnTo>
                  <a:lnTo>
                    <a:pt x="470611" y="703897"/>
                  </a:lnTo>
                  <a:lnTo>
                    <a:pt x="523963" y="713282"/>
                  </a:lnTo>
                  <a:lnTo>
                    <a:pt x="576719" y="716419"/>
                  </a:lnTo>
                  <a:lnTo>
                    <a:pt x="611479" y="714819"/>
                  </a:lnTo>
                  <a:lnTo>
                    <a:pt x="674966" y="701992"/>
                  </a:lnTo>
                  <a:lnTo>
                    <a:pt x="729919" y="676859"/>
                  </a:lnTo>
                  <a:lnTo>
                    <a:pt x="773430" y="642277"/>
                  </a:lnTo>
                  <a:lnTo>
                    <a:pt x="804545" y="599173"/>
                  </a:lnTo>
                  <a:lnTo>
                    <a:pt x="820343" y="549986"/>
                  </a:lnTo>
                  <a:lnTo>
                    <a:pt x="822312" y="5232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21">
              <a:extLst>
                <a:ext uri="{FF2B5EF4-FFF2-40B4-BE49-F238E27FC236}">
                  <a16:creationId xmlns:a16="http://schemas.microsoft.com/office/drawing/2014/main" id="{7FFCD106-6071-4D0D-957F-AB213E022FB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67473" y="712020"/>
              <a:ext cx="157063" cy="157063"/>
            </a:xfrm>
            <a:prstGeom prst="rect">
              <a:avLst/>
            </a:prstGeom>
          </p:spPr>
        </p:pic>
        <p:sp>
          <p:nvSpPr>
            <p:cNvPr id="32" name="object 22">
              <a:extLst>
                <a:ext uri="{FF2B5EF4-FFF2-40B4-BE49-F238E27FC236}">
                  <a16:creationId xmlns:a16="http://schemas.microsoft.com/office/drawing/2014/main" id="{91E9A266-6BE0-4C4D-8A90-EBFB521ED499}"/>
                </a:ext>
              </a:extLst>
            </p:cNvPr>
            <p:cNvSpPr/>
            <p:nvPr/>
          </p:nvSpPr>
          <p:spPr>
            <a:xfrm>
              <a:off x="1137043" y="1730558"/>
              <a:ext cx="637540" cy="152400"/>
            </a:xfrm>
            <a:custGeom>
              <a:avLst/>
              <a:gdLst/>
              <a:ahLst/>
              <a:cxnLst/>
              <a:rect l="l" t="t" r="r" b="b"/>
              <a:pathLst>
                <a:path w="637539" h="152400">
                  <a:moveTo>
                    <a:pt x="85623" y="5727"/>
                  </a:moveTo>
                  <a:lnTo>
                    <a:pt x="80721" y="3759"/>
                  </a:lnTo>
                  <a:lnTo>
                    <a:pt x="74307" y="1981"/>
                  </a:lnTo>
                  <a:lnTo>
                    <a:pt x="66713" y="711"/>
                  </a:lnTo>
                  <a:lnTo>
                    <a:pt x="58280" y="228"/>
                  </a:lnTo>
                  <a:lnTo>
                    <a:pt x="34226" y="4445"/>
                  </a:lnTo>
                  <a:lnTo>
                    <a:pt x="15862" y="16192"/>
                  </a:lnTo>
                  <a:lnTo>
                    <a:pt x="4127" y="34074"/>
                  </a:lnTo>
                  <a:lnTo>
                    <a:pt x="0" y="56730"/>
                  </a:lnTo>
                  <a:lnTo>
                    <a:pt x="3835" y="78943"/>
                  </a:lnTo>
                  <a:lnTo>
                    <a:pt x="14732" y="96075"/>
                  </a:lnTo>
                  <a:lnTo>
                    <a:pt x="31775" y="107124"/>
                  </a:lnTo>
                  <a:lnTo>
                    <a:pt x="54013" y="111036"/>
                  </a:lnTo>
                  <a:lnTo>
                    <a:pt x="64312" y="110439"/>
                  </a:lnTo>
                  <a:lnTo>
                    <a:pt x="76212" y="92786"/>
                  </a:lnTo>
                  <a:lnTo>
                    <a:pt x="68808" y="95643"/>
                  </a:lnTo>
                  <a:lnTo>
                    <a:pt x="57607" y="95643"/>
                  </a:lnTo>
                  <a:lnTo>
                    <a:pt x="42646" y="92887"/>
                  </a:lnTo>
                  <a:lnTo>
                    <a:pt x="30708" y="84975"/>
                  </a:lnTo>
                  <a:lnTo>
                    <a:pt x="22809" y="72453"/>
                  </a:lnTo>
                  <a:lnTo>
                    <a:pt x="19951" y="55854"/>
                  </a:lnTo>
                  <a:lnTo>
                    <a:pt x="22440" y="40195"/>
                  </a:lnTo>
                  <a:lnTo>
                    <a:pt x="29781" y="27406"/>
                  </a:lnTo>
                  <a:lnTo>
                    <a:pt x="41795" y="18783"/>
                  </a:lnTo>
                  <a:lnTo>
                    <a:pt x="58280" y="15621"/>
                  </a:lnTo>
                  <a:lnTo>
                    <a:pt x="69037" y="15621"/>
                  </a:lnTo>
                  <a:lnTo>
                    <a:pt x="76441" y="18034"/>
                  </a:lnTo>
                  <a:lnTo>
                    <a:pt x="81140" y="20662"/>
                  </a:lnTo>
                  <a:lnTo>
                    <a:pt x="85623" y="5727"/>
                  </a:lnTo>
                  <a:close/>
                </a:path>
                <a:path w="637539" h="152400">
                  <a:moveTo>
                    <a:pt x="185191" y="2425"/>
                  </a:moveTo>
                  <a:lnTo>
                    <a:pt x="97980" y="2425"/>
                  </a:lnTo>
                  <a:lnTo>
                    <a:pt x="97980" y="17665"/>
                  </a:lnTo>
                  <a:lnTo>
                    <a:pt x="131838" y="17665"/>
                  </a:lnTo>
                  <a:lnTo>
                    <a:pt x="131838" y="109105"/>
                  </a:lnTo>
                  <a:lnTo>
                    <a:pt x="151345" y="109105"/>
                  </a:lnTo>
                  <a:lnTo>
                    <a:pt x="151345" y="17665"/>
                  </a:lnTo>
                  <a:lnTo>
                    <a:pt x="185191" y="17665"/>
                  </a:lnTo>
                  <a:lnTo>
                    <a:pt x="185191" y="2425"/>
                  </a:lnTo>
                  <a:close/>
                </a:path>
                <a:path w="637539" h="152400">
                  <a:moveTo>
                    <a:pt x="305142" y="54089"/>
                  </a:moveTo>
                  <a:lnTo>
                    <a:pt x="301650" y="32004"/>
                  </a:lnTo>
                  <a:lnTo>
                    <a:pt x="292277" y="15392"/>
                  </a:lnTo>
                  <a:lnTo>
                    <a:pt x="292011" y="14922"/>
                  </a:lnTo>
                  <a:lnTo>
                    <a:pt x="285432" y="9956"/>
                  </a:lnTo>
                  <a:lnTo>
                    <a:pt x="285432" y="54965"/>
                  </a:lnTo>
                  <a:lnTo>
                    <a:pt x="283210" y="71691"/>
                  </a:lnTo>
                  <a:lnTo>
                    <a:pt x="276771" y="84670"/>
                  </a:lnTo>
                  <a:lnTo>
                    <a:pt x="266420" y="93078"/>
                  </a:lnTo>
                  <a:lnTo>
                    <a:pt x="252476" y="96075"/>
                  </a:lnTo>
                  <a:lnTo>
                    <a:pt x="243078" y="94538"/>
                  </a:lnTo>
                  <a:lnTo>
                    <a:pt x="221983" y="68376"/>
                  </a:lnTo>
                  <a:lnTo>
                    <a:pt x="221983" y="44627"/>
                  </a:lnTo>
                  <a:lnTo>
                    <a:pt x="236905" y="20675"/>
                  </a:lnTo>
                  <a:lnTo>
                    <a:pt x="243344" y="17106"/>
                  </a:lnTo>
                  <a:lnTo>
                    <a:pt x="283311" y="39789"/>
                  </a:lnTo>
                  <a:lnTo>
                    <a:pt x="285432" y="54965"/>
                  </a:lnTo>
                  <a:lnTo>
                    <a:pt x="285432" y="9956"/>
                  </a:lnTo>
                  <a:lnTo>
                    <a:pt x="277444" y="3911"/>
                  </a:lnTo>
                  <a:lnTo>
                    <a:pt x="259194" y="0"/>
                  </a:lnTo>
                  <a:lnTo>
                    <a:pt x="246837" y="1409"/>
                  </a:lnTo>
                  <a:lnTo>
                    <a:pt x="236308" y="5473"/>
                  </a:lnTo>
                  <a:lnTo>
                    <a:pt x="227584" y="11976"/>
                  </a:lnTo>
                  <a:lnTo>
                    <a:pt x="220649" y="20675"/>
                  </a:lnTo>
                  <a:lnTo>
                    <a:pt x="220192" y="20675"/>
                  </a:lnTo>
                  <a:lnTo>
                    <a:pt x="219290" y="2425"/>
                  </a:lnTo>
                  <a:lnTo>
                    <a:pt x="201587" y="2425"/>
                  </a:lnTo>
                  <a:lnTo>
                    <a:pt x="201980" y="11976"/>
                  </a:lnTo>
                  <a:lnTo>
                    <a:pt x="202158" y="17106"/>
                  </a:lnTo>
                  <a:lnTo>
                    <a:pt x="202412" y="27190"/>
                  </a:lnTo>
                  <a:lnTo>
                    <a:pt x="202488" y="152361"/>
                  </a:lnTo>
                  <a:lnTo>
                    <a:pt x="221983" y="152361"/>
                  </a:lnTo>
                  <a:lnTo>
                    <a:pt x="221983" y="94538"/>
                  </a:lnTo>
                  <a:lnTo>
                    <a:pt x="222440" y="94538"/>
                  </a:lnTo>
                  <a:lnTo>
                    <a:pt x="228384" y="101600"/>
                  </a:lnTo>
                  <a:lnTo>
                    <a:pt x="236194" y="106845"/>
                  </a:lnTo>
                  <a:lnTo>
                    <a:pt x="245478" y="110121"/>
                  </a:lnTo>
                  <a:lnTo>
                    <a:pt x="255828" y="111252"/>
                  </a:lnTo>
                  <a:lnTo>
                    <a:pt x="274320" y="107696"/>
                  </a:lnTo>
                  <a:lnTo>
                    <a:pt x="290068" y="97015"/>
                  </a:lnTo>
                  <a:lnTo>
                    <a:pt x="290652" y="96075"/>
                  </a:lnTo>
                  <a:lnTo>
                    <a:pt x="301040" y="79159"/>
                  </a:lnTo>
                  <a:lnTo>
                    <a:pt x="305142" y="54089"/>
                  </a:lnTo>
                  <a:close/>
                </a:path>
                <a:path w="637539" h="152400">
                  <a:moveTo>
                    <a:pt x="408089" y="108826"/>
                  </a:moveTo>
                  <a:lnTo>
                    <a:pt x="406285" y="54533"/>
                  </a:lnTo>
                  <a:lnTo>
                    <a:pt x="406285" y="43535"/>
                  </a:lnTo>
                  <a:lnTo>
                    <a:pt x="404507" y="27736"/>
                  </a:lnTo>
                  <a:lnTo>
                    <a:pt x="398348" y="14300"/>
                  </a:lnTo>
                  <a:lnTo>
                    <a:pt x="398106" y="13779"/>
                  </a:lnTo>
                  <a:lnTo>
                    <a:pt x="387235" y="5194"/>
                  </a:lnTo>
                  <a:lnTo>
                    <a:pt x="387235" y="54533"/>
                  </a:lnTo>
                  <a:lnTo>
                    <a:pt x="387235" y="74980"/>
                  </a:lnTo>
                  <a:lnTo>
                    <a:pt x="359879" y="96951"/>
                  </a:lnTo>
                  <a:lnTo>
                    <a:pt x="352729" y="95834"/>
                  </a:lnTo>
                  <a:lnTo>
                    <a:pt x="346798" y="92417"/>
                  </a:lnTo>
                  <a:lnTo>
                    <a:pt x="342773" y="86664"/>
                  </a:lnTo>
                  <a:lnTo>
                    <a:pt x="341274" y="78498"/>
                  </a:lnTo>
                  <a:lnTo>
                    <a:pt x="345427" y="65963"/>
                  </a:lnTo>
                  <a:lnTo>
                    <a:pt x="356184" y="58597"/>
                  </a:lnTo>
                  <a:lnTo>
                    <a:pt x="370979" y="55181"/>
                  </a:lnTo>
                  <a:lnTo>
                    <a:pt x="387235" y="54533"/>
                  </a:lnTo>
                  <a:lnTo>
                    <a:pt x="387235" y="5194"/>
                  </a:lnTo>
                  <a:lnTo>
                    <a:pt x="385483" y="3810"/>
                  </a:lnTo>
                  <a:lnTo>
                    <a:pt x="365036" y="12"/>
                  </a:lnTo>
                  <a:lnTo>
                    <a:pt x="354965" y="685"/>
                  </a:lnTo>
                  <a:lnTo>
                    <a:pt x="345452" y="2590"/>
                  </a:lnTo>
                  <a:lnTo>
                    <a:pt x="336829" y="5575"/>
                  </a:lnTo>
                  <a:lnTo>
                    <a:pt x="329399" y="9461"/>
                  </a:lnTo>
                  <a:lnTo>
                    <a:pt x="333883" y="22212"/>
                  </a:lnTo>
                  <a:lnTo>
                    <a:pt x="340093" y="18935"/>
                  </a:lnTo>
                  <a:lnTo>
                    <a:pt x="347078" y="16446"/>
                  </a:lnTo>
                  <a:lnTo>
                    <a:pt x="354533" y="14859"/>
                  </a:lnTo>
                  <a:lnTo>
                    <a:pt x="362127" y="14300"/>
                  </a:lnTo>
                  <a:lnTo>
                    <a:pt x="375348" y="16903"/>
                  </a:lnTo>
                  <a:lnTo>
                    <a:pt x="382778" y="23304"/>
                  </a:lnTo>
                  <a:lnTo>
                    <a:pt x="386054" y="31356"/>
                  </a:lnTo>
                  <a:lnTo>
                    <a:pt x="386791" y="38912"/>
                  </a:lnTo>
                  <a:lnTo>
                    <a:pt x="386791" y="41109"/>
                  </a:lnTo>
                  <a:lnTo>
                    <a:pt x="358914" y="43586"/>
                  </a:lnTo>
                  <a:lnTo>
                    <a:pt x="338455" y="51181"/>
                  </a:lnTo>
                  <a:lnTo>
                    <a:pt x="325856" y="63627"/>
                  </a:lnTo>
                  <a:lnTo>
                    <a:pt x="321564" y="80695"/>
                  </a:lnTo>
                  <a:lnTo>
                    <a:pt x="323659" y="91960"/>
                  </a:lnTo>
                  <a:lnTo>
                    <a:pt x="329907" y="101739"/>
                  </a:lnTo>
                  <a:lnTo>
                    <a:pt x="340283" y="108635"/>
                  </a:lnTo>
                  <a:lnTo>
                    <a:pt x="354736" y="111252"/>
                  </a:lnTo>
                  <a:lnTo>
                    <a:pt x="365594" y="109956"/>
                  </a:lnTo>
                  <a:lnTo>
                    <a:pt x="374853" y="106464"/>
                  </a:lnTo>
                  <a:lnTo>
                    <a:pt x="382346" y="101422"/>
                  </a:lnTo>
                  <a:lnTo>
                    <a:pt x="386473" y="96951"/>
                  </a:lnTo>
                  <a:lnTo>
                    <a:pt x="387908" y="95415"/>
                  </a:lnTo>
                  <a:lnTo>
                    <a:pt x="388581" y="95415"/>
                  </a:lnTo>
                  <a:lnTo>
                    <a:pt x="390144" y="108826"/>
                  </a:lnTo>
                  <a:lnTo>
                    <a:pt x="408089" y="108826"/>
                  </a:lnTo>
                  <a:close/>
                </a:path>
                <a:path w="637539" h="152400">
                  <a:moveTo>
                    <a:pt x="522897" y="108826"/>
                  </a:moveTo>
                  <a:lnTo>
                    <a:pt x="484784" y="53873"/>
                  </a:lnTo>
                  <a:lnTo>
                    <a:pt x="521766" y="2425"/>
                  </a:lnTo>
                  <a:lnTo>
                    <a:pt x="500481" y="2425"/>
                  </a:lnTo>
                  <a:lnTo>
                    <a:pt x="485228" y="25069"/>
                  </a:lnTo>
                  <a:lnTo>
                    <a:pt x="478053" y="36271"/>
                  </a:lnTo>
                  <a:lnTo>
                    <a:pt x="474472" y="42659"/>
                  </a:lnTo>
                  <a:lnTo>
                    <a:pt x="473798" y="42659"/>
                  </a:lnTo>
                  <a:lnTo>
                    <a:pt x="466852" y="31216"/>
                  </a:lnTo>
                  <a:lnTo>
                    <a:pt x="447344" y="2425"/>
                  </a:lnTo>
                  <a:lnTo>
                    <a:pt x="425373" y="2425"/>
                  </a:lnTo>
                  <a:lnTo>
                    <a:pt x="462140" y="54533"/>
                  </a:lnTo>
                  <a:lnTo>
                    <a:pt x="423583" y="108826"/>
                  </a:lnTo>
                  <a:lnTo>
                    <a:pt x="445338" y="108826"/>
                  </a:lnTo>
                  <a:lnTo>
                    <a:pt x="468858" y="72783"/>
                  </a:lnTo>
                  <a:lnTo>
                    <a:pt x="472452" y="66395"/>
                  </a:lnTo>
                  <a:lnTo>
                    <a:pt x="472897" y="66395"/>
                  </a:lnTo>
                  <a:lnTo>
                    <a:pt x="480301" y="78714"/>
                  </a:lnTo>
                  <a:lnTo>
                    <a:pt x="484555" y="84874"/>
                  </a:lnTo>
                  <a:lnTo>
                    <a:pt x="500481" y="108826"/>
                  </a:lnTo>
                  <a:lnTo>
                    <a:pt x="522897" y="108826"/>
                  </a:lnTo>
                  <a:close/>
                </a:path>
                <a:path w="637539" h="152400">
                  <a:moveTo>
                    <a:pt x="637032" y="54749"/>
                  </a:moveTo>
                  <a:lnTo>
                    <a:pt x="633247" y="32473"/>
                  </a:lnTo>
                  <a:lnTo>
                    <a:pt x="622592" y="15176"/>
                  </a:lnTo>
                  <a:lnTo>
                    <a:pt x="621626" y="14516"/>
                  </a:lnTo>
                  <a:lnTo>
                    <a:pt x="616788" y="11239"/>
                  </a:lnTo>
                  <a:lnTo>
                    <a:pt x="616788" y="55841"/>
                  </a:lnTo>
                  <a:lnTo>
                    <a:pt x="614349" y="71970"/>
                  </a:lnTo>
                  <a:lnTo>
                    <a:pt x="607428" y="85064"/>
                  </a:lnTo>
                  <a:lnTo>
                    <a:pt x="596988" y="93649"/>
                  </a:lnTo>
                  <a:lnTo>
                    <a:pt x="583895" y="96735"/>
                  </a:lnTo>
                  <a:lnTo>
                    <a:pt x="570611" y="93624"/>
                  </a:lnTo>
                  <a:lnTo>
                    <a:pt x="560197" y="85026"/>
                  </a:lnTo>
                  <a:lnTo>
                    <a:pt x="553389" y="72072"/>
                  </a:lnTo>
                  <a:lnTo>
                    <a:pt x="551040" y="56502"/>
                  </a:lnTo>
                  <a:lnTo>
                    <a:pt x="551091" y="54749"/>
                  </a:lnTo>
                  <a:lnTo>
                    <a:pt x="552881" y="40855"/>
                  </a:lnTo>
                  <a:lnTo>
                    <a:pt x="558901" y="27597"/>
                  </a:lnTo>
                  <a:lnTo>
                    <a:pt x="569290" y="18135"/>
                  </a:lnTo>
                  <a:lnTo>
                    <a:pt x="584352" y="14516"/>
                  </a:lnTo>
                  <a:lnTo>
                    <a:pt x="599262" y="18376"/>
                  </a:lnTo>
                  <a:lnTo>
                    <a:pt x="609346" y="28206"/>
                  </a:lnTo>
                  <a:lnTo>
                    <a:pt x="615048" y="41414"/>
                  </a:lnTo>
                  <a:lnTo>
                    <a:pt x="616762" y="54749"/>
                  </a:lnTo>
                  <a:lnTo>
                    <a:pt x="616788" y="55841"/>
                  </a:lnTo>
                  <a:lnTo>
                    <a:pt x="616788" y="11239"/>
                  </a:lnTo>
                  <a:lnTo>
                    <a:pt x="606094" y="3987"/>
                  </a:lnTo>
                  <a:lnTo>
                    <a:pt x="584796" y="0"/>
                  </a:lnTo>
                  <a:lnTo>
                    <a:pt x="563714" y="3822"/>
                  </a:lnTo>
                  <a:lnTo>
                    <a:pt x="546633" y="14897"/>
                  </a:lnTo>
                  <a:lnTo>
                    <a:pt x="535178" y="32651"/>
                  </a:lnTo>
                  <a:lnTo>
                    <a:pt x="530999" y="56502"/>
                  </a:lnTo>
                  <a:lnTo>
                    <a:pt x="535000" y="79248"/>
                  </a:lnTo>
                  <a:lnTo>
                    <a:pt x="545985" y="96494"/>
                  </a:lnTo>
                  <a:lnTo>
                    <a:pt x="562495" y="107429"/>
                  </a:lnTo>
                  <a:lnTo>
                    <a:pt x="583006" y="111252"/>
                  </a:lnTo>
                  <a:lnTo>
                    <a:pt x="602513" y="107950"/>
                  </a:lnTo>
                  <a:lnTo>
                    <a:pt x="619848" y="97751"/>
                  </a:lnTo>
                  <a:lnTo>
                    <a:pt x="620572" y="96735"/>
                  </a:lnTo>
                  <a:lnTo>
                    <a:pt x="632269" y="80175"/>
                  </a:lnTo>
                  <a:lnTo>
                    <a:pt x="637032" y="547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23">
              <a:extLst>
                <a:ext uri="{FF2B5EF4-FFF2-40B4-BE49-F238E27FC236}">
                  <a16:creationId xmlns:a16="http://schemas.microsoft.com/office/drawing/2014/main" id="{9402A32E-01F4-4461-9136-E33193DCE9D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98556" y="1731880"/>
              <a:ext cx="87641" cy="108823"/>
            </a:xfrm>
            <a:prstGeom prst="rect">
              <a:avLst/>
            </a:prstGeom>
          </p:spPr>
        </p:pic>
        <p:pic>
          <p:nvPicPr>
            <p:cNvPr id="34" name="object 24">
              <a:extLst>
                <a:ext uri="{FF2B5EF4-FFF2-40B4-BE49-F238E27FC236}">
                  <a16:creationId xmlns:a16="http://schemas.microsoft.com/office/drawing/2014/main" id="{831C7820-0AFF-47CD-9513-711D6BC0CD1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10674" y="1732973"/>
              <a:ext cx="117232" cy="107504"/>
            </a:xfrm>
            <a:prstGeom prst="rect">
              <a:avLst/>
            </a:prstGeom>
          </p:spPr>
        </p:pic>
        <p:pic>
          <p:nvPicPr>
            <p:cNvPr id="35" name="object 25">
              <a:extLst>
                <a:ext uri="{FF2B5EF4-FFF2-40B4-BE49-F238E27FC236}">
                  <a16:creationId xmlns:a16="http://schemas.microsoft.com/office/drawing/2014/main" id="{80FA5231-FFBC-48CA-A8D9-92039206DFC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52388" y="1730560"/>
              <a:ext cx="95714" cy="111022"/>
            </a:xfrm>
            <a:prstGeom prst="rect">
              <a:avLst/>
            </a:prstGeom>
          </p:spPr>
        </p:pic>
        <p:pic>
          <p:nvPicPr>
            <p:cNvPr id="36" name="object 26">
              <a:extLst>
                <a:ext uri="{FF2B5EF4-FFF2-40B4-BE49-F238E27FC236}">
                  <a16:creationId xmlns:a16="http://schemas.microsoft.com/office/drawing/2014/main" id="{F9F63365-E642-4C95-9C67-AE7E07E113B7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12719" y="1680871"/>
              <a:ext cx="100866" cy="160927"/>
            </a:xfrm>
            <a:prstGeom prst="rect">
              <a:avLst/>
            </a:prstGeom>
          </p:spPr>
        </p:pic>
        <p:pic>
          <p:nvPicPr>
            <p:cNvPr id="37" name="object 27">
              <a:extLst>
                <a:ext uri="{FF2B5EF4-FFF2-40B4-BE49-F238E27FC236}">
                  <a16:creationId xmlns:a16="http://schemas.microsoft.com/office/drawing/2014/main" id="{38596B75-41B3-425A-9A22-923440D8F51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37623" y="1730557"/>
              <a:ext cx="226668" cy="152351"/>
            </a:xfrm>
            <a:prstGeom prst="rect">
              <a:avLst/>
            </a:prstGeom>
          </p:spPr>
        </p:pic>
        <p:pic>
          <p:nvPicPr>
            <p:cNvPr id="38" name="object 28">
              <a:extLst>
                <a:ext uri="{FF2B5EF4-FFF2-40B4-BE49-F238E27FC236}">
                  <a16:creationId xmlns:a16="http://schemas.microsoft.com/office/drawing/2014/main" id="{272CCB03-9007-4D0F-8753-19B78B3B9F4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89220" y="1730560"/>
              <a:ext cx="193924" cy="111022"/>
            </a:xfrm>
            <a:prstGeom prst="rect">
              <a:avLst/>
            </a:prstGeom>
          </p:spPr>
        </p:pic>
        <p:pic>
          <p:nvPicPr>
            <p:cNvPr id="39" name="object 29">
              <a:extLst>
                <a:ext uri="{FF2B5EF4-FFF2-40B4-BE49-F238E27FC236}">
                  <a16:creationId xmlns:a16="http://schemas.microsoft.com/office/drawing/2014/main" id="{211E703A-9BCF-45B1-8473-FE2A879E9A89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06726" y="1730557"/>
              <a:ext cx="103557" cy="152351"/>
            </a:xfrm>
            <a:prstGeom prst="rect">
              <a:avLst/>
            </a:prstGeom>
          </p:spPr>
        </p:pic>
        <p:pic>
          <p:nvPicPr>
            <p:cNvPr id="40" name="object 30">
              <a:extLst>
                <a:ext uri="{FF2B5EF4-FFF2-40B4-BE49-F238E27FC236}">
                  <a16:creationId xmlns:a16="http://schemas.microsoft.com/office/drawing/2014/main" id="{7EEA7350-411B-4A0D-A4A1-9F64D62168AF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34758" y="1732973"/>
              <a:ext cx="117242" cy="1075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8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50" b="0" i="0">
                <a:solidFill>
                  <a:srgbClr val="8C215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50" b="0" i="0">
                <a:solidFill>
                  <a:srgbClr val="8C215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89764" y="3353042"/>
            <a:ext cx="4124571" cy="95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50" b="0" i="0">
                <a:solidFill>
                  <a:srgbClr val="8C215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64" r:id="rId5"/>
    <p:sldLayoutId id="2147483665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4.png"/><Relationship Id="rId18" Type="http://schemas.openxmlformats.org/officeDocument/2006/relationships/image" Target="../media/image9.png"/><Relationship Id="rId26" Type="http://schemas.openxmlformats.org/officeDocument/2006/relationships/image" Target="../media/image27.svg"/><Relationship Id="rId3" Type="http://schemas.openxmlformats.org/officeDocument/2006/relationships/image" Target="../media/image17.png"/><Relationship Id="rId21" Type="http://schemas.openxmlformats.org/officeDocument/2006/relationships/image" Target="../media/image12.png"/><Relationship Id="rId7" Type="http://schemas.openxmlformats.org/officeDocument/2006/relationships/image" Target="../media/image21.png"/><Relationship Id="rId12" Type="http://schemas.openxmlformats.org/officeDocument/2006/relationships/image" Target="../media/image3.png"/><Relationship Id="rId17" Type="http://schemas.openxmlformats.org/officeDocument/2006/relationships/image" Target="../media/image8.png"/><Relationship Id="rId25" Type="http://schemas.openxmlformats.org/officeDocument/2006/relationships/image" Target="../media/image26.png"/><Relationship Id="rId2" Type="http://schemas.openxmlformats.org/officeDocument/2006/relationships/image" Target="../media/image16.png"/><Relationship Id="rId16" Type="http://schemas.openxmlformats.org/officeDocument/2006/relationships/image" Target="../media/image7.png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15.png"/><Relationship Id="rId5" Type="http://schemas.openxmlformats.org/officeDocument/2006/relationships/image" Target="../media/image19.png"/><Relationship Id="rId15" Type="http://schemas.openxmlformats.org/officeDocument/2006/relationships/image" Target="../media/image6.png"/><Relationship Id="rId23" Type="http://schemas.openxmlformats.org/officeDocument/2006/relationships/image" Target="../media/image14.png"/><Relationship Id="rId10" Type="http://schemas.openxmlformats.org/officeDocument/2006/relationships/image" Target="../media/image24.png"/><Relationship Id="rId19" Type="http://schemas.openxmlformats.org/officeDocument/2006/relationships/image" Target="../media/image10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5.png"/><Relationship Id="rId22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2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openxmlformats.org/officeDocument/2006/relationships/image" Target="../media/image17.png"/><Relationship Id="rId21" Type="http://schemas.openxmlformats.org/officeDocument/2006/relationships/image" Target="../media/image27.sv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openxmlformats.org/officeDocument/2006/relationships/image" Target="../media/image16.png"/><Relationship Id="rId16" Type="http://schemas.openxmlformats.org/officeDocument/2006/relationships/image" Target="../media/image1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7.png"/><Relationship Id="rId5" Type="http://schemas.openxmlformats.org/officeDocument/2006/relationships/image" Target="../media/image23.png"/><Relationship Id="rId15" Type="http://schemas.openxmlformats.org/officeDocument/2006/relationships/image" Target="../media/image11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image" Target="../media/image18.png"/><Relationship Id="rId9" Type="http://schemas.openxmlformats.org/officeDocument/2006/relationships/image" Target="../media/image5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1161" y="3276835"/>
            <a:ext cx="13355955" cy="6165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850" spc="10">
                <a:solidFill>
                  <a:srgbClr val="FFFFFF"/>
                </a:solidFill>
                <a:latin typeface="Tahoma"/>
                <a:cs typeface="Tahoma"/>
              </a:rPr>
              <a:t>Рынок</a:t>
            </a:r>
            <a:r>
              <a:rPr lang="ru-RU" sz="3850" spc="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850" spc="5">
                <a:solidFill>
                  <a:srgbClr val="FFFFFF"/>
                </a:solidFill>
                <a:latin typeface="Tahoma"/>
                <a:cs typeface="Tahoma"/>
              </a:rPr>
              <a:t>корпоративного</a:t>
            </a:r>
            <a:r>
              <a:rPr sz="3850" spc="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850" spc="5">
                <a:solidFill>
                  <a:srgbClr val="FFFFFF"/>
                </a:solidFill>
                <a:latin typeface="Tahoma"/>
                <a:cs typeface="Tahoma"/>
              </a:rPr>
              <a:t>страхования</a:t>
            </a:r>
            <a:r>
              <a:rPr lang="ru-RU" sz="3850" spc="15">
                <a:solidFill>
                  <a:srgbClr val="FFFFFF"/>
                </a:solidFill>
                <a:latin typeface="Tahoma"/>
                <a:cs typeface="Tahoma"/>
              </a:rPr>
              <a:t> в </a:t>
            </a:r>
            <a:r>
              <a:rPr sz="3850" spc="5">
                <a:solidFill>
                  <a:srgbClr val="FFFFFF"/>
                </a:solidFill>
                <a:latin typeface="Tahoma"/>
                <a:cs typeface="Tahoma"/>
              </a:rPr>
              <a:t>условиях</a:t>
            </a:r>
            <a:r>
              <a:rPr sz="3850" spc="15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850" spc="5" dirty="0">
                <a:solidFill>
                  <a:srgbClr val="FFFFFF"/>
                </a:solidFill>
                <a:latin typeface="Tahoma"/>
                <a:cs typeface="Tahoma"/>
              </a:rPr>
              <a:t>пандемии:</a:t>
            </a:r>
            <a:endParaRPr sz="385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11161" y="4499459"/>
            <a:ext cx="12369889" cy="21669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90"/>
              </a:spcBef>
            </a:pPr>
            <a:r>
              <a:rPr sz="4750" b="1" spc="15" dirty="0">
                <a:solidFill>
                  <a:srgbClr val="FFFFFF"/>
                </a:solidFill>
                <a:latin typeface="Tahoma"/>
                <a:cs typeface="Tahoma"/>
              </a:rPr>
              <a:t>ТЕНДЕНЦИИ</a:t>
            </a:r>
            <a:r>
              <a:rPr lang="ru-RU" sz="4750" b="1" spc="-10" dirty="0">
                <a:solidFill>
                  <a:srgbClr val="FFFFFF"/>
                </a:solidFill>
                <a:latin typeface="Tahoma"/>
                <a:cs typeface="Tahoma"/>
              </a:rPr>
              <a:t> К </a:t>
            </a:r>
            <a:r>
              <a:rPr sz="4750" b="1" spc="15" dirty="0">
                <a:solidFill>
                  <a:srgbClr val="FFFFFF"/>
                </a:solidFill>
                <a:latin typeface="Tahoma"/>
                <a:cs typeface="Tahoma"/>
              </a:rPr>
              <a:t>СОЗДАНИЮ</a:t>
            </a:r>
            <a:r>
              <a:rPr lang="ru-RU" sz="4750" b="1" spc="15" dirty="0">
                <a:solidFill>
                  <a:srgbClr val="FFFFFF"/>
                </a:solidFill>
                <a:latin typeface="Tahoma"/>
                <a:cs typeface="Tahoma"/>
              </a:rPr>
              <a:t>                      </a:t>
            </a:r>
            <a:r>
              <a:rPr sz="4750" b="1" spc="15" dirty="0">
                <a:solidFill>
                  <a:srgbClr val="FFFFFF"/>
                </a:solidFill>
                <a:latin typeface="Tahoma"/>
                <a:cs typeface="Tahoma"/>
              </a:rPr>
              <a:t>ЭКО-СИСТЕМЫ</a:t>
            </a:r>
            <a:r>
              <a:rPr lang="ru-RU" sz="4750" b="1" spc="15" dirty="0">
                <a:solidFill>
                  <a:srgbClr val="FFFFFF"/>
                </a:solidFill>
                <a:latin typeface="Tahoma"/>
                <a:cs typeface="Tahoma"/>
              </a:rPr>
              <a:t> И ЭЛЕКТРОННАЯ      ЦИФРОВИЗАЦИЯ</a:t>
            </a:r>
            <a:endParaRPr sz="475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752643"/>
            <a:ext cx="20094047" cy="35559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880596" y="921436"/>
            <a:ext cx="3241807" cy="285855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46682" y="1181115"/>
            <a:ext cx="1869681" cy="189983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848798" y="6084560"/>
            <a:ext cx="6063595" cy="326791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200545" y="6595849"/>
            <a:ext cx="4035887" cy="265374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278399" y="5352716"/>
            <a:ext cx="2714053" cy="271405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996304" y="4409792"/>
            <a:ext cx="3370507" cy="337055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14656" y="5850292"/>
            <a:ext cx="1417339" cy="141733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968218" y="3880091"/>
            <a:ext cx="1135881" cy="198527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4292507" y="4635503"/>
            <a:ext cx="2636336" cy="2537649"/>
          </a:xfrm>
          <a:prstGeom prst="rect">
            <a:avLst/>
          </a:prstGeom>
        </p:spPr>
      </p:pic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09EA0896-291A-4669-8CF0-D0278D66A3C2}"/>
              </a:ext>
            </a:extLst>
          </p:cNvPr>
          <p:cNvGrpSpPr/>
          <p:nvPr/>
        </p:nvGrpSpPr>
        <p:grpSpPr>
          <a:xfrm>
            <a:off x="1137043" y="712020"/>
            <a:ext cx="1914957" cy="1170938"/>
            <a:chOff x="1137043" y="712020"/>
            <a:chExt cx="1914957" cy="1170938"/>
          </a:xfrm>
        </p:grpSpPr>
        <p:sp>
          <p:nvSpPr>
            <p:cNvPr id="15" name="object 15"/>
            <p:cNvSpPr/>
            <p:nvPr/>
          </p:nvSpPr>
          <p:spPr>
            <a:xfrm>
              <a:off x="1226731" y="1347386"/>
              <a:ext cx="44450" cy="239395"/>
            </a:xfrm>
            <a:custGeom>
              <a:avLst/>
              <a:gdLst/>
              <a:ahLst/>
              <a:cxnLst/>
              <a:rect l="l" t="t" r="r" b="b"/>
              <a:pathLst>
                <a:path w="44450" h="239394">
                  <a:moveTo>
                    <a:pt x="43840" y="22123"/>
                  </a:moveTo>
                  <a:lnTo>
                    <a:pt x="42316" y="13411"/>
                  </a:lnTo>
                  <a:lnTo>
                    <a:pt x="37960" y="6388"/>
                  </a:lnTo>
                  <a:lnTo>
                    <a:pt x="31115" y="1701"/>
                  </a:lnTo>
                  <a:lnTo>
                    <a:pt x="22123" y="0"/>
                  </a:lnTo>
                  <a:lnTo>
                    <a:pt x="13246" y="1701"/>
                  </a:lnTo>
                  <a:lnTo>
                    <a:pt x="6235" y="6388"/>
                  </a:lnTo>
                  <a:lnTo>
                    <a:pt x="1651" y="13411"/>
                  </a:lnTo>
                  <a:lnTo>
                    <a:pt x="0" y="22123"/>
                  </a:lnTo>
                  <a:lnTo>
                    <a:pt x="1574" y="30607"/>
                  </a:lnTo>
                  <a:lnTo>
                    <a:pt x="5981" y="37515"/>
                  </a:lnTo>
                  <a:lnTo>
                    <a:pt x="12725" y="42151"/>
                  </a:lnTo>
                  <a:lnTo>
                    <a:pt x="21323" y="43853"/>
                  </a:lnTo>
                  <a:lnTo>
                    <a:pt x="30835" y="42151"/>
                  </a:lnTo>
                  <a:lnTo>
                    <a:pt x="38011" y="37515"/>
                  </a:lnTo>
                  <a:lnTo>
                    <a:pt x="42468" y="30607"/>
                  </a:lnTo>
                  <a:lnTo>
                    <a:pt x="43840" y="22123"/>
                  </a:lnTo>
                  <a:close/>
                </a:path>
                <a:path w="44450" h="239394">
                  <a:moveTo>
                    <a:pt x="44030" y="66332"/>
                  </a:moveTo>
                  <a:lnTo>
                    <a:pt x="1892" y="66332"/>
                  </a:lnTo>
                  <a:lnTo>
                    <a:pt x="1892" y="238861"/>
                  </a:lnTo>
                  <a:lnTo>
                    <a:pt x="44030" y="238861"/>
                  </a:lnTo>
                  <a:lnTo>
                    <a:pt x="44030" y="663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37220" y="1409790"/>
              <a:ext cx="182800" cy="1764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57245" y="1364164"/>
              <a:ext cx="137419" cy="22563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22436" y="1409788"/>
              <a:ext cx="204464" cy="18001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77178" y="1413708"/>
              <a:ext cx="137304" cy="17252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115108" y="896105"/>
              <a:ext cx="822325" cy="716915"/>
            </a:xfrm>
            <a:custGeom>
              <a:avLst/>
              <a:gdLst/>
              <a:ahLst/>
              <a:cxnLst/>
              <a:rect l="l" t="t" r="r" b="b"/>
              <a:pathLst>
                <a:path w="822325" h="716915">
                  <a:moveTo>
                    <a:pt x="266661" y="677164"/>
                  </a:moveTo>
                  <a:lnTo>
                    <a:pt x="212331" y="652437"/>
                  </a:lnTo>
                  <a:lnTo>
                    <a:pt x="194995" y="560006"/>
                  </a:lnTo>
                  <a:lnTo>
                    <a:pt x="196202" y="374878"/>
                  </a:lnTo>
                  <a:lnTo>
                    <a:pt x="198945" y="14871"/>
                  </a:lnTo>
                  <a:lnTo>
                    <a:pt x="178015" y="14871"/>
                  </a:lnTo>
                  <a:lnTo>
                    <a:pt x="129413" y="59042"/>
                  </a:lnTo>
                  <a:lnTo>
                    <a:pt x="94246" y="77685"/>
                  </a:lnTo>
                  <a:lnTo>
                    <a:pt x="40538" y="87680"/>
                  </a:lnTo>
                  <a:lnTo>
                    <a:pt x="0" y="88163"/>
                  </a:lnTo>
                  <a:lnTo>
                    <a:pt x="0" y="119570"/>
                  </a:lnTo>
                  <a:lnTo>
                    <a:pt x="49936" y="129425"/>
                  </a:lnTo>
                  <a:lnTo>
                    <a:pt x="82753" y="151104"/>
                  </a:lnTo>
                  <a:lnTo>
                    <a:pt x="102222" y="186207"/>
                  </a:lnTo>
                  <a:lnTo>
                    <a:pt x="107492" y="247116"/>
                  </a:lnTo>
                  <a:lnTo>
                    <a:pt x="108191" y="305879"/>
                  </a:lnTo>
                  <a:lnTo>
                    <a:pt x="108178" y="497306"/>
                  </a:lnTo>
                  <a:lnTo>
                    <a:pt x="107632" y="559650"/>
                  </a:lnTo>
                  <a:lnTo>
                    <a:pt x="106476" y="614578"/>
                  </a:lnTo>
                  <a:lnTo>
                    <a:pt x="106337" y="631037"/>
                  </a:lnTo>
                  <a:lnTo>
                    <a:pt x="68275" y="664679"/>
                  </a:lnTo>
                  <a:lnTo>
                    <a:pt x="34188" y="677164"/>
                  </a:lnTo>
                  <a:lnTo>
                    <a:pt x="36512" y="695540"/>
                  </a:lnTo>
                  <a:lnTo>
                    <a:pt x="264337" y="695540"/>
                  </a:lnTo>
                  <a:lnTo>
                    <a:pt x="266661" y="677164"/>
                  </a:lnTo>
                  <a:close/>
                </a:path>
                <a:path w="822325" h="716915">
                  <a:moveTo>
                    <a:pt x="822312" y="523265"/>
                  </a:moveTo>
                  <a:lnTo>
                    <a:pt x="815911" y="474091"/>
                  </a:lnTo>
                  <a:lnTo>
                    <a:pt x="796683" y="433857"/>
                  </a:lnTo>
                  <a:lnTo>
                    <a:pt x="767461" y="400634"/>
                  </a:lnTo>
                  <a:lnTo>
                    <a:pt x="731113" y="372452"/>
                  </a:lnTo>
                  <a:lnTo>
                    <a:pt x="689978" y="348170"/>
                  </a:lnTo>
                  <a:lnTo>
                    <a:pt x="646468" y="326555"/>
                  </a:lnTo>
                  <a:lnTo>
                    <a:pt x="624408" y="316318"/>
                  </a:lnTo>
                  <a:lnTo>
                    <a:pt x="602945" y="305854"/>
                  </a:lnTo>
                  <a:lnTo>
                    <a:pt x="561822" y="284226"/>
                  </a:lnTo>
                  <a:lnTo>
                    <a:pt x="525449" y="260096"/>
                  </a:lnTo>
                  <a:lnTo>
                    <a:pt x="496239" y="231775"/>
                  </a:lnTo>
                  <a:lnTo>
                    <a:pt x="477012" y="197942"/>
                  </a:lnTo>
                  <a:lnTo>
                    <a:pt x="470611" y="157264"/>
                  </a:lnTo>
                  <a:lnTo>
                    <a:pt x="482625" y="109804"/>
                  </a:lnTo>
                  <a:lnTo>
                    <a:pt x="513994" y="73533"/>
                  </a:lnTo>
                  <a:lnTo>
                    <a:pt x="557631" y="51447"/>
                  </a:lnTo>
                  <a:lnTo>
                    <a:pt x="606488" y="46520"/>
                  </a:lnTo>
                  <a:lnTo>
                    <a:pt x="639559" y="54279"/>
                  </a:lnTo>
                  <a:lnTo>
                    <a:pt x="669290" y="70192"/>
                  </a:lnTo>
                  <a:lnTo>
                    <a:pt x="694270" y="92938"/>
                  </a:lnTo>
                  <a:lnTo>
                    <a:pt x="713041" y="121208"/>
                  </a:lnTo>
                  <a:lnTo>
                    <a:pt x="753846" y="203377"/>
                  </a:lnTo>
                  <a:lnTo>
                    <a:pt x="774852" y="203339"/>
                  </a:lnTo>
                  <a:lnTo>
                    <a:pt x="774852" y="46278"/>
                  </a:lnTo>
                  <a:lnTo>
                    <a:pt x="766470" y="41351"/>
                  </a:lnTo>
                  <a:lnTo>
                    <a:pt x="750760" y="29883"/>
                  </a:lnTo>
                  <a:lnTo>
                    <a:pt x="711974" y="12458"/>
                  </a:lnTo>
                  <a:lnTo>
                    <a:pt x="631367" y="0"/>
                  </a:lnTo>
                  <a:lnTo>
                    <a:pt x="581850" y="711"/>
                  </a:lnTo>
                  <a:lnTo>
                    <a:pt x="533019" y="8724"/>
                  </a:lnTo>
                  <a:lnTo>
                    <a:pt x="486968" y="24942"/>
                  </a:lnTo>
                  <a:lnTo>
                    <a:pt x="445795" y="50304"/>
                  </a:lnTo>
                  <a:lnTo>
                    <a:pt x="411594" y="85725"/>
                  </a:lnTo>
                  <a:lnTo>
                    <a:pt x="387896" y="131927"/>
                  </a:lnTo>
                  <a:lnTo>
                    <a:pt x="379996" y="184683"/>
                  </a:lnTo>
                  <a:lnTo>
                    <a:pt x="381596" y="211518"/>
                  </a:lnTo>
                  <a:lnTo>
                    <a:pt x="394411" y="258013"/>
                  </a:lnTo>
                  <a:lnTo>
                    <a:pt x="419341" y="295490"/>
                  </a:lnTo>
                  <a:lnTo>
                    <a:pt x="452120" y="327088"/>
                  </a:lnTo>
                  <a:lnTo>
                    <a:pt x="491464" y="353606"/>
                  </a:lnTo>
                  <a:lnTo>
                    <a:pt x="533793" y="376859"/>
                  </a:lnTo>
                  <a:lnTo>
                    <a:pt x="577913" y="397573"/>
                  </a:lnTo>
                  <a:lnTo>
                    <a:pt x="599363" y="407936"/>
                  </a:lnTo>
                  <a:lnTo>
                    <a:pt x="640511" y="429082"/>
                  </a:lnTo>
                  <a:lnTo>
                    <a:pt x="676859" y="452196"/>
                  </a:lnTo>
                  <a:lnTo>
                    <a:pt x="706081" y="478574"/>
                  </a:lnTo>
                  <a:lnTo>
                    <a:pt x="730110" y="528980"/>
                  </a:lnTo>
                  <a:lnTo>
                    <a:pt x="731710" y="549503"/>
                  </a:lnTo>
                  <a:lnTo>
                    <a:pt x="728878" y="575030"/>
                  </a:lnTo>
                  <a:lnTo>
                    <a:pt x="706755" y="619798"/>
                  </a:lnTo>
                  <a:lnTo>
                    <a:pt x="658863" y="652259"/>
                  </a:lnTo>
                  <a:lnTo>
                    <a:pt x="591756" y="662851"/>
                  </a:lnTo>
                  <a:lnTo>
                    <a:pt x="559219" y="660361"/>
                  </a:lnTo>
                  <a:lnTo>
                    <a:pt x="504621" y="644334"/>
                  </a:lnTo>
                  <a:lnTo>
                    <a:pt x="463651" y="620331"/>
                  </a:lnTo>
                  <a:lnTo>
                    <a:pt x="439940" y="583349"/>
                  </a:lnTo>
                  <a:lnTo>
                    <a:pt x="408368" y="496531"/>
                  </a:lnTo>
                  <a:lnTo>
                    <a:pt x="376961" y="496531"/>
                  </a:lnTo>
                  <a:lnTo>
                    <a:pt x="376961" y="674535"/>
                  </a:lnTo>
                  <a:lnTo>
                    <a:pt x="418706" y="690854"/>
                  </a:lnTo>
                  <a:lnTo>
                    <a:pt x="470611" y="703897"/>
                  </a:lnTo>
                  <a:lnTo>
                    <a:pt x="523963" y="713282"/>
                  </a:lnTo>
                  <a:lnTo>
                    <a:pt x="576719" y="716419"/>
                  </a:lnTo>
                  <a:lnTo>
                    <a:pt x="611479" y="714819"/>
                  </a:lnTo>
                  <a:lnTo>
                    <a:pt x="674966" y="701992"/>
                  </a:lnTo>
                  <a:lnTo>
                    <a:pt x="729919" y="676859"/>
                  </a:lnTo>
                  <a:lnTo>
                    <a:pt x="773430" y="642277"/>
                  </a:lnTo>
                  <a:lnTo>
                    <a:pt x="804545" y="599173"/>
                  </a:lnTo>
                  <a:lnTo>
                    <a:pt x="820343" y="549986"/>
                  </a:lnTo>
                  <a:lnTo>
                    <a:pt x="822312" y="5232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67473" y="712020"/>
              <a:ext cx="157063" cy="15706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37043" y="1730558"/>
              <a:ext cx="637540" cy="152400"/>
            </a:xfrm>
            <a:custGeom>
              <a:avLst/>
              <a:gdLst/>
              <a:ahLst/>
              <a:cxnLst/>
              <a:rect l="l" t="t" r="r" b="b"/>
              <a:pathLst>
                <a:path w="637539" h="152400">
                  <a:moveTo>
                    <a:pt x="85623" y="5727"/>
                  </a:moveTo>
                  <a:lnTo>
                    <a:pt x="80721" y="3759"/>
                  </a:lnTo>
                  <a:lnTo>
                    <a:pt x="74307" y="1981"/>
                  </a:lnTo>
                  <a:lnTo>
                    <a:pt x="66713" y="711"/>
                  </a:lnTo>
                  <a:lnTo>
                    <a:pt x="58280" y="228"/>
                  </a:lnTo>
                  <a:lnTo>
                    <a:pt x="34226" y="4445"/>
                  </a:lnTo>
                  <a:lnTo>
                    <a:pt x="15862" y="16192"/>
                  </a:lnTo>
                  <a:lnTo>
                    <a:pt x="4127" y="34074"/>
                  </a:lnTo>
                  <a:lnTo>
                    <a:pt x="0" y="56730"/>
                  </a:lnTo>
                  <a:lnTo>
                    <a:pt x="3835" y="78943"/>
                  </a:lnTo>
                  <a:lnTo>
                    <a:pt x="14732" y="96075"/>
                  </a:lnTo>
                  <a:lnTo>
                    <a:pt x="31775" y="107124"/>
                  </a:lnTo>
                  <a:lnTo>
                    <a:pt x="54013" y="111036"/>
                  </a:lnTo>
                  <a:lnTo>
                    <a:pt x="64312" y="110439"/>
                  </a:lnTo>
                  <a:lnTo>
                    <a:pt x="76212" y="92786"/>
                  </a:lnTo>
                  <a:lnTo>
                    <a:pt x="68808" y="95643"/>
                  </a:lnTo>
                  <a:lnTo>
                    <a:pt x="57607" y="95643"/>
                  </a:lnTo>
                  <a:lnTo>
                    <a:pt x="42646" y="92887"/>
                  </a:lnTo>
                  <a:lnTo>
                    <a:pt x="30708" y="84975"/>
                  </a:lnTo>
                  <a:lnTo>
                    <a:pt x="22809" y="72453"/>
                  </a:lnTo>
                  <a:lnTo>
                    <a:pt x="19951" y="55854"/>
                  </a:lnTo>
                  <a:lnTo>
                    <a:pt x="22440" y="40195"/>
                  </a:lnTo>
                  <a:lnTo>
                    <a:pt x="29781" y="27406"/>
                  </a:lnTo>
                  <a:lnTo>
                    <a:pt x="41795" y="18783"/>
                  </a:lnTo>
                  <a:lnTo>
                    <a:pt x="58280" y="15621"/>
                  </a:lnTo>
                  <a:lnTo>
                    <a:pt x="69037" y="15621"/>
                  </a:lnTo>
                  <a:lnTo>
                    <a:pt x="76441" y="18034"/>
                  </a:lnTo>
                  <a:lnTo>
                    <a:pt x="81140" y="20662"/>
                  </a:lnTo>
                  <a:lnTo>
                    <a:pt x="85623" y="5727"/>
                  </a:lnTo>
                  <a:close/>
                </a:path>
                <a:path w="637539" h="152400">
                  <a:moveTo>
                    <a:pt x="185191" y="2425"/>
                  </a:moveTo>
                  <a:lnTo>
                    <a:pt x="97980" y="2425"/>
                  </a:lnTo>
                  <a:lnTo>
                    <a:pt x="97980" y="17665"/>
                  </a:lnTo>
                  <a:lnTo>
                    <a:pt x="131838" y="17665"/>
                  </a:lnTo>
                  <a:lnTo>
                    <a:pt x="131838" y="109105"/>
                  </a:lnTo>
                  <a:lnTo>
                    <a:pt x="151345" y="109105"/>
                  </a:lnTo>
                  <a:lnTo>
                    <a:pt x="151345" y="17665"/>
                  </a:lnTo>
                  <a:lnTo>
                    <a:pt x="185191" y="17665"/>
                  </a:lnTo>
                  <a:lnTo>
                    <a:pt x="185191" y="2425"/>
                  </a:lnTo>
                  <a:close/>
                </a:path>
                <a:path w="637539" h="152400">
                  <a:moveTo>
                    <a:pt x="305142" y="54089"/>
                  </a:moveTo>
                  <a:lnTo>
                    <a:pt x="301650" y="32004"/>
                  </a:lnTo>
                  <a:lnTo>
                    <a:pt x="292277" y="15392"/>
                  </a:lnTo>
                  <a:lnTo>
                    <a:pt x="292011" y="14922"/>
                  </a:lnTo>
                  <a:lnTo>
                    <a:pt x="285432" y="9956"/>
                  </a:lnTo>
                  <a:lnTo>
                    <a:pt x="285432" y="54965"/>
                  </a:lnTo>
                  <a:lnTo>
                    <a:pt x="283210" y="71691"/>
                  </a:lnTo>
                  <a:lnTo>
                    <a:pt x="276771" y="84670"/>
                  </a:lnTo>
                  <a:lnTo>
                    <a:pt x="266420" y="93078"/>
                  </a:lnTo>
                  <a:lnTo>
                    <a:pt x="252476" y="96075"/>
                  </a:lnTo>
                  <a:lnTo>
                    <a:pt x="243078" y="94538"/>
                  </a:lnTo>
                  <a:lnTo>
                    <a:pt x="221983" y="68376"/>
                  </a:lnTo>
                  <a:lnTo>
                    <a:pt x="221983" y="44627"/>
                  </a:lnTo>
                  <a:lnTo>
                    <a:pt x="236905" y="20675"/>
                  </a:lnTo>
                  <a:lnTo>
                    <a:pt x="243344" y="17106"/>
                  </a:lnTo>
                  <a:lnTo>
                    <a:pt x="283311" y="39789"/>
                  </a:lnTo>
                  <a:lnTo>
                    <a:pt x="285432" y="54965"/>
                  </a:lnTo>
                  <a:lnTo>
                    <a:pt x="285432" y="9956"/>
                  </a:lnTo>
                  <a:lnTo>
                    <a:pt x="277444" y="3911"/>
                  </a:lnTo>
                  <a:lnTo>
                    <a:pt x="259194" y="0"/>
                  </a:lnTo>
                  <a:lnTo>
                    <a:pt x="246837" y="1409"/>
                  </a:lnTo>
                  <a:lnTo>
                    <a:pt x="236308" y="5473"/>
                  </a:lnTo>
                  <a:lnTo>
                    <a:pt x="227584" y="11976"/>
                  </a:lnTo>
                  <a:lnTo>
                    <a:pt x="220649" y="20675"/>
                  </a:lnTo>
                  <a:lnTo>
                    <a:pt x="220192" y="20675"/>
                  </a:lnTo>
                  <a:lnTo>
                    <a:pt x="219290" y="2425"/>
                  </a:lnTo>
                  <a:lnTo>
                    <a:pt x="201587" y="2425"/>
                  </a:lnTo>
                  <a:lnTo>
                    <a:pt x="201980" y="11976"/>
                  </a:lnTo>
                  <a:lnTo>
                    <a:pt x="202158" y="17106"/>
                  </a:lnTo>
                  <a:lnTo>
                    <a:pt x="202412" y="27190"/>
                  </a:lnTo>
                  <a:lnTo>
                    <a:pt x="202488" y="152361"/>
                  </a:lnTo>
                  <a:lnTo>
                    <a:pt x="221983" y="152361"/>
                  </a:lnTo>
                  <a:lnTo>
                    <a:pt x="221983" y="94538"/>
                  </a:lnTo>
                  <a:lnTo>
                    <a:pt x="222440" y="94538"/>
                  </a:lnTo>
                  <a:lnTo>
                    <a:pt x="228384" y="101600"/>
                  </a:lnTo>
                  <a:lnTo>
                    <a:pt x="236194" y="106845"/>
                  </a:lnTo>
                  <a:lnTo>
                    <a:pt x="245478" y="110121"/>
                  </a:lnTo>
                  <a:lnTo>
                    <a:pt x="255828" y="111252"/>
                  </a:lnTo>
                  <a:lnTo>
                    <a:pt x="274320" y="107696"/>
                  </a:lnTo>
                  <a:lnTo>
                    <a:pt x="290068" y="97015"/>
                  </a:lnTo>
                  <a:lnTo>
                    <a:pt x="290652" y="96075"/>
                  </a:lnTo>
                  <a:lnTo>
                    <a:pt x="301040" y="79159"/>
                  </a:lnTo>
                  <a:lnTo>
                    <a:pt x="305142" y="54089"/>
                  </a:lnTo>
                  <a:close/>
                </a:path>
                <a:path w="637539" h="152400">
                  <a:moveTo>
                    <a:pt x="408089" y="108826"/>
                  </a:moveTo>
                  <a:lnTo>
                    <a:pt x="406285" y="54533"/>
                  </a:lnTo>
                  <a:lnTo>
                    <a:pt x="406285" y="43535"/>
                  </a:lnTo>
                  <a:lnTo>
                    <a:pt x="404507" y="27736"/>
                  </a:lnTo>
                  <a:lnTo>
                    <a:pt x="398348" y="14300"/>
                  </a:lnTo>
                  <a:lnTo>
                    <a:pt x="398106" y="13779"/>
                  </a:lnTo>
                  <a:lnTo>
                    <a:pt x="387235" y="5194"/>
                  </a:lnTo>
                  <a:lnTo>
                    <a:pt x="387235" y="54533"/>
                  </a:lnTo>
                  <a:lnTo>
                    <a:pt x="387235" y="74980"/>
                  </a:lnTo>
                  <a:lnTo>
                    <a:pt x="359879" y="96951"/>
                  </a:lnTo>
                  <a:lnTo>
                    <a:pt x="352729" y="95834"/>
                  </a:lnTo>
                  <a:lnTo>
                    <a:pt x="346798" y="92417"/>
                  </a:lnTo>
                  <a:lnTo>
                    <a:pt x="342773" y="86664"/>
                  </a:lnTo>
                  <a:lnTo>
                    <a:pt x="341274" y="78498"/>
                  </a:lnTo>
                  <a:lnTo>
                    <a:pt x="345427" y="65963"/>
                  </a:lnTo>
                  <a:lnTo>
                    <a:pt x="356184" y="58597"/>
                  </a:lnTo>
                  <a:lnTo>
                    <a:pt x="370979" y="55181"/>
                  </a:lnTo>
                  <a:lnTo>
                    <a:pt x="387235" y="54533"/>
                  </a:lnTo>
                  <a:lnTo>
                    <a:pt x="387235" y="5194"/>
                  </a:lnTo>
                  <a:lnTo>
                    <a:pt x="385483" y="3810"/>
                  </a:lnTo>
                  <a:lnTo>
                    <a:pt x="365036" y="12"/>
                  </a:lnTo>
                  <a:lnTo>
                    <a:pt x="354965" y="685"/>
                  </a:lnTo>
                  <a:lnTo>
                    <a:pt x="345452" y="2590"/>
                  </a:lnTo>
                  <a:lnTo>
                    <a:pt x="336829" y="5575"/>
                  </a:lnTo>
                  <a:lnTo>
                    <a:pt x="329399" y="9461"/>
                  </a:lnTo>
                  <a:lnTo>
                    <a:pt x="333883" y="22212"/>
                  </a:lnTo>
                  <a:lnTo>
                    <a:pt x="340093" y="18935"/>
                  </a:lnTo>
                  <a:lnTo>
                    <a:pt x="347078" y="16446"/>
                  </a:lnTo>
                  <a:lnTo>
                    <a:pt x="354533" y="14859"/>
                  </a:lnTo>
                  <a:lnTo>
                    <a:pt x="362127" y="14300"/>
                  </a:lnTo>
                  <a:lnTo>
                    <a:pt x="375348" y="16903"/>
                  </a:lnTo>
                  <a:lnTo>
                    <a:pt x="382778" y="23304"/>
                  </a:lnTo>
                  <a:lnTo>
                    <a:pt x="386054" y="31356"/>
                  </a:lnTo>
                  <a:lnTo>
                    <a:pt x="386791" y="38912"/>
                  </a:lnTo>
                  <a:lnTo>
                    <a:pt x="386791" y="41109"/>
                  </a:lnTo>
                  <a:lnTo>
                    <a:pt x="358914" y="43586"/>
                  </a:lnTo>
                  <a:lnTo>
                    <a:pt x="338455" y="51181"/>
                  </a:lnTo>
                  <a:lnTo>
                    <a:pt x="325856" y="63627"/>
                  </a:lnTo>
                  <a:lnTo>
                    <a:pt x="321564" y="80695"/>
                  </a:lnTo>
                  <a:lnTo>
                    <a:pt x="323659" y="91960"/>
                  </a:lnTo>
                  <a:lnTo>
                    <a:pt x="329907" y="101739"/>
                  </a:lnTo>
                  <a:lnTo>
                    <a:pt x="340283" y="108635"/>
                  </a:lnTo>
                  <a:lnTo>
                    <a:pt x="354736" y="111252"/>
                  </a:lnTo>
                  <a:lnTo>
                    <a:pt x="365594" y="109956"/>
                  </a:lnTo>
                  <a:lnTo>
                    <a:pt x="374853" y="106464"/>
                  </a:lnTo>
                  <a:lnTo>
                    <a:pt x="382346" y="101422"/>
                  </a:lnTo>
                  <a:lnTo>
                    <a:pt x="386473" y="96951"/>
                  </a:lnTo>
                  <a:lnTo>
                    <a:pt x="387908" y="95415"/>
                  </a:lnTo>
                  <a:lnTo>
                    <a:pt x="388581" y="95415"/>
                  </a:lnTo>
                  <a:lnTo>
                    <a:pt x="390144" y="108826"/>
                  </a:lnTo>
                  <a:lnTo>
                    <a:pt x="408089" y="108826"/>
                  </a:lnTo>
                  <a:close/>
                </a:path>
                <a:path w="637539" h="152400">
                  <a:moveTo>
                    <a:pt x="522897" y="108826"/>
                  </a:moveTo>
                  <a:lnTo>
                    <a:pt x="484784" y="53873"/>
                  </a:lnTo>
                  <a:lnTo>
                    <a:pt x="521766" y="2425"/>
                  </a:lnTo>
                  <a:lnTo>
                    <a:pt x="500481" y="2425"/>
                  </a:lnTo>
                  <a:lnTo>
                    <a:pt x="485228" y="25069"/>
                  </a:lnTo>
                  <a:lnTo>
                    <a:pt x="478053" y="36271"/>
                  </a:lnTo>
                  <a:lnTo>
                    <a:pt x="474472" y="42659"/>
                  </a:lnTo>
                  <a:lnTo>
                    <a:pt x="473798" y="42659"/>
                  </a:lnTo>
                  <a:lnTo>
                    <a:pt x="466852" y="31216"/>
                  </a:lnTo>
                  <a:lnTo>
                    <a:pt x="447344" y="2425"/>
                  </a:lnTo>
                  <a:lnTo>
                    <a:pt x="425373" y="2425"/>
                  </a:lnTo>
                  <a:lnTo>
                    <a:pt x="462140" y="54533"/>
                  </a:lnTo>
                  <a:lnTo>
                    <a:pt x="423583" y="108826"/>
                  </a:lnTo>
                  <a:lnTo>
                    <a:pt x="445338" y="108826"/>
                  </a:lnTo>
                  <a:lnTo>
                    <a:pt x="468858" y="72783"/>
                  </a:lnTo>
                  <a:lnTo>
                    <a:pt x="472452" y="66395"/>
                  </a:lnTo>
                  <a:lnTo>
                    <a:pt x="472897" y="66395"/>
                  </a:lnTo>
                  <a:lnTo>
                    <a:pt x="480301" y="78714"/>
                  </a:lnTo>
                  <a:lnTo>
                    <a:pt x="484555" y="84874"/>
                  </a:lnTo>
                  <a:lnTo>
                    <a:pt x="500481" y="108826"/>
                  </a:lnTo>
                  <a:lnTo>
                    <a:pt x="522897" y="108826"/>
                  </a:lnTo>
                  <a:close/>
                </a:path>
                <a:path w="637539" h="152400">
                  <a:moveTo>
                    <a:pt x="637032" y="54749"/>
                  </a:moveTo>
                  <a:lnTo>
                    <a:pt x="633247" y="32473"/>
                  </a:lnTo>
                  <a:lnTo>
                    <a:pt x="622592" y="15176"/>
                  </a:lnTo>
                  <a:lnTo>
                    <a:pt x="621626" y="14516"/>
                  </a:lnTo>
                  <a:lnTo>
                    <a:pt x="616788" y="11239"/>
                  </a:lnTo>
                  <a:lnTo>
                    <a:pt x="616788" y="55841"/>
                  </a:lnTo>
                  <a:lnTo>
                    <a:pt x="614349" y="71970"/>
                  </a:lnTo>
                  <a:lnTo>
                    <a:pt x="607428" y="85064"/>
                  </a:lnTo>
                  <a:lnTo>
                    <a:pt x="596988" y="93649"/>
                  </a:lnTo>
                  <a:lnTo>
                    <a:pt x="583895" y="96735"/>
                  </a:lnTo>
                  <a:lnTo>
                    <a:pt x="570611" y="93624"/>
                  </a:lnTo>
                  <a:lnTo>
                    <a:pt x="560197" y="85026"/>
                  </a:lnTo>
                  <a:lnTo>
                    <a:pt x="553389" y="72072"/>
                  </a:lnTo>
                  <a:lnTo>
                    <a:pt x="551040" y="56502"/>
                  </a:lnTo>
                  <a:lnTo>
                    <a:pt x="551091" y="54749"/>
                  </a:lnTo>
                  <a:lnTo>
                    <a:pt x="552881" y="40855"/>
                  </a:lnTo>
                  <a:lnTo>
                    <a:pt x="558901" y="27597"/>
                  </a:lnTo>
                  <a:lnTo>
                    <a:pt x="569290" y="18135"/>
                  </a:lnTo>
                  <a:lnTo>
                    <a:pt x="584352" y="14516"/>
                  </a:lnTo>
                  <a:lnTo>
                    <a:pt x="599262" y="18376"/>
                  </a:lnTo>
                  <a:lnTo>
                    <a:pt x="609346" y="28206"/>
                  </a:lnTo>
                  <a:lnTo>
                    <a:pt x="615048" y="41414"/>
                  </a:lnTo>
                  <a:lnTo>
                    <a:pt x="616762" y="54749"/>
                  </a:lnTo>
                  <a:lnTo>
                    <a:pt x="616788" y="55841"/>
                  </a:lnTo>
                  <a:lnTo>
                    <a:pt x="616788" y="11239"/>
                  </a:lnTo>
                  <a:lnTo>
                    <a:pt x="606094" y="3987"/>
                  </a:lnTo>
                  <a:lnTo>
                    <a:pt x="584796" y="0"/>
                  </a:lnTo>
                  <a:lnTo>
                    <a:pt x="563714" y="3822"/>
                  </a:lnTo>
                  <a:lnTo>
                    <a:pt x="546633" y="14897"/>
                  </a:lnTo>
                  <a:lnTo>
                    <a:pt x="535178" y="32651"/>
                  </a:lnTo>
                  <a:lnTo>
                    <a:pt x="530999" y="56502"/>
                  </a:lnTo>
                  <a:lnTo>
                    <a:pt x="535000" y="79248"/>
                  </a:lnTo>
                  <a:lnTo>
                    <a:pt x="545985" y="96494"/>
                  </a:lnTo>
                  <a:lnTo>
                    <a:pt x="562495" y="107429"/>
                  </a:lnTo>
                  <a:lnTo>
                    <a:pt x="583006" y="111252"/>
                  </a:lnTo>
                  <a:lnTo>
                    <a:pt x="602513" y="107950"/>
                  </a:lnTo>
                  <a:lnTo>
                    <a:pt x="619848" y="97751"/>
                  </a:lnTo>
                  <a:lnTo>
                    <a:pt x="620572" y="96735"/>
                  </a:lnTo>
                  <a:lnTo>
                    <a:pt x="632269" y="80175"/>
                  </a:lnTo>
                  <a:lnTo>
                    <a:pt x="637032" y="547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98556" y="1731880"/>
              <a:ext cx="87641" cy="10882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10674" y="1732973"/>
              <a:ext cx="117232" cy="1075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52388" y="1730560"/>
              <a:ext cx="95714" cy="11102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12719" y="1680871"/>
              <a:ext cx="100866" cy="16092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337623" y="1730557"/>
              <a:ext cx="226668" cy="15235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589220" y="1730560"/>
              <a:ext cx="193924" cy="11102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806726" y="1730557"/>
              <a:ext cx="103557" cy="15235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934758" y="1732973"/>
              <a:ext cx="117242" cy="107504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72529C9-C51D-4293-A203-C4CAC0039503}"/>
              </a:ext>
            </a:extLst>
          </p:cNvPr>
          <p:cNvSpPr txBox="1"/>
          <p:nvPr/>
        </p:nvSpPr>
        <p:spPr>
          <a:xfrm>
            <a:off x="1164841" y="9362482"/>
            <a:ext cx="12133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Москва</a:t>
            </a:r>
          </a:p>
          <a:p>
            <a:r>
              <a:rPr lang="ru-RU">
                <a:solidFill>
                  <a:schemeClr val="bg1"/>
                </a:solidFill>
              </a:rPr>
              <a:t>сентябрь, 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2021г.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4F03E05-3068-43C3-BFED-777C8BA35E2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60450" y="9193019"/>
            <a:ext cx="1262256" cy="12622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Овал 42">
            <a:extLst>
              <a:ext uri="{FF2B5EF4-FFF2-40B4-BE49-F238E27FC236}">
                <a16:creationId xmlns:a16="http://schemas.microsoft.com/office/drawing/2014/main" id="{4BF8ABEC-DE19-47D3-B106-9BE5D63F1980}"/>
              </a:ext>
            </a:extLst>
          </p:cNvPr>
          <p:cNvSpPr/>
          <p:nvPr/>
        </p:nvSpPr>
        <p:spPr>
          <a:xfrm>
            <a:off x="4609907" y="1786732"/>
            <a:ext cx="10401606" cy="10040143"/>
          </a:xfrm>
          <a:prstGeom prst="ellipse">
            <a:avLst/>
          </a:prstGeom>
          <a:solidFill>
            <a:schemeClr val="bg1">
              <a:lumMod val="85000"/>
              <a:alpha val="56000"/>
            </a:schemeClr>
          </a:solidFill>
          <a:ln>
            <a:noFill/>
          </a:ln>
          <a:effectLst>
            <a:softEdge rad="863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81693A4F-6884-4945-904F-3B3ED3108766}"/>
              </a:ext>
            </a:extLst>
          </p:cNvPr>
          <p:cNvSpPr/>
          <p:nvPr/>
        </p:nvSpPr>
        <p:spPr>
          <a:xfrm>
            <a:off x="3534899" y="8964554"/>
            <a:ext cx="13034303" cy="2862321"/>
          </a:xfrm>
          <a:prstGeom prst="ellipse">
            <a:avLst/>
          </a:prstGeom>
          <a:solidFill>
            <a:schemeClr val="bg1">
              <a:lumMod val="95000"/>
              <a:alpha val="56000"/>
            </a:schemeClr>
          </a:solidFill>
          <a:ln>
            <a:noFill/>
          </a:ln>
          <a:effectLst>
            <a:softEdge rad="863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A05F47AE-AAF4-43E2-8DF8-0F1C53B3A1B2}"/>
              </a:ext>
            </a:extLst>
          </p:cNvPr>
          <p:cNvSpPr/>
          <p:nvPr/>
        </p:nvSpPr>
        <p:spPr>
          <a:xfrm>
            <a:off x="6297921" y="10377650"/>
            <a:ext cx="7086600" cy="914400"/>
          </a:xfrm>
          <a:prstGeom prst="ellipse">
            <a:avLst/>
          </a:prstGeom>
          <a:solidFill>
            <a:schemeClr val="bg1">
              <a:lumMod val="75000"/>
              <a:alpha val="61000"/>
            </a:schemeClr>
          </a:solidFill>
          <a:ln>
            <a:noFill/>
          </a:ln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rgbClr val="A11F57"/>
              </a:solidFill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673E52FF-D231-4D68-B4C0-82C60A4B5592}"/>
              </a:ext>
            </a:extLst>
          </p:cNvPr>
          <p:cNvGrpSpPr/>
          <p:nvPr/>
        </p:nvGrpSpPr>
        <p:grpSpPr>
          <a:xfrm>
            <a:off x="6511703" y="3553130"/>
            <a:ext cx="6790450" cy="6815649"/>
            <a:chOff x="6511703" y="3553130"/>
            <a:chExt cx="6790450" cy="6815649"/>
          </a:xfrm>
        </p:grpSpPr>
        <p:grpSp>
          <p:nvGrpSpPr>
            <p:cNvPr id="42" name="Группа 41">
              <a:extLst>
                <a:ext uri="{FF2B5EF4-FFF2-40B4-BE49-F238E27FC236}">
                  <a16:creationId xmlns:a16="http://schemas.microsoft.com/office/drawing/2014/main" id="{9E3C08A0-18C2-45B1-9294-822BFBBF15F0}"/>
                </a:ext>
              </a:extLst>
            </p:cNvPr>
            <p:cNvGrpSpPr/>
            <p:nvPr/>
          </p:nvGrpSpPr>
          <p:grpSpPr>
            <a:xfrm>
              <a:off x="6511703" y="3578329"/>
              <a:ext cx="6790450" cy="6790450"/>
              <a:chOff x="6394450" y="904800"/>
              <a:chExt cx="5176648" cy="5176648"/>
            </a:xfrm>
          </p:grpSpPr>
          <p:sp>
            <p:nvSpPr>
              <p:cNvPr id="40" name="Ring">
                <a:extLst>
                  <a:ext uri="{FF2B5EF4-FFF2-40B4-BE49-F238E27FC236}">
                    <a16:creationId xmlns:a16="http://schemas.microsoft.com/office/drawing/2014/main" id="{99F92130-9442-4663-9003-983A6018D79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94450" y="904800"/>
                <a:ext cx="5176648" cy="5176648"/>
              </a:xfrm>
              <a:custGeom>
                <a:avLst/>
                <a:gdLst>
                  <a:gd name="T0" fmla="*/ 1699 w 3397"/>
                  <a:gd name="T1" fmla="*/ 0 h 3398"/>
                  <a:gd name="T2" fmla="*/ 0 w 3397"/>
                  <a:gd name="T3" fmla="*/ 1699 h 3398"/>
                  <a:gd name="T4" fmla="*/ 1699 w 3397"/>
                  <a:gd name="T5" fmla="*/ 3398 h 3398"/>
                  <a:gd name="T6" fmla="*/ 3397 w 3397"/>
                  <a:gd name="T7" fmla="*/ 1699 h 3398"/>
                  <a:gd name="T8" fmla="*/ 1699 w 3397"/>
                  <a:gd name="T9" fmla="*/ 0 h 3398"/>
                  <a:gd name="T10" fmla="*/ 1699 w 3397"/>
                  <a:gd name="T11" fmla="*/ 3211 h 3398"/>
                  <a:gd name="T12" fmla="*/ 187 w 3397"/>
                  <a:gd name="T13" fmla="*/ 1699 h 3398"/>
                  <a:gd name="T14" fmla="*/ 1699 w 3397"/>
                  <a:gd name="T15" fmla="*/ 187 h 3398"/>
                  <a:gd name="T16" fmla="*/ 3211 w 3397"/>
                  <a:gd name="T17" fmla="*/ 1699 h 3398"/>
                  <a:gd name="T18" fmla="*/ 1699 w 3397"/>
                  <a:gd name="T19" fmla="*/ 3211 h 3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97" h="3398">
                    <a:moveTo>
                      <a:pt x="1699" y="0"/>
                    </a:moveTo>
                    <a:cubicBezTo>
                      <a:pt x="761" y="0"/>
                      <a:pt x="0" y="761"/>
                      <a:pt x="0" y="1699"/>
                    </a:cubicBezTo>
                    <a:cubicBezTo>
                      <a:pt x="0" y="2637"/>
                      <a:pt x="761" y="3398"/>
                      <a:pt x="1699" y="3398"/>
                    </a:cubicBezTo>
                    <a:cubicBezTo>
                      <a:pt x="2637" y="3398"/>
                      <a:pt x="3397" y="2637"/>
                      <a:pt x="3397" y="1699"/>
                    </a:cubicBezTo>
                    <a:cubicBezTo>
                      <a:pt x="3397" y="761"/>
                      <a:pt x="2637" y="0"/>
                      <a:pt x="1699" y="0"/>
                    </a:cubicBezTo>
                    <a:close/>
                    <a:moveTo>
                      <a:pt x="1699" y="3211"/>
                    </a:moveTo>
                    <a:cubicBezTo>
                      <a:pt x="864" y="3211"/>
                      <a:pt x="187" y="2534"/>
                      <a:pt x="187" y="1699"/>
                    </a:cubicBezTo>
                    <a:cubicBezTo>
                      <a:pt x="187" y="864"/>
                      <a:pt x="864" y="187"/>
                      <a:pt x="1699" y="187"/>
                    </a:cubicBezTo>
                    <a:cubicBezTo>
                      <a:pt x="2534" y="187"/>
                      <a:pt x="3211" y="864"/>
                      <a:pt x="3211" y="1699"/>
                    </a:cubicBezTo>
                    <a:cubicBezTo>
                      <a:pt x="3211" y="2534"/>
                      <a:pt x="2534" y="3211"/>
                      <a:pt x="1699" y="321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279400" dist="228600" dir="2700000" algn="tl" rotWithShape="0">
                  <a:schemeClr val="tx1">
                    <a:lumMod val="65000"/>
                    <a:lumOff val="35000"/>
                    <a:alpha val="40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UA" dirty="0">
                  <a:latin typeface="Roboto" panose="02000000000000000000" pitchFamily="2" charset="0"/>
                </a:endParaRPr>
              </a:p>
            </p:txBody>
          </p:sp>
          <p:sp>
            <p:nvSpPr>
              <p:cNvPr id="41" name="Ring">
                <a:extLst>
                  <a:ext uri="{FF2B5EF4-FFF2-40B4-BE49-F238E27FC236}">
                    <a16:creationId xmlns:a16="http://schemas.microsoft.com/office/drawing/2014/main" id="{1618E773-25DB-4267-AA35-C774F9B015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310584" y="1802828"/>
                <a:ext cx="3340518" cy="3340518"/>
              </a:xfrm>
              <a:custGeom>
                <a:avLst/>
                <a:gdLst>
                  <a:gd name="T0" fmla="*/ 1699 w 3397"/>
                  <a:gd name="T1" fmla="*/ 0 h 3398"/>
                  <a:gd name="T2" fmla="*/ 0 w 3397"/>
                  <a:gd name="T3" fmla="*/ 1699 h 3398"/>
                  <a:gd name="T4" fmla="*/ 1699 w 3397"/>
                  <a:gd name="T5" fmla="*/ 3398 h 3398"/>
                  <a:gd name="T6" fmla="*/ 3397 w 3397"/>
                  <a:gd name="T7" fmla="*/ 1699 h 3398"/>
                  <a:gd name="T8" fmla="*/ 1699 w 3397"/>
                  <a:gd name="T9" fmla="*/ 0 h 3398"/>
                  <a:gd name="T10" fmla="*/ 1699 w 3397"/>
                  <a:gd name="T11" fmla="*/ 3211 h 3398"/>
                  <a:gd name="T12" fmla="*/ 187 w 3397"/>
                  <a:gd name="T13" fmla="*/ 1699 h 3398"/>
                  <a:gd name="T14" fmla="*/ 1699 w 3397"/>
                  <a:gd name="T15" fmla="*/ 187 h 3398"/>
                  <a:gd name="T16" fmla="*/ 3211 w 3397"/>
                  <a:gd name="T17" fmla="*/ 1699 h 3398"/>
                  <a:gd name="T18" fmla="*/ 1699 w 3397"/>
                  <a:gd name="T19" fmla="*/ 3211 h 3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97" h="3398">
                    <a:moveTo>
                      <a:pt x="1699" y="0"/>
                    </a:moveTo>
                    <a:cubicBezTo>
                      <a:pt x="761" y="0"/>
                      <a:pt x="0" y="761"/>
                      <a:pt x="0" y="1699"/>
                    </a:cubicBezTo>
                    <a:cubicBezTo>
                      <a:pt x="0" y="2637"/>
                      <a:pt x="761" y="3398"/>
                      <a:pt x="1699" y="3398"/>
                    </a:cubicBezTo>
                    <a:cubicBezTo>
                      <a:pt x="2637" y="3398"/>
                      <a:pt x="3397" y="2637"/>
                      <a:pt x="3397" y="1699"/>
                    </a:cubicBezTo>
                    <a:cubicBezTo>
                      <a:pt x="3397" y="761"/>
                      <a:pt x="2637" y="0"/>
                      <a:pt x="1699" y="0"/>
                    </a:cubicBezTo>
                    <a:close/>
                    <a:moveTo>
                      <a:pt x="1699" y="3211"/>
                    </a:moveTo>
                    <a:cubicBezTo>
                      <a:pt x="864" y="3211"/>
                      <a:pt x="187" y="2534"/>
                      <a:pt x="187" y="1699"/>
                    </a:cubicBezTo>
                    <a:cubicBezTo>
                      <a:pt x="187" y="864"/>
                      <a:pt x="864" y="187"/>
                      <a:pt x="1699" y="187"/>
                    </a:cubicBezTo>
                    <a:cubicBezTo>
                      <a:pt x="2534" y="187"/>
                      <a:pt x="3211" y="864"/>
                      <a:pt x="3211" y="1699"/>
                    </a:cubicBezTo>
                    <a:cubicBezTo>
                      <a:pt x="3211" y="2534"/>
                      <a:pt x="2534" y="3211"/>
                      <a:pt x="1699" y="3211"/>
                    </a:cubicBezTo>
                    <a:close/>
                  </a:path>
                </a:pathLst>
              </a:custGeom>
              <a:solidFill>
                <a:srgbClr val="F0F1F4"/>
              </a:solidFill>
              <a:ln>
                <a:noFill/>
              </a:ln>
              <a:effectLst>
                <a:outerShdw blurRad="279400" dist="228600" dir="2700000" algn="tl" rotWithShape="0">
                  <a:schemeClr val="tx1">
                    <a:lumMod val="65000"/>
                    <a:lumOff val="35000"/>
                    <a:alpha val="40000"/>
                  </a:scheme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UA" dirty="0">
                  <a:latin typeface="Roboto" panose="02000000000000000000" pitchFamily="2" charset="0"/>
                </a:endParaRPr>
              </a:p>
            </p:txBody>
          </p:sp>
        </p:grpSp>
        <p:sp>
          <p:nvSpPr>
            <p:cNvPr id="49" name="Равнобедренный треугольник 48">
              <a:extLst>
                <a:ext uri="{FF2B5EF4-FFF2-40B4-BE49-F238E27FC236}">
                  <a16:creationId xmlns:a16="http://schemas.microsoft.com/office/drawing/2014/main" id="{10CED00E-F8E9-413F-9848-7FA917739C3C}"/>
                </a:ext>
              </a:extLst>
            </p:cNvPr>
            <p:cNvSpPr/>
            <p:nvPr/>
          </p:nvSpPr>
          <p:spPr>
            <a:xfrm rot="8324946">
              <a:off x="6980395" y="8699330"/>
              <a:ext cx="1405280" cy="1211448"/>
            </a:xfrm>
            <a:prstGeom prst="triangle">
              <a:avLst/>
            </a:prstGeom>
            <a:solidFill>
              <a:schemeClr val="bg1">
                <a:lumMod val="50000"/>
                <a:alpha val="58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Равнобедренный треугольник 49">
              <a:extLst>
                <a:ext uri="{FF2B5EF4-FFF2-40B4-BE49-F238E27FC236}">
                  <a16:creationId xmlns:a16="http://schemas.microsoft.com/office/drawing/2014/main" id="{2C6B0C25-0471-4349-B1B4-926D2CFF00EF}"/>
                </a:ext>
              </a:extLst>
            </p:cNvPr>
            <p:cNvSpPr/>
            <p:nvPr/>
          </p:nvSpPr>
          <p:spPr>
            <a:xfrm rot="8324946">
              <a:off x="6692625" y="8367129"/>
              <a:ext cx="1405280" cy="1211448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Равнобедренный треугольник 50">
              <a:extLst>
                <a:ext uri="{FF2B5EF4-FFF2-40B4-BE49-F238E27FC236}">
                  <a16:creationId xmlns:a16="http://schemas.microsoft.com/office/drawing/2014/main" id="{FA8B6B2E-A3F7-48BE-A328-6970AE9A4800}"/>
                </a:ext>
              </a:extLst>
            </p:cNvPr>
            <p:cNvSpPr/>
            <p:nvPr/>
          </p:nvSpPr>
          <p:spPr>
            <a:xfrm rot="18441304">
              <a:off x="10773874" y="3650046"/>
              <a:ext cx="1405280" cy="1211448"/>
            </a:xfrm>
            <a:prstGeom prst="triangle">
              <a:avLst/>
            </a:prstGeom>
            <a:solidFill>
              <a:schemeClr val="bg1">
                <a:lumMod val="50000"/>
                <a:alpha val="58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Равнобедренный треугольник 47">
              <a:extLst>
                <a:ext uri="{FF2B5EF4-FFF2-40B4-BE49-F238E27FC236}">
                  <a16:creationId xmlns:a16="http://schemas.microsoft.com/office/drawing/2014/main" id="{F0357FB1-6926-4A68-8CDA-6001B9482AF0}"/>
                </a:ext>
              </a:extLst>
            </p:cNvPr>
            <p:cNvSpPr/>
            <p:nvPr/>
          </p:nvSpPr>
          <p:spPr>
            <a:xfrm rot="18546053">
              <a:off x="11139173" y="3852780"/>
              <a:ext cx="1405280" cy="1211448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66D3258-3043-46C5-882C-B1F1BD8EA382}"/>
              </a:ext>
            </a:extLst>
          </p:cNvPr>
          <p:cNvSpPr txBox="1"/>
          <p:nvPr/>
        </p:nvSpPr>
        <p:spPr>
          <a:xfrm>
            <a:off x="6241522" y="419181"/>
            <a:ext cx="6870792" cy="4278094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>
                <a:solidFill>
                  <a:srgbClr val="A11F57"/>
                </a:solidFill>
              </a:rPr>
              <a:t>ЭКОСИСТЕМА</a:t>
            </a:r>
          </a:p>
          <a:p>
            <a:pPr algn="ctr"/>
            <a:r>
              <a:rPr lang="ru-RU" sz="6600" b="1" dirty="0">
                <a:solidFill>
                  <a:srgbClr val="A11F57"/>
                </a:solidFill>
              </a:rPr>
              <a:t>ДМС </a:t>
            </a:r>
          </a:p>
          <a:p>
            <a:pPr algn="ctr"/>
            <a:r>
              <a:rPr lang="ru-RU" sz="6000" b="1" dirty="0">
                <a:solidFill>
                  <a:srgbClr val="A11F57"/>
                </a:solidFill>
              </a:rPr>
              <a:t>и цифровизация</a:t>
            </a:r>
          </a:p>
          <a:p>
            <a:pPr algn="ctr"/>
            <a:endParaRPr lang="ru-RU" sz="8000" b="1" dirty="0">
              <a:solidFill>
                <a:srgbClr val="A11F57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6061B8-AE44-4637-AB51-A6F4628DA8EB}"/>
              </a:ext>
            </a:extLst>
          </p:cNvPr>
          <p:cNvSpPr txBox="1"/>
          <p:nvPr/>
        </p:nvSpPr>
        <p:spPr>
          <a:xfrm>
            <a:off x="679450" y="2408716"/>
            <a:ext cx="46474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Телемедицина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Второе медицинское мнение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Психологическая поддержка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Диспансеризация и скрининг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Аптека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Тестирования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Вакцинация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Реабилитация после </a:t>
            </a:r>
            <a:r>
              <a:rPr lang="en-US" sz="2000" dirty="0">
                <a:solidFill>
                  <a:srgbClr val="A11F57"/>
                </a:solidFill>
              </a:rPr>
              <a:t>COVID-19</a:t>
            </a:r>
            <a:endParaRPr lang="ru-RU" sz="2000" dirty="0">
              <a:solidFill>
                <a:srgbClr val="A11F57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Санаторно-курортное лечение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Организация</a:t>
            </a:r>
            <a:r>
              <a:rPr lang="en-US" sz="2000" dirty="0">
                <a:solidFill>
                  <a:srgbClr val="A11F57"/>
                </a:solidFill>
              </a:rPr>
              <a:t> </a:t>
            </a:r>
            <a:r>
              <a:rPr lang="ru-RU" sz="2000" dirty="0">
                <a:solidFill>
                  <a:srgbClr val="A11F57"/>
                </a:solidFill>
              </a:rPr>
              <a:t>лечения за рубежом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Личные кабинеты, мобильные приложения, ЭДО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7C168B0-B4D8-44A6-9342-A09FF6293EC8}"/>
              </a:ext>
            </a:extLst>
          </p:cNvPr>
          <p:cNvSpPr txBox="1"/>
          <p:nvPr/>
        </p:nvSpPr>
        <p:spPr>
          <a:xfrm>
            <a:off x="2279288" y="1028567"/>
            <a:ext cx="407609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200" b="1" dirty="0">
                <a:solidFill>
                  <a:srgbClr val="A11F57"/>
                </a:solidFill>
                <a:latin typeface="+mj-lt"/>
              </a:rPr>
              <a:t>Дополнительные</a:t>
            </a:r>
            <a:endParaRPr lang="en-US" sz="2200" b="1" dirty="0">
              <a:solidFill>
                <a:srgbClr val="A11F57"/>
              </a:solidFill>
              <a:latin typeface="+mj-lt"/>
            </a:endParaRPr>
          </a:p>
          <a:p>
            <a:pPr lvl="0"/>
            <a:r>
              <a:rPr lang="ru-RU" sz="2200" b="1" dirty="0">
                <a:solidFill>
                  <a:srgbClr val="A11F57"/>
                </a:solidFill>
                <a:latin typeface="+mj-lt"/>
              </a:rPr>
              <a:t>сервисы и опции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5BD626-2455-4679-AC37-EB7A2D53C888}"/>
              </a:ext>
            </a:extLst>
          </p:cNvPr>
          <p:cNvSpPr txBox="1"/>
          <p:nvPr/>
        </p:nvSpPr>
        <p:spPr>
          <a:xfrm>
            <a:off x="2279288" y="6377895"/>
            <a:ext cx="4647426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200" b="1" dirty="0">
                <a:solidFill>
                  <a:srgbClr val="A11F57"/>
                </a:solidFill>
                <a:latin typeface="+mj-lt"/>
              </a:rPr>
              <a:t>Информационные </a:t>
            </a:r>
            <a:br>
              <a:rPr lang="en-US" sz="2200" b="1" dirty="0">
                <a:solidFill>
                  <a:srgbClr val="A11F57"/>
                </a:solidFill>
                <a:latin typeface="+mj-lt"/>
              </a:rPr>
            </a:br>
            <a:r>
              <a:rPr lang="ru-RU" sz="2200" b="1" dirty="0">
                <a:solidFill>
                  <a:srgbClr val="A11F57"/>
                </a:solidFill>
                <a:latin typeface="+mj-lt"/>
              </a:rPr>
              <a:t>рассылки, геймификация, просветительская деятельность</a:t>
            </a:r>
            <a:r>
              <a:rPr lang="en-US" sz="2200" b="1" dirty="0">
                <a:solidFill>
                  <a:srgbClr val="A11F57"/>
                </a:solidFill>
                <a:latin typeface="+mj-lt"/>
              </a:rPr>
              <a:t> </a:t>
            </a:r>
            <a:r>
              <a:rPr lang="ru-RU" sz="2200" b="1" dirty="0">
                <a:solidFill>
                  <a:srgbClr val="A11F57"/>
                </a:solidFill>
                <a:latin typeface="+mj-lt"/>
              </a:rPr>
              <a:t>ЗОЖ</a:t>
            </a:r>
            <a:endParaRPr lang="en-US" sz="2200" b="1" dirty="0">
              <a:solidFill>
                <a:srgbClr val="A11F57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3DB45C-7DA3-447A-8ED5-F3987140F4CA}"/>
              </a:ext>
            </a:extLst>
          </p:cNvPr>
          <p:cNvSpPr txBox="1"/>
          <p:nvPr/>
        </p:nvSpPr>
        <p:spPr>
          <a:xfrm>
            <a:off x="679451" y="7967331"/>
            <a:ext cx="514008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Организация корпоративных выездных мероприятия/дней здоровья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Лекции на тему ЗОЖ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Журналы, рассылки, порталы здоровья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ЗОЖ-марафоны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Реалити </a:t>
            </a:r>
            <a:r>
              <a:rPr lang="en-US" sz="2000" dirty="0">
                <a:solidFill>
                  <a:srgbClr val="A11F57"/>
                </a:solidFill>
              </a:rPr>
              <a:t>health</a:t>
            </a:r>
            <a:r>
              <a:rPr lang="ru-RU" sz="2000" dirty="0">
                <a:solidFill>
                  <a:srgbClr val="A11F57"/>
                </a:solidFill>
              </a:rPr>
              <a:t> игры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Онлайн-поддержка брокера</a:t>
            </a:r>
            <a:br>
              <a:rPr lang="ru-RU" sz="2000" dirty="0">
                <a:solidFill>
                  <a:srgbClr val="A11F57"/>
                </a:solidFill>
              </a:rPr>
            </a:br>
            <a:r>
              <a:rPr lang="ru-RU" sz="2000" dirty="0">
                <a:solidFill>
                  <a:srgbClr val="A11F57"/>
                </a:solidFill>
              </a:rPr>
              <a:t>в телеграмм, </a:t>
            </a:r>
            <a:r>
              <a:rPr lang="en-US" sz="2000" dirty="0">
                <a:solidFill>
                  <a:srgbClr val="A11F57"/>
                </a:solidFill>
              </a:rPr>
              <a:t>whats app</a:t>
            </a:r>
            <a:r>
              <a:rPr lang="ru-RU" sz="2000" dirty="0">
                <a:solidFill>
                  <a:srgbClr val="A11F57"/>
                </a:solidFill>
              </a:rPr>
              <a:t>, </a:t>
            </a:r>
            <a:br>
              <a:rPr lang="ru-RU" sz="2000" dirty="0">
                <a:solidFill>
                  <a:srgbClr val="A11F57"/>
                </a:solidFill>
              </a:rPr>
            </a:br>
            <a:r>
              <a:rPr lang="ru-RU" sz="2000" dirty="0">
                <a:solidFill>
                  <a:srgbClr val="A11F57"/>
                </a:solidFill>
              </a:rPr>
              <a:t>по мобильной связи</a:t>
            </a:r>
          </a:p>
        </p:txBody>
      </p: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id="{1482276D-9B7A-47E7-8136-8F557D932AFE}"/>
              </a:ext>
            </a:extLst>
          </p:cNvPr>
          <p:cNvGrpSpPr/>
          <p:nvPr/>
        </p:nvGrpSpPr>
        <p:grpSpPr>
          <a:xfrm>
            <a:off x="761547" y="6369845"/>
            <a:ext cx="1262256" cy="1262256"/>
            <a:chOff x="396375" y="6604991"/>
            <a:chExt cx="1262256" cy="1262256"/>
          </a:xfrm>
          <a:solidFill>
            <a:srgbClr val="A11F57"/>
          </a:solidFill>
        </p:grpSpPr>
        <p:grpSp>
          <p:nvGrpSpPr>
            <p:cNvPr id="72" name="Рисунок 70">
              <a:extLst>
                <a:ext uri="{FF2B5EF4-FFF2-40B4-BE49-F238E27FC236}">
                  <a16:creationId xmlns:a16="http://schemas.microsoft.com/office/drawing/2014/main" id="{CC1D688C-C175-417D-B590-5F2ADE2CCAC0}"/>
                </a:ext>
              </a:extLst>
            </p:cNvPr>
            <p:cNvGrpSpPr/>
            <p:nvPr/>
          </p:nvGrpSpPr>
          <p:grpSpPr>
            <a:xfrm>
              <a:off x="577253" y="6735848"/>
              <a:ext cx="900501" cy="1000543"/>
              <a:chOff x="9375804" y="4902246"/>
              <a:chExt cx="1354004" cy="1504429"/>
            </a:xfrm>
            <a:grpFill/>
          </p:grpSpPr>
          <p:sp>
            <p:nvSpPr>
              <p:cNvPr id="73" name="Полилиния: фигура 72">
                <a:extLst>
                  <a:ext uri="{FF2B5EF4-FFF2-40B4-BE49-F238E27FC236}">
                    <a16:creationId xmlns:a16="http://schemas.microsoft.com/office/drawing/2014/main" id="{74F8606E-5B01-4894-9A15-659108D4CBD6}"/>
                  </a:ext>
                </a:extLst>
              </p:cNvPr>
              <p:cNvSpPr/>
              <p:nvPr/>
            </p:nvSpPr>
            <p:spPr>
              <a:xfrm>
                <a:off x="10449909" y="5566759"/>
                <a:ext cx="254127" cy="286607"/>
              </a:xfrm>
              <a:custGeom>
                <a:avLst/>
                <a:gdLst>
                  <a:gd name="connsiteX0" fmla="*/ 127059 w 254127"/>
                  <a:gd name="connsiteY0" fmla="*/ 286623 h 286607"/>
                  <a:gd name="connsiteX1" fmla="*/ -4 w 254127"/>
                  <a:gd name="connsiteY1" fmla="*/ 127079 h 286607"/>
                  <a:gd name="connsiteX2" fmla="*/ 127059 w 254127"/>
                  <a:gd name="connsiteY2" fmla="*/ 15 h 286607"/>
                  <a:gd name="connsiteX3" fmla="*/ 254123 w 254127"/>
                  <a:gd name="connsiteY3" fmla="*/ 127079 h 286607"/>
                  <a:gd name="connsiteX4" fmla="*/ 127059 w 254127"/>
                  <a:gd name="connsiteY4" fmla="*/ 286623 h 286607"/>
                  <a:gd name="connsiteX5" fmla="*/ 127059 w 254127"/>
                  <a:gd name="connsiteY5" fmla="*/ 47736 h 286607"/>
                  <a:gd name="connsiteX6" fmla="*/ 47621 w 254127"/>
                  <a:gd name="connsiteY6" fmla="*/ 127079 h 286607"/>
                  <a:gd name="connsiteX7" fmla="*/ 127059 w 254127"/>
                  <a:gd name="connsiteY7" fmla="*/ 238998 h 286607"/>
                  <a:gd name="connsiteX8" fmla="*/ 206498 w 254127"/>
                  <a:gd name="connsiteY8" fmla="*/ 127079 h 286607"/>
                  <a:gd name="connsiteX9" fmla="*/ 127059 w 254127"/>
                  <a:gd name="connsiteY9" fmla="*/ 47736 h 28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4127" h="286607">
                    <a:moveTo>
                      <a:pt x="127059" y="286623"/>
                    </a:moveTo>
                    <a:cubicBezTo>
                      <a:pt x="56670" y="286623"/>
                      <a:pt x="-4" y="199374"/>
                      <a:pt x="-4" y="127079"/>
                    </a:cubicBezTo>
                    <a:cubicBezTo>
                      <a:pt x="-4" y="56904"/>
                      <a:pt x="56889" y="15"/>
                      <a:pt x="127059" y="15"/>
                    </a:cubicBezTo>
                    <a:cubicBezTo>
                      <a:pt x="197230" y="15"/>
                      <a:pt x="254123" y="56904"/>
                      <a:pt x="254123" y="127079"/>
                    </a:cubicBezTo>
                    <a:cubicBezTo>
                      <a:pt x="254123" y="199374"/>
                      <a:pt x="197449" y="286623"/>
                      <a:pt x="127059" y="286623"/>
                    </a:cubicBezTo>
                    <a:close/>
                    <a:moveTo>
                      <a:pt x="127059" y="47736"/>
                    </a:moveTo>
                    <a:cubicBezTo>
                      <a:pt x="83244" y="47788"/>
                      <a:pt x="47726" y="83265"/>
                      <a:pt x="47621" y="127079"/>
                    </a:cubicBezTo>
                    <a:cubicBezTo>
                      <a:pt x="47621" y="174704"/>
                      <a:pt x="86864" y="238998"/>
                      <a:pt x="127059" y="238998"/>
                    </a:cubicBezTo>
                    <a:cubicBezTo>
                      <a:pt x="167255" y="238998"/>
                      <a:pt x="206498" y="174894"/>
                      <a:pt x="206498" y="127079"/>
                    </a:cubicBezTo>
                    <a:cubicBezTo>
                      <a:pt x="206393" y="83265"/>
                      <a:pt x="170874" y="47788"/>
                      <a:pt x="127059" y="47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74" name="Полилиния: фигура 73">
                <a:extLst>
                  <a:ext uri="{FF2B5EF4-FFF2-40B4-BE49-F238E27FC236}">
                    <a16:creationId xmlns:a16="http://schemas.microsoft.com/office/drawing/2014/main" id="{B4E5C961-0F88-47C2-9B5E-C40631C2C032}"/>
                  </a:ext>
                </a:extLst>
              </p:cNvPr>
              <p:cNvSpPr/>
              <p:nvPr/>
            </p:nvSpPr>
            <p:spPr>
              <a:xfrm>
                <a:off x="10423755" y="5882513"/>
                <a:ext cx="306054" cy="284607"/>
              </a:xfrm>
              <a:custGeom>
                <a:avLst/>
                <a:gdLst>
                  <a:gd name="connsiteX0" fmla="*/ 266561 w 306054"/>
                  <a:gd name="connsiteY0" fmla="*/ 284622 h 284607"/>
                  <a:gd name="connsiteX1" fmla="*/ 223699 w 306054"/>
                  <a:gd name="connsiteY1" fmla="*/ 284622 h 284607"/>
                  <a:gd name="connsiteX2" fmla="*/ 199886 w 306054"/>
                  <a:gd name="connsiteY2" fmla="*/ 260810 h 284607"/>
                  <a:gd name="connsiteX3" fmla="*/ 223699 w 306054"/>
                  <a:gd name="connsiteY3" fmla="*/ 236997 h 284607"/>
                  <a:gd name="connsiteX4" fmla="*/ 244463 w 306054"/>
                  <a:gd name="connsiteY4" fmla="*/ 236997 h 284607"/>
                  <a:gd name="connsiteX5" fmla="*/ 257036 w 306054"/>
                  <a:gd name="connsiteY5" fmla="*/ 68119 h 284607"/>
                  <a:gd name="connsiteX6" fmla="*/ 152833 w 306054"/>
                  <a:gd name="connsiteY6" fmla="*/ 47640 h 284607"/>
                  <a:gd name="connsiteX7" fmla="*/ 48629 w 306054"/>
                  <a:gd name="connsiteY7" fmla="*/ 68119 h 284607"/>
                  <a:gd name="connsiteX8" fmla="*/ 61393 w 306054"/>
                  <a:gd name="connsiteY8" fmla="*/ 236997 h 284607"/>
                  <a:gd name="connsiteX9" fmla="*/ 82252 w 306054"/>
                  <a:gd name="connsiteY9" fmla="*/ 236997 h 284607"/>
                  <a:gd name="connsiteX10" fmla="*/ 106065 w 306054"/>
                  <a:gd name="connsiteY10" fmla="*/ 260810 h 284607"/>
                  <a:gd name="connsiteX11" fmla="*/ 82252 w 306054"/>
                  <a:gd name="connsiteY11" fmla="*/ 284622 h 284607"/>
                  <a:gd name="connsiteX12" fmla="*/ 39390 w 306054"/>
                  <a:gd name="connsiteY12" fmla="*/ 284622 h 284607"/>
                  <a:gd name="connsiteX13" fmla="*/ 15577 w 306054"/>
                  <a:gd name="connsiteY13" fmla="*/ 262620 h 284607"/>
                  <a:gd name="connsiteX14" fmla="*/ 52 w 306054"/>
                  <a:gd name="connsiteY14" fmla="*/ 56784 h 284607"/>
                  <a:gd name="connsiteX15" fmla="*/ 9577 w 306054"/>
                  <a:gd name="connsiteY15" fmla="*/ 36020 h 284607"/>
                  <a:gd name="connsiteX16" fmla="*/ 153023 w 306054"/>
                  <a:gd name="connsiteY16" fmla="*/ 15 h 284607"/>
                  <a:gd name="connsiteX17" fmla="*/ 296470 w 306054"/>
                  <a:gd name="connsiteY17" fmla="*/ 36020 h 284607"/>
                  <a:gd name="connsiteX18" fmla="*/ 305995 w 306054"/>
                  <a:gd name="connsiteY18" fmla="*/ 56784 h 284607"/>
                  <a:gd name="connsiteX19" fmla="*/ 290374 w 306054"/>
                  <a:gd name="connsiteY19" fmla="*/ 262239 h 284607"/>
                  <a:gd name="connsiteX20" fmla="*/ 266561 w 306054"/>
                  <a:gd name="connsiteY20" fmla="*/ 284622 h 284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06054" h="284607">
                    <a:moveTo>
                      <a:pt x="266561" y="284622"/>
                    </a:moveTo>
                    <a:lnTo>
                      <a:pt x="223699" y="284622"/>
                    </a:lnTo>
                    <a:cubicBezTo>
                      <a:pt x="210545" y="284622"/>
                      <a:pt x="199886" y="273964"/>
                      <a:pt x="199886" y="260810"/>
                    </a:cubicBezTo>
                    <a:cubicBezTo>
                      <a:pt x="199886" y="247656"/>
                      <a:pt x="210545" y="236997"/>
                      <a:pt x="223699" y="236997"/>
                    </a:cubicBezTo>
                    <a:lnTo>
                      <a:pt x="244463" y="236997"/>
                    </a:lnTo>
                    <a:lnTo>
                      <a:pt x="257036" y="68119"/>
                    </a:lnTo>
                    <a:cubicBezTo>
                      <a:pt x="224289" y="53536"/>
                      <a:pt x="188666" y="46536"/>
                      <a:pt x="152833" y="47640"/>
                    </a:cubicBezTo>
                    <a:cubicBezTo>
                      <a:pt x="117000" y="46572"/>
                      <a:pt x="81386" y="53571"/>
                      <a:pt x="48629" y="68119"/>
                    </a:cubicBezTo>
                    <a:lnTo>
                      <a:pt x="61393" y="236997"/>
                    </a:lnTo>
                    <a:lnTo>
                      <a:pt x="82252" y="236997"/>
                    </a:lnTo>
                    <a:cubicBezTo>
                      <a:pt x="95406" y="236997"/>
                      <a:pt x="106065" y="247656"/>
                      <a:pt x="106065" y="260810"/>
                    </a:cubicBezTo>
                    <a:cubicBezTo>
                      <a:pt x="106065" y="273964"/>
                      <a:pt x="95406" y="284622"/>
                      <a:pt x="82252" y="284622"/>
                    </a:cubicBezTo>
                    <a:lnTo>
                      <a:pt x="39390" y="284622"/>
                    </a:lnTo>
                    <a:cubicBezTo>
                      <a:pt x="26931" y="284613"/>
                      <a:pt x="16568" y="275040"/>
                      <a:pt x="15577" y="262620"/>
                    </a:cubicBezTo>
                    <a:lnTo>
                      <a:pt x="52" y="56784"/>
                    </a:lnTo>
                    <a:cubicBezTo>
                      <a:pt x="-501" y="48696"/>
                      <a:pt x="3090" y="40879"/>
                      <a:pt x="9577" y="36020"/>
                    </a:cubicBezTo>
                    <a:cubicBezTo>
                      <a:pt x="11577" y="34496"/>
                      <a:pt x="58345" y="15"/>
                      <a:pt x="153023" y="15"/>
                    </a:cubicBezTo>
                    <a:cubicBezTo>
                      <a:pt x="247702" y="15"/>
                      <a:pt x="294565" y="34496"/>
                      <a:pt x="296470" y="36020"/>
                    </a:cubicBezTo>
                    <a:cubicBezTo>
                      <a:pt x="302956" y="40879"/>
                      <a:pt x="306547" y="48696"/>
                      <a:pt x="305995" y="56784"/>
                    </a:cubicBezTo>
                    <a:lnTo>
                      <a:pt x="290374" y="262239"/>
                    </a:lnTo>
                    <a:cubicBezTo>
                      <a:pt x="289659" y="274850"/>
                      <a:pt x="279191" y="284689"/>
                      <a:pt x="266561" y="2846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75" name="Полилиния: фигура 74">
                <a:extLst>
                  <a:ext uri="{FF2B5EF4-FFF2-40B4-BE49-F238E27FC236}">
                    <a16:creationId xmlns:a16="http://schemas.microsoft.com/office/drawing/2014/main" id="{94312A4F-712B-4749-8189-7C9ED5293146}"/>
                  </a:ext>
                </a:extLst>
              </p:cNvPr>
              <p:cNvSpPr/>
              <p:nvPr/>
            </p:nvSpPr>
            <p:spPr>
              <a:xfrm>
                <a:off x="10482534" y="6119354"/>
                <a:ext cx="188875" cy="287319"/>
              </a:xfrm>
              <a:custGeom>
                <a:avLst/>
                <a:gdLst>
                  <a:gd name="connsiteX0" fmla="*/ 139106 w 188875"/>
                  <a:gd name="connsiteY0" fmla="*/ 287335 h 287319"/>
                  <a:gd name="connsiteX1" fmla="*/ 49762 w 188875"/>
                  <a:gd name="connsiteY1" fmla="*/ 287335 h 287319"/>
                  <a:gd name="connsiteX2" fmla="*/ 26139 w 188875"/>
                  <a:gd name="connsiteY2" fmla="*/ 266094 h 287319"/>
                  <a:gd name="connsiteX3" fmla="*/ 136 w 188875"/>
                  <a:gd name="connsiteY3" fmla="*/ 26540 h 287319"/>
                  <a:gd name="connsiteX4" fmla="*/ 21377 w 188875"/>
                  <a:gd name="connsiteY4" fmla="*/ 156 h 287319"/>
                  <a:gd name="connsiteX5" fmla="*/ 47761 w 188875"/>
                  <a:gd name="connsiteY5" fmla="*/ 21397 h 287319"/>
                  <a:gd name="connsiteX6" fmla="*/ 47761 w 188875"/>
                  <a:gd name="connsiteY6" fmla="*/ 21397 h 287319"/>
                  <a:gd name="connsiteX7" fmla="*/ 71479 w 188875"/>
                  <a:gd name="connsiteY7" fmla="*/ 239710 h 287319"/>
                  <a:gd name="connsiteX8" fmla="*/ 117961 w 188875"/>
                  <a:gd name="connsiteY8" fmla="*/ 239710 h 287319"/>
                  <a:gd name="connsiteX9" fmla="*/ 141106 w 188875"/>
                  <a:gd name="connsiteY9" fmla="*/ 21397 h 287319"/>
                  <a:gd name="connsiteX10" fmla="*/ 167491 w 188875"/>
                  <a:gd name="connsiteY10" fmla="*/ 156 h 287319"/>
                  <a:gd name="connsiteX11" fmla="*/ 188731 w 188875"/>
                  <a:gd name="connsiteY11" fmla="*/ 26540 h 287319"/>
                  <a:gd name="connsiteX12" fmla="*/ 188731 w 188875"/>
                  <a:gd name="connsiteY12" fmla="*/ 26540 h 287319"/>
                  <a:gd name="connsiteX13" fmla="*/ 162728 w 188875"/>
                  <a:gd name="connsiteY13" fmla="*/ 266094 h 287319"/>
                  <a:gd name="connsiteX14" fmla="*/ 139106 w 188875"/>
                  <a:gd name="connsiteY14" fmla="*/ 287335 h 287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8875" h="287319">
                    <a:moveTo>
                      <a:pt x="139106" y="287335"/>
                    </a:moveTo>
                    <a:lnTo>
                      <a:pt x="49762" y="287335"/>
                    </a:lnTo>
                    <a:cubicBezTo>
                      <a:pt x="37646" y="287268"/>
                      <a:pt x="27492" y="278133"/>
                      <a:pt x="26139" y="266094"/>
                    </a:cubicBezTo>
                    <a:lnTo>
                      <a:pt x="136" y="26540"/>
                    </a:lnTo>
                    <a:cubicBezTo>
                      <a:pt x="-1283" y="13386"/>
                      <a:pt x="8223" y="1575"/>
                      <a:pt x="21377" y="156"/>
                    </a:cubicBezTo>
                    <a:cubicBezTo>
                      <a:pt x="34531" y="-1263"/>
                      <a:pt x="46342" y="8243"/>
                      <a:pt x="47761" y="21397"/>
                    </a:cubicBezTo>
                    <a:lnTo>
                      <a:pt x="47761" y="21397"/>
                    </a:lnTo>
                    <a:lnTo>
                      <a:pt x="71479" y="239710"/>
                    </a:lnTo>
                    <a:lnTo>
                      <a:pt x="117961" y="239710"/>
                    </a:lnTo>
                    <a:lnTo>
                      <a:pt x="141106" y="21397"/>
                    </a:lnTo>
                    <a:cubicBezTo>
                      <a:pt x="142525" y="8243"/>
                      <a:pt x="154337" y="-1263"/>
                      <a:pt x="167491" y="156"/>
                    </a:cubicBezTo>
                    <a:cubicBezTo>
                      <a:pt x="180645" y="1575"/>
                      <a:pt x="190150" y="13386"/>
                      <a:pt x="188731" y="26540"/>
                    </a:cubicBezTo>
                    <a:lnTo>
                      <a:pt x="188731" y="26540"/>
                    </a:lnTo>
                    <a:lnTo>
                      <a:pt x="162728" y="266094"/>
                    </a:lnTo>
                    <a:cubicBezTo>
                      <a:pt x="161414" y="278162"/>
                      <a:pt x="151241" y="287306"/>
                      <a:pt x="139106" y="2873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76" name="Полилиния: фигура 75">
                <a:extLst>
                  <a:ext uri="{FF2B5EF4-FFF2-40B4-BE49-F238E27FC236}">
                    <a16:creationId xmlns:a16="http://schemas.microsoft.com/office/drawing/2014/main" id="{C889989A-6CFB-46C5-A6B8-F1347137705F}"/>
                  </a:ext>
                </a:extLst>
              </p:cNvPr>
              <p:cNvSpPr/>
              <p:nvPr/>
            </p:nvSpPr>
            <p:spPr>
              <a:xfrm>
                <a:off x="9401682" y="5566759"/>
                <a:ext cx="254127" cy="286607"/>
              </a:xfrm>
              <a:custGeom>
                <a:avLst/>
                <a:gdLst>
                  <a:gd name="connsiteX0" fmla="*/ 127059 w 254127"/>
                  <a:gd name="connsiteY0" fmla="*/ 286623 h 286607"/>
                  <a:gd name="connsiteX1" fmla="*/ -4 w 254127"/>
                  <a:gd name="connsiteY1" fmla="*/ 127079 h 286607"/>
                  <a:gd name="connsiteX2" fmla="*/ 127059 w 254127"/>
                  <a:gd name="connsiteY2" fmla="*/ 15 h 286607"/>
                  <a:gd name="connsiteX3" fmla="*/ 254123 w 254127"/>
                  <a:gd name="connsiteY3" fmla="*/ 127079 h 286607"/>
                  <a:gd name="connsiteX4" fmla="*/ 254123 w 254127"/>
                  <a:gd name="connsiteY4" fmla="*/ 127079 h 286607"/>
                  <a:gd name="connsiteX5" fmla="*/ 127059 w 254127"/>
                  <a:gd name="connsiteY5" fmla="*/ 286623 h 286607"/>
                  <a:gd name="connsiteX6" fmla="*/ 127059 w 254127"/>
                  <a:gd name="connsiteY6" fmla="*/ 47736 h 286607"/>
                  <a:gd name="connsiteX7" fmla="*/ 47621 w 254127"/>
                  <a:gd name="connsiteY7" fmla="*/ 127079 h 286607"/>
                  <a:gd name="connsiteX8" fmla="*/ 127059 w 254127"/>
                  <a:gd name="connsiteY8" fmla="*/ 238998 h 286607"/>
                  <a:gd name="connsiteX9" fmla="*/ 206498 w 254127"/>
                  <a:gd name="connsiteY9" fmla="*/ 127079 h 286607"/>
                  <a:gd name="connsiteX10" fmla="*/ 127059 w 254127"/>
                  <a:gd name="connsiteY10" fmla="*/ 47736 h 286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54127" h="286607">
                    <a:moveTo>
                      <a:pt x="127059" y="286623"/>
                    </a:moveTo>
                    <a:cubicBezTo>
                      <a:pt x="56670" y="286623"/>
                      <a:pt x="-4" y="199374"/>
                      <a:pt x="-4" y="127079"/>
                    </a:cubicBezTo>
                    <a:cubicBezTo>
                      <a:pt x="-4" y="56904"/>
                      <a:pt x="56884" y="15"/>
                      <a:pt x="127059" y="15"/>
                    </a:cubicBezTo>
                    <a:cubicBezTo>
                      <a:pt x="197235" y="15"/>
                      <a:pt x="254123" y="56904"/>
                      <a:pt x="254123" y="127079"/>
                    </a:cubicBezTo>
                    <a:lnTo>
                      <a:pt x="254123" y="127079"/>
                    </a:lnTo>
                    <a:cubicBezTo>
                      <a:pt x="254123" y="199374"/>
                      <a:pt x="197449" y="286623"/>
                      <a:pt x="127059" y="286623"/>
                    </a:cubicBezTo>
                    <a:close/>
                    <a:moveTo>
                      <a:pt x="127059" y="47736"/>
                    </a:moveTo>
                    <a:cubicBezTo>
                      <a:pt x="83245" y="47788"/>
                      <a:pt x="47726" y="83265"/>
                      <a:pt x="47621" y="127079"/>
                    </a:cubicBezTo>
                    <a:cubicBezTo>
                      <a:pt x="47621" y="174704"/>
                      <a:pt x="86864" y="238998"/>
                      <a:pt x="127059" y="238998"/>
                    </a:cubicBezTo>
                    <a:cubicBezTo>
                      <a:pt x="167255" y="238998"/>
                      <a:pt x="206498" y="174894"/>
                      <a:pt x="206498" y="127079"/>
                    </a:cubicBezTo>
                    <a:cubicBezTo>
                      <a:pt x="206393" y="83265"/>
                      <a:pt x="170874" y="47788"/>
                      <a:pt x="127059" y="47736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77" name="Полилиния: фигура 76">
                <a:extLst>
                  <a:ext uri="{FF2B5EF4-FFF2-40B4-BE49-F238E27FC236}">
                    <a16:creationId xmlns:a16="http://schemas.microsoft.com/office/drawing/2014/main" id="{BE087B09-9214-42E9-9273-F635187065CF}"/>
                  </a:ext>
                </a:extLst>
              </p:cNvPr>
              <p:cNvSpPr/>
              <p:nvPr/>
            </p:nvSpPr>
            <p:spPr>
              <a:xfrm>
                <a:off x="9375804" y="5882513"/>
                <a:ext cx="305983" cy="284606"/>
              </a:xfrm>
              <a:custGeom>
                <a:avLst/>
                <a:gdLst>
                  <a:gd name="connsiteX0" fmla="*/ 266762 w 305983"/>
                  <a:gd name="connsiteY0" fmla="*/ 284622 h 284606"/>
                  <a:gd name="connsiteX1" fmla="*/ 223899 w 305983"/>
                  <a:gd name="connsiteY1" fmla="*/ 284622 h 284606"/>
                  <a:gd name="connsiteX2" fmla="*/ 200087 w 305983"/>
                  <a:gd name="connsiteY2" fmla="*/ 260810 h 284606"/>
                  <a:gd name="connsiteX3" fmla="*/ 223899 w 305983"/>
                  <a:gd name="connsiteY3" fmla="*/ 236997 h 284606"/>
                  <a:gd name="connsiteX4" fmla="*/ 244664 w 305983"/>
                  <a:gd name="connsiteY4" fmla="*/ 236997 h 284606"/>
                  <a:gd name="connsiteX5" fmla="*/ 257237 w 305983"/>
                  <a:gd name="connsiteY5" fmla="*/ 68119 h 284606"/>
                  <a:gd name="connsiteX6" fmla="*/ 153033 w 305983"/>
                  <a:gd name="connsiteY6" fmla="*/ 47640 h 284606"/>
                  <a:gd name="connsiteX7" fmla="*/ 48258 w 305983"/>
                  <a:gd name="connsiteY7" fmla="*/ 68119 h 284606"/>
                  <a:gd name="connsiteX8" fmla="*/ 61022 w 305983"/>
                  <a:gd name="connsiteY8" fmla="*/ 236997 h 284606"/>
                  <a:gd name="connsiteX9" fmla="*/ 82358 w 305983"/>
                  <a:gd name="connsiteY9" fmla="*/ 236997 h 284606"/>
                  <a:gd name="connsiteX10" fmla="*/ 106170 w 305983"/>
                  <a:gd name="connsiteY10" fmla="*/ 260810 h 284606"/>
                  <a:gd name="connsiteX11" fmla="*/ 82358 w 305983"/>
                  <a:gd name="connsiteY11" fmla="*/ 284622 h 284606"/>
                  <a:gd name="connsiteX12" fmla="*/ 39495 w 305983"/>
                  <a:gd name="connsiteY12" fmla="*/ 284622 h 284606"/>
                  <a:gd name="connsiteX13" fmla="*/ 15683 w 305983"/>
                  <a:gd name="connsiteY13" fmla="*/ 262239 h 284606"/>
                  <a:gd name="connsiteX14" fmla="*/ 62 w 305983"/>
                  <a:gd name="connsiteY14" fmla="*/ 56784 h 284606"/>
                  <a:gd name="connsiteX15" fmla="*/ 9587 w 305983"/>
                  <a:gd name="connsiteY15" fmla="*/ 36020 h 284606"/>
                  <a:gd name="connsiteX16" fmla="*/ 153033 w 305983"/>
                  <a:gd name="connsiteY16" fmla="*/ 15 h 284606"/>
                  <a:gd name="connsiteX17" fmla="*/ 296385 w 305983"/>
                  <a:gd name="connsiteY17" fmla="*/ 36020 h 284606"/>
                  <a:gd name="connsiteX18" fmla="*/ 305910 w 305983"/>
                  <a:gd name="connsiteY18" fmla="*/ 56784 h 284606"/>
                  <a:gd name="connsiteX19" fmla="*/ 290289 w 305983"/>
                  <a:gd name="connsiteY19" fmla="*/ 262239 h 284606"/>
                  <a:gd name="connsiteX20" fmla="*/ 266762 w 305983"/>
                  <a:gd name="connsiteY20" fmla="*/ 284622 h 284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05983" h="284606">
                    <a:moveTo>
                      <a:pt x="266762" y="284622"/>
                    </a:moveTo>
                    <a:lnTo>
                      <a:pt x="223899" y="284622"/>
                    </a:lnTo>
                    <a:cubicBezTo>
                      <a:pt x="210748" y="284622"/>
                      <a:pt x="200087" y="273964"/>
                      <a:pt x="200087" y="260810"/>
                    </a:cubicBezTo>
                    <a:cubicBezTo>
                      <a:pt x="200087" y="247656"/>
                      <a:pt x="210748" y="236997"/>
                      <a:pt x="223899" y="236997"/>
                    </a:cubicBezTo>
                    <a:lnTo>
                      <a:pt x="244664" y="236997"/>
                    </a:lnTo>
                    <a:lnTo>
                      <a:pt x="257237" y="68119"/>
                    </a:lnTo>
                    <a:cubicBezTo>
                      <a:pt x="224487" y="53536"/>
                      <a:pt x="188866" y="46536"/>
                      <a:pt x="153033" y="47640"/>
                    </a:cubicBezTo>
                    <a:cubicBezTo>
                      <a:pt x="117009" y="46449"/>
                      <a:pt x="81183" y="53451"/>
                      <a:pt x="48258" y="68119"/>
                    </a:cubicBezTo>
                    <a:lnTo>
                      <a:pt x="61022" y="236997"/>
                    </a:lnTo>
                    <a:lnTo>
                      <a:pt x="82358" y="236997"/>
                    </a:lnTo>
                    <a:cubicBezTo>
                      <a:pt x="95509" y="236997"/>
                      <a:pt x="106170" y="247656"/>
                      <a:pt x="106170" y="260810"/>
                    </a:cubicBezTo>
                    <a:cubicBezTo>
                      <a:pt x="106170" y="273964"/>
                      <a:pt x="95509" y="284622"/>
                      <a:pt x="82358" y="284622"/>
                    </a:cubicBezTo>
                    <a:lnTo>
                      <a:pt x="39495" y="284622"/>
                    </a:lnTo>
                    <a:cubicBezTo>
                      <a:pt x="26901" y="284594"/>
                      <a:pt x="16486" y="274812"/>
                      <a:pt x="15683" y="262239"/>
                    </a:cubicBezTo>
                    <a:lnTo>
                      <a:pt x="62" y="56784"/>
                    </a:lnTo>
                    <a:cubicBezTo>
                      <a:pt x="-544" y="48686"/>
                      <a:pt x="3054" y="40844"/>
                      <a:pt x="9587" y="36020"/>
                    </a:cubicBezTo>
                    <a:cubicBezTo>
                      <a:pt x="11587" y="34496"/>
                      <a:pt x="58355" y="15"/>
                      <a:pt x="153033" y="15"/>
                    </a:cubicBezTo>
                    <a:cubicBezTo>
                      <a:pt x="247712" y="15"/>
                      <a:pt x="294765" y="34496"/>
                      <a:pt x="296385" y="36020"/>
                    </a:cubicBezTo>
                    <a:cubicBezTo>
                      <a:pt x="302932" y="40832"/>
                      <a:pt x="306534" y="48682"/>
                      <a:pt x="305910" y="56784"/>
                    </a:cubicBezTo>
                    <a:lnTo>
                      <a:pt x="290289" y="262239"/>
                    </a:lnTo>
                    <a:cubicBezTo>
                      <a:pt x="289539" y="274716"/>
                      <a:pt x="279264" y="284499"/>
                      <a:pt x="266762" y="28462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78" name="Полилиния: фигура 77">
                <a:extLst>
                  <a:ext uri="{FF2B5EF4-FFF2-40B4-BE49-F238E27FC236}">
                    <a16:creationId xmlns:a16="http://schemas.microsoft.com/office/drawing/2014/main" id="{E1B849A3-ADE4-495D-AA42-8B244CE0F14E}"/>
                  </a:ext>
                </a:extLst>
              </p:cNvPr>
              <p:cNvSpPr/>
              <p:nvPr/>
            </p:nvSpPr>
            <p:spPr>
              <a:xfrm>
                <a:off x="9434308" y="6119354"/>
                <a:ext cx="189352" cy="287321"/>
              </a:xfrm>
              <a:custGeom>
                <a:avLst/>
                <a:gdLst>
                  <a:gd name="connsiteX0" fmla="*/ 139106 w 189352"/>
                  <a:gd name="connsiteY0" fmla="*/ 287335 h 287321"/>
                  <a:gd name="connsiteX1" fmla="*/ 49762 w 189352"/>
                  <a:gd name="connsiteY1" fmla="*/ 287335 h 287321"/>
                  <a:gd name="connsiteX2" fmla="*/ 26140 w 189352"/>
                  <a:gd name="connsiteY2" fmla="*/ 266094 h 287321"/>
                  <a:gd name="connsiteX3" fmla="*/ 136 w 189352"/>
                  <a:gd name="connsiteY3" fmla="*/ 26540 h 287321"/>
                  <a:gd name="connsiteX4" fmla="*/ 21377 w 189352"/>
                  <a:gd name="connsiteY4" fmla="*/ 156 h 287321"/>
                  <a:gd name="connsiteX5" fmla="*/ 47761 w 189352"/>
                  <a:gd name="connsiteY5" fmla="*/ 21397 h 287321"/>
                  <a:gd name="connsiteX6" fmla="*/ 71383 w 189352"/>
                  <a:gd name="connsiteY6" fmla="*/ 239710 h 287321"/>
                  <a:gd name="connsiteX7" fmla="*/ 117961 w 189352"/>
                  <a:gd name="connsiteY7" fmla="*/ 239710 h 287321"/>
                  <a:gd name="connsiteX8" fmla="*/ 141583 w 189352"/>
                  <a:gd name="connsiteY8" fmla="*/ 21397 h 287321"/>
                  <a:gd name="connsiteX9" fmla="*/ 167967 w 189352"/>
                  <a:gd name="connsiteY9" fmla="*/ 156 h 287321"/>
                  <a:gd name="connsiteX10" fmla="*/ 189208 w 189352"/>
                  <a:gd name="connsiteY10" fmla="*/ 26540 h 287321"/>
                  <a:gd name="connsiteX11" fmla="*/ 189208 w 189352"/>
                  <a:gd name="connsiteY11" fmla="*/ 26540 h 287321"/>
                  <a:gd name="connsiteX12" fmla="*/ 163204 w 189352"/>
                  <a:gd name="connsiteY12" fmla="*/ 266094 h 287321"/>
                  <a:gd name="connsiteX13" fmla="*/ 139106 w 189352"/>
                  <a:gd name="connsiteY13" fmla="*/ 287335 h 287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352" h="287321">
                    <a:moveTo>
                      <a:pt x="139106" y="287335"/>
                    </a:moveTo>
                    <a:lnTo>
                      <a:pt x="49762" y="287335"/>
                    </a:lnTo>
                    <a:cubicBezTo>
                      <a:pt x="37609" y="287354"/>
                      <a:pt x="27408" y="278181"/>
                      <a:pt x="26140" y="266094"/>
                    </a:cubicBezTo>
                    <a:lnTo>
                      <a:pt x="136" y="26540"/>
                    </a:lnTo>
                    <a:cubicBezTo>
                      <a:pt x="-1284" y="13386"/>
                      <a:pt x="8226" y="1575"/>
                      <a:pt x="21377" y="156"/>
                    </a:cubicBezTo>
                    <a:cubicBezTo>
                      <a:pt x="34528" y="-1263"/>
                      <a:pt x="46341" y="8243"/>
                      <a:pt x="47761" y="21397"/>
                    </a:cubicBezTo>
                    <a:lnTo>
                      <a:pt x="71383" y="239710"/>
                    </a:lnTo>
                    <a:lnTo>
                      <a:pt x="117961" y="239710"/>
                    </a:lnTo>
                    <a:lnTo>
                      <a:pt x="141583" y="21397"/>
                    </a:lnTo>
                    <a:cubicBezTo>
                      <a:pt x="143003" y="8243"/>
                      <a:pt x="154816" y="-1263"/>
                      <a:pt x="167967" y="156"/>
                    </a:cubicBezTo>
                    <a:cubicBezTo>
                      <a:pt x="181118" y="1575"/>
                      <a:pt x="190628" y="13386"/>
                      <a:pt x="189208" y="26540"/>
                    </a:cubicBezTo>
                    <a:lnTo>
                      <a:pt x="189208" y="26540"/>
                    </a:lnTo>
                    <a:lnTo>
                      <a:pt x="163204" y="266094"/>
                    </a:lnTo>
                    <a:cubicBezTo>
                      <a:pt x="161833" y="278324"/>
                      <a:pt x="151408" y="287506"/>
                      <a:pt x="139106" y="28733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79" name="Полилиния: фигура 78">
                <a:extLst>
                  <a:ext uri="{FF2B5EF4-FFF2-40B4-BE49-F238E27FC236}">
                    <a16:creationId xmlns:a16="http://schemas.microsoft.com/office/drawing/2014/main" id="{7BF81CEA-C386-4C9F-8878-E75F8EDED806}"/>
                  </a:ext>
                </a:extLst>
              </p:cNvPr>
              <p:cNvSpPr/>
              <p:nvPr/>
            </p:nvSpPr>
            <p:spPr>
              <a:xfrm>
                <a:off x="9925792" y="4902246"/>
                <a:ext cx="254368" cy="289989"/>
              </a:xfrm>
              <a:custGeom>
                <a:avLst/>
                <a:gdLst>
                  <a:gd name="connsiteX0" fmla="*/ 127110 w 254368"/>
                  <a:gd name="connsiteY0" fmla="*/ 290005 h 289989"/>
                  <a:gd name="connsiteX1" fmla="*/ 47 w 254368"/>
                  <a:gd name="connsiteY1" fmla="*/ 130556 h 289989"/>
                  <a:gd name="connsiteX2" fmla="*/ 123403 w 254368"/>
                  <a:gd name="connsiteY2" fmla="*/ 76 h 289989"/>
                  <a:gd name="connsiteX3" fmla="*/ 123872 w 254368"/>
                  <a:gd name="connsiteY3" fmla="*/ 64 h 289989"/>
                  <a:gd name="connsiteX4" fmla="*/ 254357 w 254368"/>
                  <a:gd name="connsiteY4" fmla="*/ 123611 h 289989"/>
                  <a:gd name="connsiteX5" fmla="*/ 254364 w 254368"/>
                  <a:gd name="connsiteY5" fmla="*/ 123889 h 289989"/>
                  <a:gd name="connsiteX6" fmla="*/ 254364 w 254368"/>
                  <a:gd name="connsiteY6" fmla="*/ 130842 h 289989"/>
                  <a:gd name="connsiteX7" fmla="*/ 127110 w 254368"/>
                  <a:gd name="connsiteY7" fmla="*/ 290005 h 289989"/>
                  <a:gd name="connsiteX8" fmla="*/ 127110 w 254368"/>
                  <a:gd name="connsiteY8" fmla="*/ 51118 h 289989"/>
                  <a:gd name="connsiteX9" fmla="*/ 47672 w 254368"/>
                  <a:gd name="connsiteY9" fmla="*/ 130366 h 289989"/>
                  <a:gd name="connsiteX10" fmla="*/ 47672 w 254368"/>
                  <a:gd name="connsiteY10" fmla="*/ 130556 h 289989"/>
                  <a:gd name="connsiteX11" fmla="*/ 127110 w 254368"/>
                  <a:gd name="connsiteY11" fmla="*/ 242380 h 289989"/>
                  <a:gd name="connsiteX12" fmla="*/ 206454 w 254368"/>
                  <a:gd name="connsiteY12" fmla="*/ 130556 h 289989"/>
                  <a:gd name="connsiteX13" fmla="*/ 127110 w 254368"/>
                  <a:gd name="connsiteY13" fmla="*/ 51118 h 289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4368" h="289989">
                    <a:moveTo>
                      <a:pt x="127110" y="290005"/>
                    </a:moveTo>
                    <a:cubicBezTo>
                      <a:pt x="56721" y="290005"/>
                      <a:pt x="47" y="202756"/>
                      <a:pt x="47" y="130556"/>
                    </a:cubicBezTo>
                    <a:cubicBezTo>
                      <a:pt x="-1920" y="60461"/>
                      <a:pt x="53308" y="2043"/>
                      <a:pt x="123403" y="76"/>
                    </a:cubicBezTo>
                    <a:cubicBezTo>
                      <a:pt x="123559" y="71"/>
                      <a:pt x="123716" y="68"/>
                      <a:pt x="123872" y="64"/>
                    </a:cubicBezTo>
                    <a:cubicBezTo>
                      <a:pt x="194021" y="-1852"/>
                      <a:pt x="252441" y="53462"/>
                      <a:pt x="254357" y="123611"/>
                    </a:cubicBezTo>
                    <a:cubicBezTo>
                      <a:pt x="254360" y="123703"/>
                      <a:pt x="254362" y="123796"/>
                      <a:pt x="254364" y="123889"/>
                    </a:cubicBezTo>
                    <a:lnTo>
                      <a:pt x="254364" y="130842"/>
                    </a:lnTo>
                    <a:cubicBezTo>
                      <a:pt x="254079" y="202756"/>
                      <a:pt x="197405" y="290005"/>
                      <a:pt x="127110" y="290005"/>
                    </a:cubicBezTo>
                    <a:close/>
                    <a:moveTo>
                      <a:pt x="127110" y="51118"/>
                    </a:moveTo>
                    <a:cubicBezTo>
                      <a:pt x="83291" y="51065"/>
                      <a:pt x="47724" y="86546"/>
                      <a:pt x="47672" y="130366"/>
                    </a:cubicBezTo>
                    <a:cubicBezTo>
                      <a:pt x="47672" y="130429"/>
                      <a:pt x="47672" y="130493"/>
                      <a:pt x="47672" y="130556"/>
                    </a:cubicBezTo>
                    <a:cubicBezTo>
                      <a:pt x="47672" y="178181"/>
                      <a:pt x="86915" y="242380"/>
                      <a:pt x="127110" y="242380"/>
                    </a:cubicBezTo>
                    <a:cubicBezTo>
                      <a:pt x="167306" y="242380"/>
                      <a:pt x="206454" y="178372"/>
                      <a:pt x="206454" y="130556"/>
                    </a:cubicBezTo>
                    <a:cubicBezTo>
                      <a:pt x="206401" y="86742"/>
                      <a:pt x="170924" y="51223"/>
                      <a:pt x="127110" y="5111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80" name="Полилиния: фигура 79">
                <a:extLst>
                  <a:ext uri="{FF2B5EF4-FFF2-40B4-BE49-F238E27FC236}">
                    <a16:creationId xmlns:a16="http://schemas.microsoft.com/office/drawing/2014/main" id="{C3352ACE-54D8-4BEF-8911-66C1D9318A82}"/>
                  </a:ext>
                </a:extLst>
              </p:cNvPr>
              <p:cNvSpPr/>
              <p:nvPr/>
            </p:nvSpPr>
            <p:spPr>
              <a:xfrm>
                <a:off x="9899690" y="5221097"/>
                <a:ext cx="305481" cy="284702"/>
              </a:xfrm>
              <a:custGeom>
                <a:avLst/>
                <a:gdLst>
                  <a:gd name="connsiteX0" fmla="*/ 266751 w 305481"/>
                  <a:gd name="connsiteY0" fmla="*/ 284718 h 284702"/>
                  <a:gd name="connsiteX1" fmla="*/ 223888 w 305481"/>
                  <a:gd name="connsiteY1" fmla="*/ 284718 h 284702"/>
                  <a:gd name="connsiteX2" fmla="*/ 200076 w 305481"/>
                  <a:gd name="connsiteY2" fmla="*/ 260905 h 284702"/>
                  <a:gd name="connsiteX3" fmla="*/ 223888 w 305481"/>
                  <a:gd name="connsiteY3" fmla="*/ 237093 h 284702"/>
                  <a:gd name="connsiteX4" fmla="*/ 244653 w 305481"/>
                  <a:gd name="connsiteY4" fmla="*/ 237093 h 284702"/>
                  <a:gd name="connsiteX5" fmla="*/ 257226 w 305481"/>
                  <a:gd name="connsiteY5" fmla="*/ 68405 h 284702"/>
                  <a:gd name="connsiteX6" fmla="*/ 153118 w 305481"/>
                  <a:gd name="connsiteY6" fmla="*/ 47926 h 284702"/>
                  <a:gd name="connsiteX7" fmla="*/ 48914 w 305481"/>
                  <a:gd name="connsiteY7" fmla="*/ 68405 h 284702"/>
                  <a:gd name="connsiteX8" fmla="*/ 61773 w 305481"/>
                  <a:gd name="connsiteY8" fmla="*/ 237093 h 284702"/>
                  <a:gd name="connsiteX9" fmla="*/ 82537 w 305481"/>
                  <a:gd name="connsiteY9" fmla="*/ 237093 h 284702"/>
                  <a:gd name="connsiteX10" fmla="*/ 106350 w 305481"/>
                  <a:gd name="connsiteY10" fmla="*/ 260905 h 284702"/>
                  <a:gd name="connsiteX11" fmla="*/ 82537 w 305481"/>
                  <a:gd name="connsiteY11" fmla="*/ 284718 h 284702"/>
                  <a:gd name="connsiteX12" fmla="*/ 39675 w 305481"/>
                  <a:gd name="connsiteY12" fmla="*/ 284718 h 284702"/>
                  <a:gd name="connsiteX13" fmla="*/ 15958 w 305481"/>
                  <a:gd name="connsiteY13" fmla="*/ 262715 h 284702"/>
                  <a:gd name="connsiteX14" fmla="*/ 51 w 305481"/>
                  <a:gd name="connsiteY14" fmla="*/ 56880 h 284702"/>
                  <a:gd name="connsiteX15" fmla="*/ 9576 w 305481"/>
                  <a:gd name="connsiteY15" fmla="*/ 36020 h 284702"/>
                  <a:gd name="connsiteX16" fmla="*/ 153022 w 305481"/>
                  <a:gd name="connsiteY16" fmla="*/ 15 h 284702"/>
                  <a:gd name="connsiteX17" fmla="*/ 295898 w 305481"/>
                  <a:gd name="connsiteY17" fmla="*/ 36020 h 284702"/>
                  <a:gd name="connsiteX18" fmla="*/ 305423 w 305481"/>
                  <a:gd name="connsiteY18" fmla="*/ 56880 h 284702"/>
                  <a:gd name="connsiteX19" fmla="*/ 289802 w 305481"/>
                  <a:gd name="connsiteY19" fmla="*/ 262620 h 284702"/>
                  <a:gd name="connsiteX20" fmla="*/ 266751 w 305481"/>
                  <a:gd name="connsiteY20" fmla="*/ 284718 h 284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05481" h="284702">
                    <a:moveTo>
                      <a:pt x="266751" y="284718"/>
                    </a:moveTo>
                    <a:lnTo>
                      <a:pt x="223888" y="284718"/>
                    </a:lnTo>
                    <a:cubicBezTo>
                      <a:pt x="210737" y="284718"/>
                      <a:pt x="200076" y="274056"/>
                      <a:pt x="200076" y="260905"/>
                    </a:cubicBezTo>
                    <a:cubicBezTo>
                      <a:pt x="200076" y="247754"/>
                      <a:pt x="210737" y="237093"/>
                      <a:pt x="223888" y="237093"/>
                    </a:cubicBezTo>
                    <a:lnTo>
                      <a:pt x="244653" y="237093"/>
                    </a:lnTo>
                    <a:lnTo>
                      <a:pt x="257226" y="68405"/>
                    </a:lnTo>
                    <a:cubicBezTo>
                      <a:pt x="224498" y="53857"/>
                      <a:pt x="188917" y="46858"/>
                      <a:pt x="153118" y="47926"/>
                    </a:cubicBezTo>
                    <a:cubicBezTo>
                      <a:pt x="117285" y="46821"/>
                      <a:pt x="81664" y="53821"/>
                      <a:pt x="48914" y="68405"/>
                    </a:cubicBezTo>
                    <a:lnTo>
                      <a:pt x="61773" y="237093"/>
                    </a:lnTo>
                    <a:lnTo>
                      <a:pt x="82537" y="237093"/>
                    </a:lnTo>
                    <a:cubicBezTo>
                      <a:pt x="95689" y="237093"/>
                      <a:pt x="106350" y="247754"/>
                      <a:pt x="106350" y="260905"/>
                    </a:cubicBezTo>
                    <a:cubicBezTo>
                      <a:pt x="106350" y="274056"/>
                      <a:pt x="95689" y="284718"/>
                      <a:pt x="82537" y="284718"/>
                    </a:cubicBezTo>
                    <a:lnTo>
                      <a:pt x="39675" y="284718"/>
                    </a:lnTo>
                    <a:cubicBezTo>
                      <a:pt x="27217" y="284750"/>
                      <a:pt x="16858" y="275139"/>
                      <a:pt x="15958" y="262715"/>
                    </a:cubicBezTo>
                    <a:lnTo>
                      <a:pt x="51" y="56880"/>
                    </a:lnTo>
                    <a:cubicBezTo>
                      <a:pt x="-498" y="48764"/>
                      <a:pt x="3084" y="40921"/>
                      <a:pt x="9576" y="36020"/>
                    </a:cubicBezTo>
                    <a:cubicBezTo>
                      <a:pt x="11481" y="34591"/>
                      <a:pt x="58249" y="15"/>
                      <a:pt x="153022" y="15"/>
                    </a:cubicBezTo>
                    <a:cubicBezTo>
                      <a:pt x="247796" y="15"/>
                      <a:pt x="294469" y="34591"/>
                      <a:pt x="295898" y="36020"/>
                    </a:cubicBezTo>
                    <a:cubicBezTo>
                      <a:pt x="302390" y="40921"/>
                      <a:pt x="305971" y="48764"/>
                      <a:pt x="305423" y="56880"/>
                    </a:cubicBezTo>
                    <a:lnTo>
                      <a:pt x="289802" y="262620"/>
                    </a:lnTo>
                    <a:cubicBezTo>
                      <a:pt x="288884" y="274789"/>
                      <a:pt x="278949" y="284315"/>
                      <a:pt x="266751" y="28471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81" name="Полилиния: фигура 80">
                <a:extLst>
                  <a:ext uri="{FF2B5EF4-FFF2-40B4-BE49-F238E27FC236}">
                    <a16:creationId xmlns:a16="http://schemas.microsoft.com/office/drawing/2014/main" id="{1C99C259-3517-4137-B372-5E0FF0AF22D1}"/>
                  </a:ext>
                </a:extLst>
              </p:cNvPr>
              <p:cNvSpPr/>
              <p:nvPr/>
            </p:nvSpPr>
            <p:spPr>
              <a:xfrm>
                <a:off x="9958374" y="5458224"/>
                <a:ext cx="189161" cy="287414"/>
              </a:xfrm>
              <a:custGeom>
                <a:avLst/>
                <a:gdLst>
                  <a:gd name="connsiteX0" fmla="*/ 139106 w 189161"/>
                  <a:gd name="connsiteY0" fmla="*/ 287430 h 287414"/>
                  <a:gd name="connsiteX1" fmla="*/ 49857 w 189161"/>
                  <a:gd name="connsiteY1" fmla="*/ 287430 h 287414"/>
                  <a:gd name="connsiteX2" fmla="*/ 26521 w 189161"/>
                  <a:gd name="connsiteY2" fmla="*/ 266665 h 287414"/>
                  <a:gd name="connsiteX3" fmla="*/ 136 w 189161"/>
                  <a:gd name="connsiteY3" fmla="*/ 26540 h 287414"/>
                  <a:gd name="connsiteX4" fmla="*/ 21377 w 189161"/>
                  <a:gd name="connsiteY4" fmla="*/ 156 h 287414"/>
                  <a:gd name="connsiteX5" fmla="*/ 47761 w 189161"/>
                  <a:gd name="connsiteY5" fmla="*/ 21397 h 287414"/>
                  <a:gd name="connsiteX6" fmla="*/ 71383 w 189161"/>
                  <a:gd name="connsiteY6" fmla="*/ 239805 h 287414"/>
                  <a:gd name="connsiteX7" fmla="*/ 117961 w 189161"/>
                  <a:gd name="connsiteY7" fmla="*/ 239805 h 287414"/>
                  <a:gd name="connsiteX8" fmla="*/ 141392 w 189161"/>
                  <a:gd name="connsiteY8" fmla="*/ 21397 h 287414"/>
                  <a:gd name="connsiteX9" fmla="*/ 167776 w 189161"/>
                  <a:gd name="connsiteY9" fmla="*/ 156 h 287414"/>
                  <a:gd name="connsiteX10" fmla="*/ 189017 w 189161"/>
                  <a:gd name="connsiteY10" fmla="*/ 26540 h 287414"/>
                  <a:gd name="connsiteX11" fmla="*/ 162823 w 189161"/>
                  <a:gd name="connsiteY11" fmla="*/ 266665 h 287414"/>
                  <a:gd name="connsiteX12" fmla="*/ 139106 w 189161"/>
                  <a:gd name="connsiteY12" fmla="*/ 287430 h 287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89161" h="287414">
                    <a:moveTo>
                      <a:pt x="139106" y="287430"/>
                    </a:moveTo>
                    <a:lnTo>
                      <a:pt x="49857" y="287430"/>
                    </a:lnTo>
                    <a:cubicBezTo>
                      <a:pt x="37991" y="287290"/>
                      <a:pt x="28039" y="278435"/>
                      <a:pt x="26521" y="266665"/>
                    </a:cubicBezTo>
                    <a:lnTo>
                      <a:pt x="136" y="26540"/>
                    </a:lnTo>
                    <a:cubicBezTo>
                      <a:pt x="-1284" y="13389"/>
                      <a:pt x="8226" y="1576"/>
                      <a:pt x="21377" y="156"/>
                    </a:cubicBezTo>
                    <a:cubicBezTo>
                      <a:pt x="34528" y="-1264"/>
                      <a:pt x="46341" y="8245"/>
                      <a:pt x="47761" y="21397"/>
                    </a:cubicBezTo>
                    <a:lnTo>
                      <a:pt x="71383" y="239805"/>
                    </a:lnTo>
                    <a:lnTo>
                      <a:pt x="117961" y="239805"/>
                    </a:lnTo>
                    <a:lnTo>
                      <a:pt x="141392" y="21397"/>
                    </a:lnTo>
                    <a:cubicBezTo>
                      <a:pt x="142812" y="8245"/>
                      <a:pt x="154625" y="-1264"/>
                      <a:pt x="167776" y="156"/>
                    </a:cubicBezTo>
                    <a:cubicBezTo>
                      <a:pt x="180928" y="1576"/>
                      <a:pt x="190437" y="13389"/>
                      <a:pt x="189017" y="26540"/>
                    </a:cubicBezTo>
                    <a:lnTo>
                      <a:pt x="162823" y="266665"/>
                    </a:lnTo>
                    <a:cubicBezTo>
                      <a:pt x="161246" y="278556"/>
                      <a:pt x="151102" y="287438"/>
                      <a:pt x="139106" y="28743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82" name="Полилиния: фигура 81">
                <a:extLst>
                  <a:ext uri="{FF2B5EF4-FFF2-40B4-BE49-F238E27FC236}">
                    <a16:creationId xmlns:a16="http://schemas.microsoft.com/office/drawing/2014/main" id="{95D51268-7B91-4616-BF92-D88259D4CF80}"/>
                  </a:ext>
                </a:extLst>
              </p:cNvPr>
              <p:cNvSpPr/>
              <p:nvPr/>
            </p:nvSpPr>
            <p:spPr>
              <a:xfrm>
                <a:off x="9731261" y="6206614"/>
                <a:ext cx="664960" cy="160149"/>
              </a:xfrm>
              <a:custGeom>
                <a:avLst/>
                <a:gdLst>
                  <a:gd name="connsiteX0" fmla="*/ 321642 w 664960"/>
                  <a:gd name="connsiteY0" fmla="*/ 160164 h 160149"/>
                  <a:gd name="connsiteX1" fmla="*/ 9889 w 664960"/>
                  <a:gd name="connsiteY1" fmla="*/ 59771 h 160149"/>
                  <a:gd name="connsiteX2" fmla="*/ 4507 w 664960"/>
                  <a:gd name="connsiteY2" fmla="*/ 26481 h 160149"/>
                  <a:gd name="connsiteX3" fmla="*/ 37797 w 664960"/>
                  <a:gd name="connsiteY3" fmla="*/ 21099 h 160149"/>
                  <a:gd name="connsiteX4" fmla="*/ 626156 w 664960"/>
                  <a:gd name="connsiteY4" fmla="*/ 5288 h 160149"/>
                  <a:gd name="connsiteX5" fmla="*/ 659684 w 664960"/>
                  <a:gd name="connsiteY5" fmla="*/ 8907 h 160149"/>
                  <a:gd name="connsiteX6" fmla="*/ 656065 w 664960"/>
                  <a:gd name="connsiteY6" fmla="*/ 42435 h 160149"/>
                  <a:gd name="connsiteX7" fmla="*/ 321642 w 664960"/>
                  <a:gd name="connsiteY7" fmla="*/ 160164 h 160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4960" h="160149">
                    <a:moveTo>
                      <a:pt x="321642" y="160164"/>
                    </a:moveTo>
                    <a:cubicBezTo>
                      <a:pt x="209745" y="160364"/>
                      <a:pt x="100642" y="125227"/>
                      <a:pt x="9889" y="59771"/>
                    </a:cubicBezTo>
                    <a:cubicBezTo>
                      <a:pt x="-790" y="52065"/>
                      <a:pt x="-3200" y="37159"/>
                      <a:pt x="4507" y="26481"/>
                    </a:cubicBezTo>
                    <a:cubicBezTo>
                      <a:pt x="12214" y="15804"/>
                      <a:pt x="27118" y="13394"/>
                      <a:pt x="37797" y="21099"/>
                    </a:cubicBezTo>
                    <a:cubicBezTo>
                      <a:pt x="215150" y="148763"/>
                      <a:pt x="455917" y="142296"/>
                      <a:pt x="626156" y="5288"/>
                    </a:cubicBezTo>
                    <a:cubicBezTo>
                      <a:pt x="636415" y="-2970"/>
                      <a:pt x="651426" y="-1351"/>
                      <a:pt x="659684" y="8907"/>
                    </a:cubicBezTo>
                    <a:cubicBezTo>
                      <a:pt x="667942" y="19166"/>
                      <a:pt x="666323" y="34177"/>
                      <a:pt x="656065" y="42435"/>
                    </a:cubicBezTo>
                    <a:cubicBezTo>
                      <a:pt x="561186" y="118502"/>
                      <a:pt x="443248" y="160022"/>
                      <a:pt x="321642" y="1601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83" name="Полилиния: фигура 82">
                <a:extLst>
                  <a:ext uri="{FF2B5EF4-FFF2-40B4-BE49-F238E27FC236}">
                    <a16:creationId xmlns:a16="http://schemas.microsoft.com/office/drawing/2014/main" id="{14EF1906-C42D-455C-895E-370F73F55C58}"/>
                  </a:ext>
                </a:extLst>
              </p:cNvPr>
              <p:cNvSpPr/>
              <p:nvPr/>
            </p:nvSpPr>
            <p:spPr>
              <a:xfrm>
                <a:off x="9630759" y="5358220"/>
                <a:ext cx="215539" cy="179391"/>
              </a:xfrm>
              <a:custGeom>
                <a:avLst/>
                <a:gdLst>
                  <a:gd name="connsiteX0" fmla="*/ 23808 w 215539"/>
                  <a:gd name="connsiteY0" fmla="*/ 179407 h 179391"/>
                  <a:gd name="connsiteX1" fmla="*/ -4 w 215539"/>
                  <a:gd name="connsiteY1" fmla="*/ 155500 h 179391"/>
                  <a:gd name="connsiteX2" fmla="*/ 5330 w 215539"/>
                  <a:gd name="connsiteY2" fmla="*/ 140641 h 179391"/>
                  <a:gd name="connsiteX3" fmla="*/ 181638 w 215539"/>
                  <a:gd name="connsiteY3" fmla="*/ 2242 h 179391"/>
                  <a:gd name="connsiteX4" fmla="*/ 213308 w 215539"/>
                  <a:gd name="connsiteY4" fmla="*/ 13815 h 179391"/>
                  <a:gd name="connsiteX5" fmla="*/ 201735 w 215539"/>
                  <a:gd name="connsiteY5" fmla="*/ 45486 h 179391"/>
                  <a:gd name="connsiteX6" fmla="*/ 42477 w 215539"/>
                  <a:gd name="connsiteY6" fmla="*/ 170454 h 179391"/>
                  <a:gd name="connsiteX7" fmla="*/ 23808 w 215539"/>
                  <a:gd name="connsiteY7" fmla="*/ 179407 h 179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5539" h="179391">
                    <a:moveTo>
                      <a:pt x="23808" y="179407"/>
                    </a:moveTo>
                    <a:cubicBezTo>
                      <a:pt x="10663" y="179304"/>
                      <a:pt x="47" y="168645"/>
                      <a:pt x="-4" y="155500"/>
                    </a:cubicBezTo>
                    <a:cubicBezTo>
                      <a:pt x="2" y="150079"/>
                      <a:pt x="1887" y="144828"/>
                      <a:pt x="5330" y="140641"/>
                    </a:cubicBezTo>
                    <a:cubicBezTo>
                      <a:pt x="52723" y="81612"/>
                      <a:pt x="113043" y="34262"/>
                      <a:pt x="181638" y="2242"/>
                    </a:cubicBezTo>
                    <a:cubicBezTo>
                      <a:pt x="193579" y="-3308"/>
                      <a:pt x="207758" y="1874"/>
                      <a:pt x="213308" y="13815"/>
                    </a:cubicBezTo>
                    <a:cubicBezTo>
                      <a:pt x="218859" y="25757"/>
                      <a:pt x="213677" y="39936"/>
                      <a:pt x="201735" y="45486"/>
                    </a:cubicBezTo>
                    <a:cubicBezTo>
                      <a:pt x="139745" y="74339"/>
                      <a:pt x="85246" y="117104"/>
                      <a:pt x="42477" y="170454"/>
                    </a:cubicBezTo>
                    <a:cubicBezTo>
                      <a:pt x="37919" y="176096"/>
                      <a:pt x="31062" y="179385"/>
                      <a:pt x="23808" y="17940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84" name="Полилиния: фигура 83">
                <a:extLst>
                  <a:ext uri="{FF2B5EF4-FFF2-40B4-BE49-F238E27FC236}">
                    <a16:creationId xmlns:a16="http://schemas.microsoft.com/office/drawing/2014/main" id="{C7C74717-A5AE-41EC-BDCE-1C8A8CE408EE}"/>
                  </a:ext>
                </a:extLst>
              </p:cNvPr>
              <p:cNvSpPr/>
              <p:nvPr/>
            </p:nvSpPr>
            <p:spPr>
              <a:xfrm>
                <a:off x="10259431" y="5353563"/>
                <a:ext cx="226466" cy="198526"/>
              </a:xfrm>
              <a:custGeom>
                <a:avLst/>
                <a:gdLst>
                  <a:gd name="connsiteX0" fmla="*/ 202857 w 226466"/>
                  <a:gd name="connsiteY0" fmla="*/ 198542 h 198526"/>
                  <a:gd name="connsiteX1" fmla="*/ 183807 w 226466"/>
                  <a:gd name="connsiteY1" fmla="*/ 189017 h 198526"/>
                  <a:gd name="connsiteX2" fmla="*/ 13214 w 226466"/>
                  <a:gd name="connsiteY2" fmla="*/ 45190 h 198526"/>
                  <a:gd name="connsiteX3" fmla="*/ 2498 w 226466"/>
                  <a:gd name="connsiteY3" fmla="*/ 13233 h 198526"/>
                  <a:gd name="connsiteX4" fmla="*/ 34455 w 226466"/>
                  <a:gd name="connsiteY4" fmla="*/ 2518 h 198526"/>
                  <a:gd name="connsiteX5" fmla="*/ 34455 w 226466"/>
                  <a:gd name="connsiteY5" fmla="*/ 2518 h 198526"/>
                  <a:gd name="connsiteX6" fmla="*/ 221716 w 226466"/>
                  <a:gd name="connsiteY6" fmla="*/ 160347 h 198526"/>
                  <a:gd name="connsiteX7" fmla="*/ 217049 w 226466"/>
                  <a:gd name="connsiteY7" fmla="*/ 193494 h 198526"/>
                  <a:gd name="connsiteX8" fmla="*/ 217049 w 226466"/>
                  <a:gd name="connsiteY8" fmla="*/ 193494 h 198526"/>
                  <a:gd name="connsiteX9" fmla="*/ 202857 w 226466"/>
                  <a:gd name="connsiteY9" fmla="*/ 198542 h 198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6466" h="198526">
                    <a:moveTo>
                      <a:pt x="202857" y="198542"/>
                    </a:moveTo>
                    <a:cubicBezTo>
                      <a:pt x="195361" y="198558"/>
                      <a:pt x="188293" y="195026"/>
                      <a:pt x="183807" y="189017"/>
                    </a:cubicBezTo>
                    <a:cubicBezTo>
                      <a:pt x="138715" y="128633"/>
                      <a:pt x="80356" y="79423"/>
                      <a:pt x="13214" y="45190"/>
                    </a:cubicBezTo>
                    <a:cubicBezTo>
                      <a:pt x="1431" y="39324"/>
                      <a:pt x="-3367" y="25017"/>
                      <a:pt x="2498" y="13233"/>
                    </a:cubicBezTo>
                    <a:cubicBezTo>
                      <a:pt x="8364" y="1450"/>
                      <a:pt x="22671" y="-3348"/>
                      <a:pt x="34455" y="2518"/>
                    </a:cubicBezTo>
                    <a:lnTo>
                      <a:pt x="34455" y="2518"/>
                    </a:lnTo>
                    <a:cubicBezTo>
                      <a:pt x="108140" y="40085"/>
                      <a:pt x="172215" y="94084"/>
                      <a:pt x="221716" y="160347"/>
                    </a:cubicBezTo>
                    <a:cubicBezTo>
                      <a:pt x="229555" y="170796"/>
                      <a:pt x="227469" y="185615"/>
                      <a:pt x="217049" y="193494"/>
                    </a:cubicBezTo>
                    <a:lnTo>
                      <a:pt x="217049" y="193494"/>
                    </a:lnTo>
                    <a:cubicBezTo>
                      <a:pt x="212982" y="196656"/>
                      <a:pt x="208010" y="198426"/>
                      <a:pt x="202857" y="19854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</p:grpSp>
        <p:pic>
          <p:nvPicPr>
            <p:cNvPr id="92" name="Рисунок 91">
              <a:extLst>
                <a:ext uri="{FF2B5EF4-FFF2-40B4-BE49-F238E27FC236}">
                  <a16:creationId xmlns:a16="http://schemas.microsoft.com/office/drawing/2014/main" id="{1927A02A-4713-4AC7-8A82-6A9DC13802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96375" y="6604991"/>
              <a:ext cx="1262256" cy="1262256"/>
            </a:xfrm>
            <a:prstGeom prst="rect">
              <a:avLst/>
            </a:prstGeom>
          </p:spPr>
        </p:pic>
      </p:grpSp>
      <p:grpSp>
        <p:nvGrpSpPr>
          <p:cNvPr id="103" name="Группа 102">
            <a:extLst>
              <a:ext uri="{FF2B5EF4-FFF2-40B4-BE49-F238E27FC236}">
                <a16:creationId xmlns:a16="http://schemas.microsoft.com/office/drawing/2014/main" id="{753CA2A6-040F-4A94-B01C-24EDFD6CD7A4}"/>
              </a:ext>
            </a:extLst>
          </p:cNvPr>
          <p:cNvGrpSpPr/>
          <p:nvPr/>
        </p:nvGrpSpPr>
        <p:grpSpPr>
          <a:xfrm>
            <a:off x="761547" y="777875"/>
            <a:ext cx="1262256" cy="1262256"/>
            <a:chOff x="751157" y="1131367"/>
            <a:chExt cx="1262256" cy="1262256"/>
          </a:xfrm>
          <a:solidFill>
            <a:srgbClr val="A11F57"/>
          </a:solidFill>
        </p:grpSpPr>
        <p:pic>
          <p:nvPicPr>
            <p:cNvPr id="102" name="Рисунок 101">
              <a:extLst>
                <a:ext uri="{FF2B5EF4-FFF2-40B4-BE49-F238E27FC236}">
                  <a16:creationId xmlns:a16="http://schemas.microsoft.com/office/drawing/2014/main" id="{1610BEF2-D45E-4C3F-A958-43801E746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51157" y="1131367"/>
              <a:ext cx="1262256" cy="1262256"/>
            </a:xfrm>
            <a:prstGeom prst="rect">
              <a:avLst/>
            </a:prstGeom>
          </p:spPr>
        </p:pic>
        <p:grpSp>
          <p:nvGrpSpPr>
            <p:cNvPr id="96" name="Рисунок 94">
              <a:extLst>
                <a:ext uri="{FF2B5EF4-FFF2-40B4-BE49-F238E27FC236}">
                  <a16:creationId xmlns:a16="http://schemas.microsoft.com/office/drawing/2014/main" id="{2EF5BF27-2A3A-4BCB-83F7-ED64AD2F9B25}"/>
                </a:ext>
              </a:extLst>
            </p:cNvPr>
            <p:cNvGrpSpPr/>
            <p:nvPr/>
          </p:nvGrpSpPr>
          <p:grpSpPr>
            <a:xfrm>
              <a:off x="959086" y="1370349"/>
              <a:ext cx="786524" cy="864633"/>
              <a:chOff x="1085015" y="911887"/>
              <a:chExt cx="1354265" cy="1488757"/>
            </a:xfrm>
            <a:grpFill/>
          </p:grpSpPr>
          <p:sp>
            <p:nvSpPr>
              <p:cNvPr id="97" name="Полилиния: фигура 96">
                <a:extLst>
                  <a:ext uri="{FF2B5EF4-FFF2-40B4-BE49-F238E27FC236}">
                    <a16:creationId xmlns:a16="http://schemas.microsoft.com/office/drawing/2014/main" id="{6F313811-2DE7-4479-B476-D10272D971AC}"/>
                  </a:ext>
                </a:extLst>
              </p:cNvPr>
              <p:cNvSpPr/>
              <p:nvPr/>
            </p:nvSpPr>
            <p:spPr>
              <a:xfrm>
                <a:off x="1085015" y="1462690"/>
                <a:ext cx="937886" cy="937955"/>
              </a:xfrm>
              <a:custGeom>
                <a:avLst/>
                <a:gdLst>
                  <a:gd name="connsiteX0" fmla="*/ 468726 w 937886"/>
                  <a:gd name="connsiteY0" fmla="*/ 937955 h 937955"/>
                  <a:gd name="connsiteX1" fmla="*/ 0 w 937886"/>
                  <a:gd name="connsiteY1" fmla="*/ 468849 h 937955"/>
                  <a:gd name="connsiteX2" fmla="*/ 77630 w 937886"/>
                  <a:gd name="connsiteY2" fmla="*/ 210626 h 937955"/>
                  <a:gd name="connsiteX3" fmla="*/ 110634 w 937886"/>
                  <a:gd name="connsiteY3" fmla="*/ 203911 h 937955"/>
                  <a:gd name="connsiteX4" fmla="*/ 117349 w 937886"/>
                  <a:gd name="connsiteY4" fmla="*/ 236915 h 937955"/>
                  <a:gd name="connsiteX5" fmla="*/ 117349 w 937886"/>
                  <a:gd name="connsiteY5" fmla="*/ 236915 h 937955"/>
                  <a:gd name="connsiteX6" fmla="*/ 237000 w 937886"/>
                  <a:gd name="connsiteY6" fmla="*/ 820159 h 937955"/>
                  <a:gd name="connsiteX7" fmla="*/ 820245 w 937886"/>
                  <a:gd name="connsiteY7" fmla="*/ 700506 h 937955"/>
                  <a:gd name="connsiteX8" fmla="*/ 700594 w 937886"/>
                  <a:gd name="connsiteY8" fmla="*/ 117264 h 937955"/>
                  <a:gd name="connsiteX9" fmla="*/ 246032 w 937886"/>
                  <a:gd name="connsiteY9" fmla="*/ 111471 h 937955"/>
                  <a:gd name="connsiteX10" fmla="*/ 213218 w 937886"/>
                  <a:gd name="connsiteY10" fmla="*/ 103899 h 937955"/>
                  <a:gd name="connsiteX11" fmla="*/ 220791 w 937886"/>
                  <a:gd name="connsiteY11" fmla="*/ 71085 h 937955"/>
                  <a:gd name="connsiteX12" fmla="*/ 220791 w 937886"/>
                  <a:gd name="connsiteY12" fmla="*/ 71085 h 937955"/>
                  <a:gd name="connsiteX13" fmla="*/ 866802 w 937886"/>
                  <a:gd name="connsiteY13" fmla="*/ 220862 h 937955"/>
                  <a:gd name="connsiteX14" fmla="*/ 717025 w 937886"/>
                  <a:gd name="connsiteY14" fmla="*/ 866870 h 937955"/>
                  <a:gd name="connsiteX15" fmla="*/ 474632 w 937886"/>
                  <a:gd name="connsiteY15" fmla="*/ 937860 h 937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37886" h="937955">
                    <a:moveTo>
                      <a:pt x="468726" y="937955"/>
                    </a:moveTo>
                    <a:cubicBezTo>
                      <a:pt x="209751" y="937850"/>
                      <a:pt x="-104" y="727824"/>
                      <a:pt x="0" y="468849"/>
                    </a:cubicBezTo>
                    <a:cubicBezTo>
                      <a:pt x="37" y="377032"/>
                      <a:pt x="27030" y="287244"/>
                      <a:pt x="77630" y="210626"/>
                    </a:cubicBezTo>
                    <a:cubicBezTo>
                      <a:pt x="84889" y="199658"/>
                      <a:pt x="99666" y="196651"/>
                      <a:pt x="110634" y="203911"/>
                    </a:cubicBezTo>
                    <a:cubicBezTo>
                      <a:pt x="121602" y="211171"/>
                      <a:pt x="124609" y="225947"/>
                      <a:pt x="117349" y="236915"/>
                    </a:cubicBezTo>
                    <a:lnTo>
                      <a:pt x="117349" y="236915"/>
                    </a:lnTo>
                    <a:cubicBezTo>
                      <a:pt x="-10668" y="431016"/>
                      <a:pt x="42901" y="692143"/>
                      <a:pt x="237000" y="820159"/>
                    </a:cubicBezTo>
                    <a:cubicBezTo>
                      <a:pt x="431100" y="948176"/>
                      <a:pt x="692228" y="894607"/>
                      <a:pt x="820245" y="700506"/>
                    </a:cubicBezTo>
                    <a:cubicBezTo>
                      <a:pt x="948263" y="506406"/>
                      <a:pt x="894693" y="245281"/>
                      <a:pt x="700594" y="117264"/>
                    </a:cubicBezTo>
                    <a:cubicBezTo>
                      <a:pt x="563226" y="26663"/>
                      <a:pt x="385664" y="24401"/>
                      <a:pt x="246032" y="111471"/>
                    </a:cubicBezTo>
                    <a:cubicBezTo>
                      <a:pt x="234880" y="118441"/>
                      <a:pt x="220189" y="115051"/>
                      <a:pt x="213218" y="103899"/>
                    </a:cubicBezTo>
                    <a:cubicBezTo>
                      <a:pt x="206248" y="92747"/>
                      <a:pt x="209639" y="78055"/>
                      <a:pt x="220791" y="71085"/>
                    </a:cubicBezTo>
                    <a:lnTo>
                      <a:pt x="220791" y="71085"/>
                    </a:lnTo>
                    <a:cubicBezTo>
                      <a:pt x="440542" y="-65947"/>
                      <a:pt x="729771" y="1110"/>
                      <a:pt x="866802" y="220862"/>
                    </a:cubicBezTo>
                    <a:cubicBezTo>
                      <a:pt x="1003831" y="440617"/>
                      <a:pt x="936776" y="729843"/>
                      <a:pt x="717025" y="866870"/>
                    </a:cubicBezTo>
                    <a:cubicBezTo>
                      <a:pt x="644241" y="912257"/>
                      <a:pt x="560402" y="936812"/>
                      <a:pt x="474632" y="9378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98" name="Полилиния: фигура 97">
                <a:extLst>
                  <a:ext uri="{FF2B5EF4-FFF2-40B4-BE49-F238E27FC236}">
                    <a16:creationId xmlns:a16="http://schemas.microsoft.com/office/drawing/2014/main" id="{AB1DD654-A6DA-4988-BF35-DB894F338117}"/>
                  </a:ext>
                </a:extLst>
              </p:cNvPr>
              <p:cNvSpPr/>
              <p:nvPr/>
            </p:nvSpPr>
            <p:spPr>
              <a:xfrm>
                <a:off x="1529262" y="1655219"/>
                <a:ext cx="47625" cy="555784"/>
              </a:xfrm>
              <a:custGeom>
                <a:avLst/>
                <a:gdLst>
                  <a:gd name="connsiteX0" fmla="*/ 23813 w 47625"/>
                  <a:gd name="connsiteY0" fmla="*/ 555784 h 555784"/>
                  <a:gd name="connsiteX1" fmla="*/ 23813 w 47625"/>
                  <a:gd name="connsiteY1" fmla="*/ 555784 h 555784"/>
                  <a:gd name="connsiteX2" fmla="*/ 1 w 47625"/>
                  <a:gd name="connsiteY2" fmla="*/ 532352 h 555784"/>
                  <a:gd name="connsiteX3" fmla="*/ 0 w 47625"/>
                  <a:gd name="connsiteY3" fmla="*/ 532162 h 555784"/>
                  <a:gd name="connsiteX4" fmla="*/ 0 w 47625"/>
                  <a:gd name="connsiteY4" fmla="*/ 23813 h 555784"/>
                  <a:gd name="connsiteX5" fmla="*/ 23813 w 47625"/>
                  <a:gd name="connsiteY5" fmla="*/ 0 h 555784"/>
                  <a:gd name="connsiteX6" fmla="*/ 23813 w 47625"/>
                  <a:gd name="connsiteY6" fmla="*/ 0 h 555784"/>
                  <a:gd name="connsiteX7" fmla="*/ 47625 w 47625"/>
                  <a:gd name="connsiteY7" fmla="*/ 23813 h 555784"/>
                  <a:gd name="connsiteX8" fmla="*/ 47625 w 47625"/>
                  <a:gd name="connsiteY8" fmla="*/ 531971 h 555784"/>
                  <a:gd name="connsiteX9" fmla="*/ 23813 w 47625"/>
                  <a:gd name="connsiteY9" fmla="*/ 555784 h 5557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7625" h="555784">
                    <a:moveTo>
                      <a:pt x="23813" y="555784"/>
                    </a:moveTo>
                    <a:lnTo>
                      <a:pt x="23813" y="555784"/>
                    </a:lnTo>
                    <a:cubicBezTo>
                      <a:pt x="10767" y="555889"/>
                      <a:pt x="106" y="545402"/>
                      <a:pt x="1" y="532352"/>
                    </a:cubicBezTo>
                    <a:cubicBezTo>
                      <a:pt x="0" y="532286"/>
                      <a:pt x="0" y="532229"/>
                      <a:pt x="0" y="532162"/>
                    </a:cubicBezTo>
                    <a:lnTo>
                      <a:pt x="0" y="23813"/>
                    </a:lnTo>
                    <a:cubicBezTo>
                      <a:pt x="0" y="10661"/>
                      <a:pt x="10661" y="0"/>
                      <a:pt x="23813" y="0"/>
                    </a:cubicBezTo>
                    <a:lnTo>
                      <a:pt x="23813" y="0"/>
                    </a:lnTo>
                    <a:cubicBezTo>
                      <a:pt x="36964" y="0"/>
                      <a:pt x="47625" y="10661"/>
                      <a:pt x="47625" y="23813"/>
                    </a:cubicBezTo>
                    <a:lnTo>
                      <a:pt x="47625" y="531971"/>
                    </a:lnTo>
                    <a:cubicBezTo>
                      <a:pt x="47625" y="545125"/>
                      <a:pt x="36964" y="555784"/>
                      <a:pt x="23813" y="5557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99" name="Полилиния: фигура 98">
                <a:extLst>
                  <a:ext uri="{FF2B5EF4-FFF2-40B4-BE49-F238E27FC236}">
                    <a16:creationId xmlns:a16="http://schemas.microsoft.com/office/drawing/2014/main" id="{9DAEBF74-0A16-4F5B-A0C0-CC40A966367F}"/>
                  </a:ext>
                </a:extLst>
              </p:cNvPr>
              <p:cNvSpPr/>
              <p:nvPr/>
            </p:nvSpPr>
            <p:spPr>
              <a:xfrm>
                <a:off x="1275135" y="1909346"/>
                <a:ext cx="555783" cy="47625"/>
              </a:xfrm>
              <a:custGeom>
                <a:avLst/>
                <a:gdLst>
                  <a:gd name="connsiteX0" fmla="*/ 23813 w 555783"/>
                  <a:gd name="connsiteY0" fmla="*/ 47625 h 47625"/>
                  <a:gd name="connsiteX1" fmla="*/ 0 w 555783"/>
                  <a:gd name="connsiteY1" fmla="*/ 23813 h 47625"/>
                  <a:gd name="connsiteX2" fmla="*/ 23813 w 555783"/>
                  <a:gd name="connsiteY2" fmla="*/ 0 h 47625"/>
                  <a:gd name="connsiteX3" fmla="*/ 531971 w 555783"/>
                  <a:gd name="connsiteY3" fmla="*/ 0 h 47625"/>
                  <a:gd name="connsiteX4" fmla="*/ 555784 w 555783"/>
                  <a:gd name="connsiteY4" fmla="*/ 23813 h 47625"/>
                  <a:gd name="connsiteX5" fmla="*/ 531971 w 555783"/>
                  <a:gd name="connsiteY5" fmla="*/ 47625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55783" h="47625">
                    <a:moveTo>
                      <a:pt x="23813" y="47625"/>
                    </a:moveTo>
                    <a:cubicBezTo>
                      <a:pt x="10661" y="47625"/>
                      <a:pt x="0" y="36966"/>
                      <a:pt x="0" y="23813"/>
                    </a:cubicBezTo>
                    <a:cubicBezTo>
                      <a:pt x="0" y="10658"/>
                      <a:pt x="10661" y="0"/>
                      <a:pt x="23813" y="0"/>
                    </a:cubicBezTo>
                    <a:lnTo>
                      <a:pt x="531971" y="0"/>
                    </a:lnTo>
                    <a:cubicBezTo>
                      <a:pt x="545122" y="0"/>
                      <a:pt x="555784" y="10658"/>
                      <a:pt x="555784" y="23813"/>
                    </a:cubicBezTo>
                    <a:cubicBezTo>
                      <a:pt x="555784" y="36966"/>
                      <a:pt x="545122" y="47625"/>
                      <a:pt x="531971" y="4762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00" name="Полилиния: фигура 99">
                <a:extLst>
                  <a:ext uri="{FF2B5EF4-FFF2-40B4-BE49-F238E27FC236}">
                    <a16:creationId xmlns:a16="http://schemas.microsoft.com/office/drawing/2014/main" id="{AC368C26-F807-40E2-B98C-8428D61D3337}"/>
                  </a:ext>
                </a:extLst>
              </p:cNvPr>
              <p:cNvSpPr/>
              <p:nvPr/>
            </p:nvSpPr>
            <p:spPr>
              <a:xfrm>
                <a:off x="1403056" y="911887"/>
                <a:ext cx="1036224" cy="1321688"/>
              </a:xfrm>
              <a:custGeom>
                <a:avLst/>
                <a:gdLst>
                  <a:gd name="connsiteX0" fmla="*/ 1011936 w 1036224"/>
                  <a:gd name="connsiteY0" fmla="*/ 1321689 h 1321688"/>
                  <a:gd name="connsiteX1" fmla="*/ 684276 w 1036224"/>
                  <a:gd name="connsiteY1" fmla="*/ 1321689 h 1321688"/>
                  <a:gd name="connsiteX2" fmla="*/ 660464 w 1036224"/>
                  <a:gd name="connsiteY2" fmla="*/ 1297877 h 1321688"/>
                  <a:gd name="connsiteX3" fmla="*/ 684276 w 1036224"/>
                  <a:gd name="connsiteY3" fmla="*/ 1274064 h 1321688"/>
                  <a:gd name="connsiteX4" fmla="*/ 988124 w 1036224"/>
                  <a:gd name="connsiteY4" fmla="*/ 1274064 h 1321688"/>
                  <a:gd name="connsiteX5" fmla="*/ 988124 w 1036224"/>
                  <a:gd name="connsiteY5" fmla="*/ 449771 h 1321688"/>
                  <a:gd name="connsiteX6" fmla="*/ 586073 w 1036224"/>
                  <a:gd name="connsiteY6" fmla="*/ 47625 h 1321688"/>
                  <a:gd name="connsiteX7" fmla="*/ 47625 w 1036224"/>
                  <a:gd name="connsiteY7" fmla="*/ 47625 h 1321688"/>
                  <a:gd name="connsiteX8" fmla="*/ 47625 w 1036224"/>
                  <a:gd name="connsiteY8" fmla="*/ 593312 h 1321688"/>
                  <a:gd name="connsiteX9" fmla="*/ 23813 w 1036224"/>
                  <a:gd name="connsiteY9" fmla="*/ 617125 h 1321688"/>
                  <a:gd name="connsiteX10" fmla="*/ 0 w 1036224"/>
                  <a:gd name="connsiteY10" fmla="*/ 593312 h 1321688"/>
                  <a:gd name="connsiteX11" fmla="*/ 0 w 1036224"/>
                  <a:gd name="connsiteY11" fmla="*/ 23813 h 1321688"/>
                  <a:gd name="connsiteX12" fmla="*/ 23813 w 1036224"/>
                  <a:gd name="connsiteY12" fmla="*/ 0 h 1321688"/>
                  <a:gd name="connsiteX13" fmla="*/ 596360 w 1036224"/>
                  <a:gd name="connsiteY13" fmla="*/ 0 h 1321688"/>
                  <a:gd name="connsiteX14" fmla="*/ 613220 w 1036224"/>
                  <a:gd name="connsiteY14" fmla="*/ 6953 h 1321688"/>
                  <a:gd name="connsiteX15" fmla="*/ 1029176 w 1036224"/>
                  <a:gd name="connsiteY15" fmla="*/ 423005 h 1321688"/>
                  <a:gd name="connsiteX16" fmla="*/ 1036225 w 1036224"/>
                  <a:gd name="connsiteY16" fmla="*/ 439865 h 1321688"/>
                  <a:gd name="connsiteX17" fmla="*/ 1036225 w 1036224"/>
                  <a:gd name="connsiteY17" fmla="*/ 1297877 h 1321688"/>
                  <a:gd name="connsiteX18" fmla="*/ 1012412 w 1036224"/>
                  <a:gd name="connsiteY18" fmla="*/ 1321689 h 1321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36224" h="1321688">
                    <a:moveTo>
                      <a:pt x="1011936" y="1321689"/>
                    </a:moveTo>
                    <a:lnTo>
                      <a:pt x="684276" y="1321689"/>
                    </a:lnTo>
                    <a:cubicBezTo>
                      <a:pt x="671122" y="1321689"/>
                      <a:pt x="660464" y="1311031"/>
                      <a:pt x="660464" y="1297877"/>
                    </a:cubicBezTo>
                    <a:cubicBezTo>
                      <a:pt x="660464" y="1284723"/>
                      <a:pt x="671122" y="1274064"/>
                      <a:pt x="684276" y="1274064"/>
                    </a:cubicBezTo>
                    <a:lnTo>
                      <a:pt x="988124" y="1274064"/>
                    </a:lnTo>
                    <a:lnTo>
                      <a:pt x="988124" y="449771"/>
                    </a:lnTo>
                    <a:lnTo>
                      <a:pt x="586073" y="47625"/>
                    </a:lnTo>
                    <a:lnTo>
                      <a:pt x="47625" y="47625"/>
                    </a:lnTo>
                    <a:lnTo>
                      <a:pt x="47625" y="593312"/>
                    </a:lnTo>
                    <a:cubicBezTo>
                      <a:pt x="47625" y="606463"/>
                      <a:pt x="36964" y="617125"/>
                      <a:pt x="23813" y="617125"/>
                    </a:cubicBezTo>
                    <a:cubicBezTo>
                      <a:pt x="10661" y="617125"/>
                      <a:pt x="0" y="606463"/>
                      <a:pt x="0" y="593312"/>
                    </a:cubicBezTo>
                    <a:lnTo>
                      <a:pt x="0" y="23813"/>
                    </a:lnTo>
                    <a:cubicBezTo>
                      <a:pt x="0" y="10661"/>
                      <a:pt x="10661" y="0"/>
                      <a:pt x="23813" y="0"/>
                    </a:cubicBezTo>
                    <a:lnTo>
                      <a:pt x="596360" y="0"/>
                    </a:lnTo>
                    <a:cubicBezTo>
                      <a:pt x="602678" y="-1"/>
                      <a:pt x="608739" y="2499"/>
                      <a:pt x="613220" y="6953"/>
                    </a:cubicBezTo>
                    <a:lnTo>
                      <a:pt x="1029176" y="423005"/>
                    </a:lnTo>
                    <a:cubicBezTo>
                      <a:pt x="1033653" y="427476"/>
                      <a:pt x="1036187" y="433535"/>
                      <a:pt x="1036225" y="439865"/>
                    </a:cubicBezTo>
                    <a:lnTo>
                      <a:pt x="1036225" y="1297877"/>
                    </a:lnTo>
                    <a:cubicBezTo>
                      <a:pt x="1036225" y="1311031"/>
                      <a:pt x="1025566" y="1321689"/>
                      <a:pt x="1012412" y="13216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01" name="Полилиния: фигура 100">
                <a:extLst>
                  <a:ext uri="{FF2B5EF4-FFF2-40B4-BE49-F238E27FC236}">
                    <a16:creationId xmlns:a16="http://schemas.microsoft.com/office/drawing/2014/main" id="{C086F667-6262-48DC-8E0C-4C0EFD956500}"/>
                  </a:ext>
                </a:extLst>
              </p:cNvPr>
              <p:cNvSpPr/>
              <p:nvPr/>
            </p:nvSpPr>
            <p:spPr>
              <a:xfrm>
                <a:off x="1975604" y="911888"/>
                <a:ext cx="462769" cy="463677"/>
              </a:xfrm>
              <a:custGeom>
                <a:avLst/>
                <a:gdLst>
                  <a:gd name="connsiteX0" fmla="*/ 439388 w 462769"/>
                  <a:gd name="connsiteY0" fmla="*/ 463677 h 463677"/>
                  <a:gd name="connsiteX1" fmla="*/ 23813 w 462769"/>
                  <a:gd name="connsiteY1" fmla="*/ 463677 h 463677"/>
                  <a:gd name="connsiteX2" fmla="*/ 0 w 462769"/>
                  <a:gd name="connsiteY2" fmla="*/ 439865 h 463677"/>
                  <a:gd name="connsiteX3" fmla="*/ 0 w 462769"/>
                  <a:gd name="connsiteY3" fmla="*/ 23813 h 463677"/>
                  <a:gd name="connsiteX4" fmla="*/ 23813 w 462769"/>
                  <a:gd name="connsiteY4" fmla="*/ 0 h 463677"/>
                  <a:gd name="connsiteX5" fmla="*/ 39815 w 462769"/>
                  <a:gd name="connsiteY5" fmla="*/ 6572 h 463677"/>
                  <a:gd name="connsiteX6" fmla="*/ 455771 w 462769"/>
                  <a:gd name="connsiteY6" fmla="*/ 422624 h 463677"/>
                  <a:gd name="connsiteX7" fmla="*/ 455809 w 462769"/>
                  <a:gd name="connsiteY7" fmla="*/ 456300 h 463677"/>
                  <a:gd name="connsiteX8" fmla="*/ 439007 w 462769"/>
                  <a:gd name="connsiteY8" fmla="*/ 463296 h 463677"/>
                  <a:gd name="connsiteX9" fmla="*/ 47149 w 462769"/>
                  <a:gd name="connsiteY9" fmla="*/ 416052 h 463677"/>
                  <a:gd name="connsiteX10" fmla="*/ 381857 w 462769"/>
                  <a:gd name="connsiteY10" fmla="*/ 416052 h 463677"/>
                  <a:gd name="connsiteX11" fmla="*/ 47149 w 462769"/>
                  <a:gd name="connsiteY11" fmla="*/ 81344 h 463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62769" h="463677">
                    <a:moveTo>
                      <a:pt x="439388" y="463677"/>
                    </a:moveTo>
                    <a:lnTo>
                      <a:pt x="23813" y="463677"/>
                    </a:lnTo>
                    <a:cubicBezTo>
                      <a:pt x="10661" y="463677"/>
                      <a:pt x="0" y="453016"/>
                      <a:pt x="0" y="439865"/>
                    </a:cubicBezTo>
                    <a:lnTo>
                      <a:pt x="0" y="23813"/>
                    </a:lnTo>
                    <a:cubicBezTo>
                      <a:pt x="0" y="10661"/>
                      <a:pt x="10661" y="0"/>
                      <a:pt x="23813" y="0"/>
                    </a:cubicBezTo>
                    <a:cubicBezTo>
                      <a:pt x="29774" y="144"/>
                      <a:pt x="35473" y="2484"/>
                      <a:pt x="39815" y="6572"/>
                    </a:cubicBezTo>
                    <a:lnTo>
                      <a:pt x="455771" y="422624"/>
                    </a:lnTo>
                    <a:cubicBezTo>
                      <a:pt x="465087" y="431912"/>
                      <a:pt x="465106" y="446989"/>
                      <a:pt x="455809" y="456300"/>
                    </a:cubicBezTo>
                    <a:cubicBezTo>
                      <a:pt x="451361" y="460766"/>
                      <a:pt x="445313" y="463282"/>
                      <a:pt x="439007" y="463296"/>
                    </a:cubicBezTo>
                    <a:close/>
                    <a:moveTo>
                      <a:pt x="47149" y="416052"/>
                    </a:moveTo>
                    <a:lnTo>
                      <a:pt x="381857" y="416052"/>
                    </a:lnTo>
                    <a:lnTo>
                      <a:pt x="47149" y="813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9BFB41F-0EA7-46F5-9880-502A7BA42459}"/>
              </a:ext>
            </a:extLst>
          </p:cNvPr>
          <p:cNvSpPr txBox="1"/>
          <p:nvPr/>
        </p:nvSpPr>
        <p:spPr>
          <a:xfrm>
            <a:off x="15933590" y="997427"/>
            <a:ext cx="47864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200" b="1" dirty="0">
                <a:solidFill>
                  <a:srgbClr val="A11F57"/>
                </a:solidFill>
                <a:latin typeface="+mj-lt"/>
              </a:rPr>
              <a:t>Основные</a:t>
            </a:r>
            <a:endParaRPr lang="en-US" sz="2200" b="1" dirty="0">
              <a:solidFill>
                <a:srgbClr val="A11F57"/>
              </a:solidFill>
              <a:latin typeface="+mj-lt"/>
            </a:endParaRPr>
          </a:p>
          <a:p>
            <a:pPr lvl="0"/>
            <a:r>
              <a:rPr lang="ru-RU" sz="2200" b="1" dirty="0">
                <a:solidFill>
                  <a:srgbClr val="A11F57"/>
                </a:solidFill>
                <a:latin typeface="+mj-lt"/>
              </a:rPr>
              <a:t>продукты ДМС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5328BC-CE25-46F2-A21E-31596544ED78}"/>
              </a:ext>
            </a:extLst>
          </p:cNvPr>
          <p:cNvSpPr txBox="1"/>
          <p:nvPr/>
        </p:nvSpPr>
        <p:spPr>
          <a:xfrm>
            <a:off x="15933590" y="4855930"/>
            <a:ext cx="47864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sz="2200" b="1" dirty="0">
                <a:solidFill>
                  <a:srgbClr val="A11F57"/>
                </a:solidFill>
                <a:latin typeface="+mj-lt"/>
              </a:rPr>
              <a:t>Партнерские</a:t>
            </a:r>
            <a:endParaRPr lang="en-US" sz="2200" b="1" dirty="0">
              <a:solidFill>
                <a:srgbClr val="A11F57"/>
              </a:solidFill>
              <a:latin typeface="+mj-lt"/>
            </a:endParaRPr>
          </a:p>
          <a:p>
            <a:pPr lvl="0"/>
            <a:r>
              <a:rPr lang="ru-RU" sz="2200" b="1" dirty="0">
                <a:solidFill>
                  <a:srgbClr val="A11F57"/>
                </a:solidFill>
                <a:latin typeface="+mj-lt"/>
              </a:rPr>
              <a:t>предложения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E19EB6-6AA6-4B23-9C5B-A455A3FFFED9}"/>
              </a:ext>
            </a:extLst>
          </p:cNvPr>
          <p:cNvSpPr txBox="1"/>
          <p:nvPr/>
        </p:nvSpPr>
        <p:spPr>
          <a:xfrm>
            <a:off x="14319250" y="2202262"/>
            <a:ext cx="50637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Амбулаторно-поликлиническое обслуживание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Стоматологическое обслуживание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Стационарная помощь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Скорая медицинская помощь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Помощь на дому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Экстренная помощь на территории РФ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2E5B85-0299-441D-B2F1-F8DEAC2B278B}"/>
              </a:ext>
            </a:extLst>
          </p:cNvPr>
          <p:cNvSpPr txBox="1"/>
          <p:nvPr/>
        </p:nvSpPr>
        <p:spPr>
          <a:xfrm>
            <a:off x="14319250" y="6050703"/>
            <a:ext cx="55626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Помощь в поиске и подборе</a:t>
            </a:r>
            <a:r>
              <a:rPr lang="en-US" sz="2000" dirty="0">
                <a:solidFill>
                  <a:srgbClr val="A11F57"/>
                </a:solidFill>
              </a:rPr>
              <a:t> </a:t>
            </a:r>
            <a:r>
              <a:rPr lang="ru-RU" sz="2000" dirty="0">
                <a:solidFill>
                  <a:srgbClr val="A11F57"/>
                </a:solidFill>
              </a:rPr>
              <a:t>«специфического» персонала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Организация досуга (в  т. ч. туризм санатории, программы: детокс, </a:t>
            </a:r>
            <a:br>
              <a:rPr lang="en-US" sz="2000" dirty="0">
                <a:solidFill>
                  <a:srgbClr val="A11F57"/>
                </a:solidFill>
              </a:rPr>
            </a:br>
            <a:r>
              <a:rPr lang="ru-RU" sz="2000" dirty="0">
                <a:solidFill>
                  <a:srgbClr val="A11F57"/>
                </a:solidFill>
              </a:rPr>
              <a:t>де-стресс)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Программы фитнес-партнеров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Программы организации помощи </a:t>
            </a:r>
            <a:br>
              <a:rPr lang="ru-RU" sz="2000" dirty="0">
                <a:solidFill>
                  <a:srgbClr val="A11F57"/>
                </a:solidFill>
              </a:rPr>
            </a:br>
            <a:r>
              <a:rPr lang="ru-RU" sz="2000" dirty="0">
                <a:solidFill>
                  <a:srgbClr val="A11F57"/>
                </a:solidFill>
              </a:rPr>
              <a:t>на дому для пожилых людей + </a:t>
            </a:r>
            <a:r>
              <a:rPr lang="ru-RU" sz="2000" dirty="0" err="1">
                <a:solidFill>
                  <a:srgbClr val="A11F57"/>
                </a:solidFill>
              </a:rPr>
              <a:t>мед.уход</a:t>
            </a:r>
            <a:r>
              <a:rPr lang="ru-RU" sz="2000" dirty="0">
                <a:solidFill>
                  <a:srgbClr val="A11F57"/>
                </a:solidFill>
              </a:rPr>
              <a:t> </a:t>
            </a:r>
            <a:br>
              <a:rPr lang="ru-RU" sz="2000" dirty="0">
                <a:solidFill>
                  <a:srgbClr val="A11F57"/>
                </a:solidFill>
              </a:rPr>
            </a:br>
            <a:r>
              <a:rPr lang="ru-RU" sz="2000" dirty="0">
                <a:solidFill>
                  <a:srgbClr val="A11F57"/>
                </a:solidFill>
              </a:rPr>
              <a:t>за недееспособными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Организация мед. лечения домашних питомцев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Консультационные услуги по юридическим и финансовым вопросам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Скидки от партнеров тур-операторов и др.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A11F57"/>
                </a:solidFill>
              </a:rPr>
              <a:t>Брокерская поддержка!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A11F57"/>
              </a:solidFill>
            </a:endParaRPr>
          </a:p>
        </p:txBody>
      </p:sp>
      <p:grpSp>
        <p:nvGrpSpPr>
          <p:cNvPr id="110" name="Группа 109">
            <a:extLst>
              <a:ext uri="{FF2B5EF4-FFF2-40B4-BE49-F238E27FC236}">
                <a16:creationId xmlns:a16="http://schemas.microsoft.com/office/drawing/2014/main" id="{138A1540-FB56-4831-AE40-48170C5695E7}"/>
              </a:ext>
            </a:extLst>
          </p:cNvPr>
          <p:cNvGrpSpPr/>
          <p:nvPr/>
        </p:nvGrpSpPr>
        <p:grpSpPr>
          <a:xfrm>
            <a:off x="14401153" y="777875"/>
            <a:ext cx="1262256" cy="1262256"/>
            <a:chOff x="14274705" y="1170930"/>
            <a:chExt cx="1262256" cy="1262256"/>
          </a:xfrm>
          <a:solidFill>
            <a:srgbClr val="A11F57"/>
          </a:solidFill>
        </p:grpSpPr>
        <p:pic>
          <p:nvPicPr>
            <p:cNvPr id="109" name="Рисунок 108">
              <a:extLst>
                <a:ext uri="{FF2B5EF4-FFF2-40B4-BE49-F238E27FC236}">
                  <a16:creationId xmlns:a16="http://schemas.microsoft.com/office/drawing/2014/main" id="{092FE7A6-C481-4FBB-83F2-FFCF4C4E1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274705" y="1170930"/>
              <a:ext cx="1262256" cy="1262256"/>
            </a:xfrm>
            <a:prstGeom prst="rect">
              <a:avLst/>
            </a:prstGeom>
          </p:spPr>
        </p:pic>
        <p:grpSp>
          <p:nvGrpSpPr>
            <p:cNvPr id="106" name="Рисунок 104">
              <a:extLst>
                <a:ext uri="{FF2B5EF4-FFF2-40B4-BE49-F238E27FC236}">
                  <a16:creationId xmlns:a16="http://schemas.microsoft.com/office/drawing/2014/main" id="{1CDB1ECD-23D1-4A6E-BB5B-1C150C5AAE98}"/>
                </a:ext>
              </a:extLst>
            </p:cNvPr>
            <p:cNvGrpSpPr/>
            <p:nvPr/>
          </p:nvGrpSpPr>
          <p:grpSpPr>
            <a:xfrm>
              <a:off x="14434336" y="1380136"/>
              <a:ext cx="942993" cy="772959"/>
              <a:chOff x="9747250" y="5407024"/>
              <a:chExt cx="609600" cy="499681"/>
            </a:xfrm>
            <a:grpFill/>
          </p:grpSpPr>
          <p:sp>
            <p:nvSpPr>
              <p:cNvPr id="107" name="Полилиния: фигура 106">
                <a:extLst>
                  <a:ext uri="{FF2B5EF4-FFF2-40B4-BE49-F238E27FC236}">
                    <a16:creationId xmlns:a16="http://schemas.microsoft.com/office/drawing/2014/main" id="{BA5E20C9-AC82-473F-A230-63A3658AF6F7}"/>
                  </a:ext>
                </a:extLst>
              </p:cNvPr>
              <p:cNvSpPr/>
              <p:nvPr/>
            </p:nvSpPr>
            <p:spPr>
              <a:xfrm>
                <a:off x="9747250" y="5407024"/>
                <a:ext cx="609600" cy="499681"/>
              </a:xfrm>
              <a:custGeom>
                <a:avLst/>
                <a:gdLst>
                  <a:gd name="connsiteX0" fmla="*/ 434626 w 609600"/>
                  <a:gd name="connsiteY0" fmla="*/ 31909 h 499681"/>
                  <a:gd name="connsiteX1" fmla="*/ 402717 w 609600"/>
                  <a:gd name="connsiteY1" fmla="*/ 0 h 499681"/>
                  <a:gd name="connsiteX2" fmla="*/ 206883 w 609600"/>
                  <a:gd name="connsiteY2" fmla="*/ 0 h 499681"/>
                  <a:gd name="connsiteX3" fmla="*/ 174879 w 609600"/>
                  <a:gd name="connsiteY3" fmla="*/ 31909 h 499681"/>
                  <a:gd name="connsiteX4" fmla="*/ 174879 w 609600"/>
                  <a:gd name="connsiteY4" fmla="*/ 86963 h 499681"/>
                  <a:gd name="connsiteX5" fmla="*/ 0 w 609600"/>
                  <a:gd name="connsiteY5" fmla="*/ 86963 h 499681"/>
                  <a:gd name="connsiteX6" fmla="*/ 0 w 609600"/>
                  <a:gd name="connsiteY6" fmla="*/ 499682 h 499681"/>
                  <a:gd name="connsiteX7" fmla="*/ 609600 w 609600"/>
                  <a:gd name="connsiteY7" fmla="*/ 499682 h 499681"/>
                  <a:gd name="connsiteX8" fmla="*/ 609600 w 609600"/>
                  <a:gd name="connsiteY8" fmla="*/ 86963 h 499681"/>
                  <a:gd name="connsiteX9" fmla="*/ 434626 w 609600"/>
                  <a:gd name="connsiteY9" fmla="*/ 86963 h 499681"/>
                  <a:gd name="connsiteX10" fmla="*/ 590550 w 609600"/>
                  <a:gd name="connsiteY10" fmla="*/ 480632 h 499681"/>
                  <a:gd name="connsiteX11" fmla="*/ 19050 w 609600"/>
                  <a:gd name="connsiteY11" fmla="*/ 480632 h 499681"/>
                  <a:gd name="connsiteX12" fmla="*/ 19050 w 609600"/>
                  <a:gd name="connsiteY12" fmla="*/ 221456 h 499681"/>
                  <a:gd name="connsiteX13" fmla="*/ 46863 w 609600"/>
                  <a:gd name="connsiteY13" fmla="*/ 230981 h 499681"/>
                  <a:gd name="connsiteX14" fmla="*/ 562832 w 609600"/>
                  <a:gd name="connsiteY14" fmla="*/ 230981 h 499681"/>
                  <a:gd name="connsiteX15" fmla="*/ 590741 w 609600"/>
                  <a:gd name="connsiteY15" fmla="*/ 221456 h 499681"/>
                  <a:gd name="connsiteX16" fmla="*/ 590550 w 609600"/>
                  <a:gd name="connsiteY16" fmla="*/ 106013 h 499681"/>
                  <a:gd name="connsiteX17" fmla="*/ 590550 w 609600"/>
                  <a:gd name="connsiteY17" fmla="*/ 184023 h 499681"/>
                  <a:gd name="connsiteX18" fmla="*/ 562642 w 609600"/>
                  <a:gd name="connsiteY18" fmla="*/ 211836 h 499681"/>
                  <a:gd name="connsiteX19" fmla="*/ 46863 w 609600"/>
                  <a:gd name="connsiteY19" fmla="*/ 211836 h 499681"/>
                  <a:gd name="connsiteX20" fmla="*/ 19050 w 609600"/>
                  <a:gd name="connsiteY20" fmla="*/ 184023 h 499681"/>
                  <a:gd name="connsiteX21" fmla="*/ 19050 w 609600"/>
                  <a:gd name="connsiteY21" fmla="*/ 106013 h 499681"/>
                  <a:gd name="connsiteX22" fmla="*/ 193739 w 609600"/>
                  <a:gd name="connsiteY22" fmla="*/ 86963 h 499681"/>
                  <a:gd name="connsiteX23" fmla="*/ 193739 w 609600"/>
                  <a:gd name="connsiteY23" fmla="*/ 31909 h 499681"/>
                  <a:gd name="connsiteX24" fmla="*/ 206787 w 609600"/>
                  <a:gd name="connsiteY24" fmla="*/ 19050 h 499681"/>
                  <a:gd name="connsiteX25" fmla="*/ 206788 w 609600"/>
                  <a:gd name="connsiteY25" fmla="*/ 19050 h 499681"/>
                  <a:gd name="connsiteX26" fmla="*/ 402717 w 609600"/>
                  <a:gd name="connsiteY26" fmla="*/ 19050 h 499681"/>
                  <a:gd name="connsiteX27" fmla="*/ 415576 w 609600"/>
                  <a:gd name="connsiteY27" fmla="*/ 31717 h 499681"/>
                  <a:gd name="connsiteX28" fmla="*/ 415576 w 609600"/>
                  <a:gd name="connsiteY28" fmla="*/ 31909 h 499681"/>
                  <a:gd name="connsiteX29" fmla="*/ 415576 w 609600"/>
                  <a:gd name="connsiteY29" fmla="*/ 86963 h 499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09600" h="499681">
                    <a:moveTo>
                      <a:pt x="434626" y="31909"/>
                    </a:moveTo>
                    <a:cubicBezTo>
                      <a:pt x="434626" y="14286"/>
                      <a:pt x="420340" y="0"/>
                      <a:pt x="402717" y="0"/>
                    </a:cubicBezTo>
                    <a:lnTo>
                      <a:pt x="206883" y="0"/>
                    </a:lnTo>
                    <a:cubicBezTo>
                      <a:pt x="189267" y="52"/>
                      <a:pt x="174984" y="14292"/>
                      <a:pt x="174879" y="31909"/>
                    </a:cubicBezTo>
                    <a:lnTo>
                      <a:pt x="174879" y="86963"/>
                    </a:lnTo>
                    <a:lnTo>
                      <a:pt x="0" y="86963"/>
                    </a:lnTo>
                    <a:lnTo>
                      <a:pt x="0" y="499682"/>
                    </a:lnTo>
                    <a:lnTo>
                      <a:pt x="609600" y="499682"/>
                    </a:lnTo>
                    <a:lnTo>
                      <a:pt x="609600" y="86963"/>
                    </a:lnTo>
                    <a:lnTo>
                      <a:pt x="434626" y="86963"/>
                    </a:lnTo>
                    <a:close/>
                    <a:moveTo>
                      <a:pt x="590550" y="480632"/>
                    </a:moveTo>
                    <a:lnTo>
                      <a:pt x="19050" y="480632"/>
                    </a:lnTo>
                    <a:lnTo>
                      <a:pt x="19050" y="221456"/>
                    </a:lnTo>
                    <a:cubicBezTo>
                      <a:pt x="27046" y="227557"/>
                      <a:pt x="36806" y="230899"/>
                      <a:pt x="46863" y="230981"/>
                    </a:cubicBezTo>
                    <a:lnTo>
                      <a:pt x="562832" y="230981"/>
                    </a:lnTo>
                    <a:cubicBezTo>
                      <a:pt x="572919" y="230899"/>
                      <a:pt x="582708" y="227558"/>
                      <a:pt x="590741" y="221456"/>
                    </a:cubicBezTo>
                    <a:close/>
                    <a:moveTo>
                      <a:pt x="590550" y="106013"/>
                    </a:moveTo>
                    <a:lnTo>
                      <a:pt x="590550" y="184023"/>
                    </a:lnTo>
                    <a:cubicBezTo>
                      <a:pt x="590445" y="199377"/>
                      <a:pt x="577996" y="211785"/>
                      <a:pt x="562642" y="211836"/>
                    </a:cubicBezTo>
                    <a:lnTo>
                      <a:pt x="46863" y="211836"/>
                    </a:lnTo>
                    <a:cubicBezTo>
                      <a:pt x="31502" y="211836"/>
                      <a:pt x="19050" y="199384"/>
                      <a:pt x="19050" y="184023"/>
                    </a:cubicBezTo>
                    <a:lnTo>
                      <a:pt x="19050" y="106013"/>
                    </a:lnTo>
                    <a:close/>
                    <a:moveTo>
                      <a:pt x="193739" y="86963"/>
                    </a:moveTo>
                    <a:lnTo>
                      <a:pt x="193739" y="31909"/>
                    </a:lnTo>
                    <a:cubicBezTo>
                      <a:pt x="193791" y="24755"/>
                      <a:pt x="199633" y="18998"/>
                      <a:pt x="206787" y="19050"/>
                    </a:cubicBezTo>
                    <a:cubicBezTo>
                      <a:pt x="206788" y="19050"/>
                      <a:pt x="206788" y="19050"/>
                      <a:pt x="206788" y="19050"/>
                    </a:cubicBezTo>
                    <a:lnTo>
                      <a:pt x="402717" y="19050"/>
                    </a:lnTo>
                    <a:cubicBezTo>
                      <a:pt x="409766" y="18997"/>
                      <a:pt x="415523" y="24669"/>
                      <a:pt x="415576" y="31717"/>
                    </a:cubicBezTo>
                    <a:cubicBezTo>
                      <a:pt x="415576" y="31781"/>
                      <a:pt x="415576" y="31845"/>
                      <a:pt x="415576" y="31909"/>
                    </a:cubicBezTo>
                    <a:lnTo>
                      <a:pt x="415576" y="86963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08" name="Полилиния: фигура 107">
                <a:extLst>
                  <a:ext uri="{FF2B5EF4-FFF2-40B4-BE49-F238E27FC236}">
                    <a16:creationId xmlns:a16="http://schemas.microsoft.com/office/drawing/2014/main" id="{93A8A5BB-68D9-4A82-BE72-AD3C253011CC}"/>
                  </a:ext>
                </a:extLst>
              </p:cNvPr>
              <p:cNvSpPr/>
              <p:nvPr/>
            </p:nvSpPr>
            <p:spPr>
              <a:xfrm>
                <a:off x="9966325" y="5679249"/>
                <a:ext cx="171450" cy="171450"/>
              </a:xfrm>
              <a:custGeom>
                <a:avLst/>
                <a:gdLst>
                  <a:gd name="connsiteX0" fmla="*/ 114300 w 171450"/>
                  <a:gd name="connsiteY0" fmla="*/ 0 h 171450"/>
                  <a:gd name="connsiteX1" fmla="*/ 57150 w 171450"/>
                  <a:gd name="connsiteY1" fmla="*/ 0 h 171450"/>
                  <a:gd name="connsiteX2" fmla="*/ 57150 w 171450"/>
                  <a:gd name="connsiteY2" fmla="*/ 57150 h 171450"/>
                  <a:gd name="connsiteX3" fmla="*/ 0 w 171450"/>
                  <a:gd name="connsiteY3" fmla="*/ 57150 h 171450"/>
                  <a:gd name="connsiteX4" fmla="*/ 0 w 171450"/>
                  <a:gd name="connsiteY4" fmla="*/ 114300 h 171450"/>
                  <a:gd name="connsiteX5" fmla="*/ 57150 w 171450"/>
                  <a:gd name="connsiteY5" fmla="*/ 114300 h 171450"/>
                  <a:gd name="connsiteX6" fmla="*/ 57150 w 171450"/>
                  <a:gd name="connsiteY6" fmla="*/ 171450 h 171450"/>
                  <a:gd name="connsiteX7" fmla="*/ 114300 w 171450"/>
                  <a:gd name="connsiteY7" fmla="*/ 171450 h 171450"/>
                  <a:gd name="connsiteX8" fmla="*/ 114300 w 171450"/>
                  <a:gd name="connsiteY8" fmla="*/ 114300 h 171450"/>
                  <a:gd name="connsiteX9" fmla="*/ 171450 w 171450"/>
                  <a:gd name="connsiteY9" fmla="*/ 114300 h 171450"/>
                  <a:gd name="connsiteX10" fmla="*/ 171450 w 171450"/>
                  <a:gd name="connsiteY10" fmla="*/ 57150 h 171450"/>
                  <a:gd name="connsiteX11" fmla="*/ 114300 w 171450"/>
                  <a:gd name="connsiteY11" fmla="*/ 57150 h 171450"/>
                  <a:gd name="connsiteX12" fmla="*/ 152400 w 171450"/>
                  <a:gd name="connsiteY12" fmla="*/ 76200 h 171450"/>
                  <a:gd name="connsiteX13" fmla="*/ 152400 w 171450"/>
                  <a:gd name="connsiteY13" fmla="*/ 95250 h 171450"/>
                  <a:gd name="connsiteX14" fmla="*/ 95250 w 171450"/>
                  <a:gd name="connsiteY14" fmla="*/ 95250 h 171450"/>
                  <a:gd name="connsiteX15" fmla="*/ 95250 w 171450"/>
                  <a:gd name="connsiteY15" fmla="*/ 152400 h 171450"/>
                  <a:gd name="connsiteX16" fmla="*/ 76200 w 171450"/>
                  <a:gd name="connsiteY16" fmla="*/ 152400 h 171450"/>
                  <a:gd name="connsiteX17" fmla="*/ 76200 w 171450"/>
                  <a:gd name="connsiteY17" fmla="*/ 95250 h 171450"/>
                  <a:gd name="connsiteX18" fmla="*/ 19050 w 171450"/>
                  <a:gd name="connsiteY18" fmla="*/ 95250 h 171450"/>
                  <a:gd name="connsiteX19" fmla="*/ 19050 w 171450"/>
                  <a:gd name="connsiteY19" fmla="*/ 76200 h 171450"/>
                  <a:gd name="connsiteX20" fmla="*/ 76200 w 171450"/>
                  <a:gd name="connsiteY20" fmla="*/ 76200 h 171450"/>
                  <a:gd name="connsiteX21" fmla="*/ 76200 w 171450"/>
                  <a:gd name="connsiteY21" fmla="*/ 19050 h 171450"/>
                  <a:gd name="connsiteX22" fmla="*/ 95250 w 171450"/>
                  <a:gd name="connsiteY22" fmla="*/ 19050 h 171450"/>
                  <a:gd name="connsiteX23" fmla="*/ 95250 w 171450"/>
                  <a:gd name="connsiteY23" fmla="*/ 7620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71450" h="171450">
                    <a:moveTo>
                      <a:pt x="114300" y="0"/>
                    </a:moveTo>
                    <a:lnTo>
                      <a:pt x="57150" y="0"/>
                    </a:lnTo>
                    <a:lnTo>
                      <a:pt x="57150" y="57150"/>
                    </a:lnTo>
                    <a:lnTo>
                      <a:pt x="0" y="57150"/>
                    </a:lnTo>
                    <a:lnTo>
                      <a:pt x="0" y="114300"/>
                    </a:lnTo>
                    <a:lnTo>
                      <a:pt x="57150" y="114300"/>
                    </a:lnTo>
                    <a:lnTo>
                      <a:pt x="57150" y="171450"/>
                    </a:lnTo>
                    <a:lnTo>
                      <a:pt x="114300" y="171450"/>
                    </a:lnTo>
                    <a:lnTo>
                      <a:pt x="114300" y="114300"/>
                    </a:lnTo>
                    <a:lnTo>
                      <a:pt x="171450" y="114300"/>
                    </a:lnTo>
                    <a:lnTo>
                      <a:pt x="171450" y="57150"/>
                    </a:lnTo>
                    <a:lnTo>
                      <a:pt x="114300" y="57150"/>
                    </a:lnTo>
                    <a:close/>
                    <a:moveTo>
                      <a:pt x="152400" y="76200"/>
                    </a:moveTo>
                    <a:lnTo>
                      <a:pt x="152400" y="95250"/>
                    </a:lnTo>
                    <a:lnTo>
                      <a:pt x="95250" y="95250"/>
                    </a:lnTo>
                    <a:lnTo>
                      <a:pt x="95250" y="152400"/>
                    </a:lnTo>
                    <a:lnTo>
                      <a:pt x="76200" y="152400"/>
                    </a:lnTo>
                    <a:lnTo>
                      <a:pt x="76200" y="95250"/>
                    </a:lnTo>
                    <a:lnTo>
                      <a:pt x="19050" y="95250"/>
                    </a:lnTo>
                    <a:lnTo>
                      <a:pt x="19050" y="76200"/>
                    </a:lnTo>
                    <a:lnTo>
                      <a:pt x="76200" y="76200"/>
                    </a:lnTo>
                    <a:lnTo>
                      <a:pt x="76200" y="19050"/>
                    </a:lnTo>
                    <a:lnTo>
                      <a:pt x="95250" y="19050"/>
                    </a:lnTo>
                    <a:lnTo>
                      <a:pt x="95250" y="76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</p:grpSp>
      </p:grp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36890F05-378B-455C-8DB9-01251AA6B8EB}"/>
              </a:ext>
            </a:extLst>
          </p:cNvPr>
          <p:cNvGrpSpPr/>
          <p:nvPr/>
        </p:nvGrpSpPr>
        <p:grpSpPr>
          <a:xfrm>
            <a:off x="14401153" y="4640662"/>
            <a:ext cx="1262256" cy="1262256"/>
            <a:chOff x="13831137" y="5443697"/>
            <a:chExt cx="1262256" cy="1262256"/>
          </a:xfrm>
          <a:solidFill>
            <a:srgbClr val="A11F57"/>
          </a:solidFill>
        </p:grpSpPr>
        <p:grpSp>
          <p:nvGrpSpPr>
            <p:cNvPr id="113" name="Рисунок 111">
              <a:extLst>
                <a:ext uri="{FF2B5EF4-FFF2-40B4-BE49-F238E27FC236}">
                  <a16:creationId xmlns:a16="http://schemas.microsoft.com/office/drawing/2014/main" id="{A18F2C9D-7D45-4554-9ED8-52A170DBFB87}"/>
                </a:ext>
              </a:extLst>
            </p:cNvPr>
            <p:cNvGrpSpPr/>
            <p:nvPr/>
          </p:nvGrpSpPr>
          <p:grpSpPr>
            <a:xfrm>
              <a:off x="13934375" y="5631090"/>
              <a:ext cx="1055779" cy="923756"/>
              <a:chOff x="9747211" y="5387936"/>
              <a:chExt cx="609677" cy="533438"/>
            </a:xfrm>
            <a:grpFill/>
          </p:grpSpPr>
          <p:sp>
            <p:nvSpPr>
              <p:cNvPr id="114" name="Полилиния: фигура 113">
                <a:extLst>
                  <a:ext uri="{FF2B5EF4-FFF2-40B4-BE49-F238E27FC236}">
                    <a16:creationId xmlns:a16="http://schemas.microsoft.com/office/drawing/2014/main" id="{C0BC320B-335F-47A0-8B98-DC3742733909}"/>
                  </a:ext>
                </a:extLst>
              </p:cNvPr>
              <p:cNvSpPr/>
              <p:nvPr/>
            </p:nvSpPr>
            <p:spPr>
              <a:xfrm>
                <a:off x="9956800" y="5521325"/>
                <a:ext cx="190500" cy="19050"/>
              </a:xfrm>
              <a:custGeom>
                <a:avLst/>
                <a:gdLst>
                  <a:gd name="connsiteX0" fmla="*/ 0 w 190500"/>
                  <a:gd name="connsiteY0" fmla="*/ 0 h 19050"/>
                  <a:gd name="connsiteX1" fmla="*/ 190500 w 190500"/>
                  <a:gd name="connsiteY1" fmla="*/ 0 h 19050"/>
                  <a:gd name="connsiteX2" fmla="*/ 190500 w 190500"/>
                  <a:gd name="connsiteY2" fmla="*/ 19050 h 19050"/>
                  <a:gd name="connsiteX3" fmla="*/ 0 w 190500"/>
                  <a:gd name="connsiteY3" fmla="*/ 19050 h 1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0500" h="19050">
                    <a:moveTo>
                      <a:pt x="0" y="0"/>
                    </a:moveTo>
                    <a:lnTo>
                      <a:pt x="190500" y="0"/>
                    </a:lnTo>
                    <a:lnTo>
                      <a:pt x="190500" y="19050"/>
                    </a:lnTo>
                    <a:lnTo>
                      <a:pt x="0" y="190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15" name="Полилиния: фигура 114">
                <a:extLst>
                  <a:ext uri="{FF2B5EF4-FFF2-40B4-BE49-F238E27FC236}">
                    <a16:creationId xmlns:a16="http://schemas.microsoft.com/office/drawing/2014/main" id="{6415CC2D-8FF6-47A9-BF50-795AF89C1469}"/>
                  </a:ext>
                </a:extLst>
              </p:cNvPr>
              <p:cNvSpPr/>
              <p:nvPr/>
            </p:nvSpPr>
            <p:spPr>
              <a:xfrm>
                <a:off x="10194917" y="5654636"/>
                <a:ext cx="85771" cy="104813"/>
              </a:xfrm>
              <a:custGeom>
                <a:avLst/>
                <a:gdLst>
                  <a:gd name="connsiteX0" fmla="*/ 9532 w 85771"/>
                  <a:gd name="connsiteY0" fmla="*/ 104814 h 104813"/>
                  <a:gd name="connsiteX1" fmla="*/ 2770 w 85771"/>
                  <a:gd name="connsiteY1" fmla="*/ 102052 h 104813"/>
                  <a:gd name="connsiteX2" fmla="*/ 2770 w 85771"/>
                  <a:gd name="connsiteY2" fmla="*/ 88621 h 104813"/>
                  <a:gd name="connsiteX3" fmla="*/ 2770 w 85771"/>
                  <a:gd name="connsiteY3" fmla="*/ 88621 h 104813"/>
                  <a:gd name="connsiteX4" fmla="*/ 38107 w 85771"/>
                  <a:gd name="connsiteY4" fmla="*/ 53284 h 104813"/>
                  <a:gd name="connsiteX5" fmla="*/ 38107 w 85771"/>
                  <a:gd name="connsiteY5" fmla="*/ 34234 h 104813"/>
                  <a:gd name="connsiteX6" fmla="*/ 69445 w 85771"/>
                  <a:gd name="connsiteY6" fmla="*/ 2801 h 104813"/>
                  <a:gd name="connsiteX7" fmla="*/ 82970 w 85771"/>
                  <a:gd name="connsiteY7" fmla="*/ 2801 h 104813"/>
                  <a:gd name="connsiteX8" fmla="*/ 82970 w 85771"/>
                  <a:gd name="connsiteY8" fmla="*/ 16327 h 104813"/>
                  <a:gd name="connsiteX9" fmla="*/ 82970 w 85771"/>
                  <a:gd name="connsiteY9" fmla="*/ 16327 h 104813"/>
                  <a:gd name="connsiteX10" fmla="*/ 57157 w 85771"/>
                  <a:gd name="connsiteY10" fmla="*/ 42044 h 104813"/>
                  <a:gd name="connsiteX11" fmla="*/ 57157 w 85771"/>
                  <a:gd name="connsiteY11" fmla="*/ 61094 h 104813"/>
                  <a:gd name="connsiteX12" fmla="*/ 16295 w 85771"/>
                  <a:gd name="connsiteY12" fmla="*/ 102052 h 104813"/>
                  <a:gd name="connsiteX13" fmla="*/ 9532 w 85771"/>
                  <a:gd name="connsiteY13" fmla="*/ 104814 h 1048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5771" h="104813">
                    <a:moveTo>
                      <a:pt x="9532" y="104814"/>
                    </a:moveTo>
                    <a:cubicBezTo>
                      <a:pt x="7001" y="104828"/>
                      <a:pt x="4567" y="103835"/>
                      <a:pt x="2770" y="102052"/>
                    </a:cubicBezTo>
                    <a:cubicBezTo>
                      <a:pt x="-923" y="98337"/>
                      <a:pt x="-923" y="92336"/>
                      <a:pt x="2770" y="88621"/>
                    </a:cubicBezTo>
                    <a:lnTo>
                      <a:pt x="2770" y="88621"/>
                    </a:lnTo>
                    <a:lnTo>
                      <a:pt x="38107" y="53284"/>
                    </a:lnTo>
                    <a:lnTo>
                      <a:pt x="38107" y="34234"/>
                    </a:lnTo>
                    <a:lnTo>
                      <a:pt x="69445" y="2801"/>
                    </a:lnTo>
                    <a:cubicBezTo>
                      <a:pt x="73179" y="-934"/>
                      <a:pt x="79235" y="-934"/>
                      <a:pt x="82970" y="2801"/>
                    </a:cubicBezTo>
                    <a:cubicBezTo>
                      <a:pt x="86705" y="6536"/>
                      <a:pt x="86705" y="12592"/>
                      <a:pt x="82970" y="16327"/>
                    </a:cubicBezTo>
                    <a:lnTo>
                      <a:pt x="82970" y="16327"/>
                    </a:lnTo>
                    <a:lnTo>
                      <a:pt x="57157" y="42044"/>
                    </a:lnTo>
                    <a:lnTo>
                      <a:pt x="57157" y="61094"/>
                    </a:lnTo>
                    <a:lnTo>
                      <a:pt x="16295" y="102052"/>
                    </a:lnTo>
                    <a:cubicBezTo>
                      <a:pt x="14498" y="103835"/>
                      <a:pt x="12064" y="104828"/>
                      <a:pt x="9532" y="1048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16" name="Полилиния: фигура 115">
                <a:extLst>
                  <a:ext uri="{FF2B5EF4-FFF2-40B4-BE49-F238E27FC236}">
                    <a16:creationId xmlns:a16="http://schemas.microsoft.com/office/drawing/2014/main" id="{23BD0FD9-7756-4F8B-B977-6C4CF2E6871A}"/>
                  </a:ext>
                </a:extLst>
              </p:cNvPr>
              <p:cNvSpPr/>
              <p:nvPr/>
            </p:nvSpPr>
            <p:spPr>
              <a:xfrm>
                <a:off x="10032961" y="5702165"/>
                <a:ext cx="171488" cy="171584"/>
              </a:xfrm>
              <a:custGeom>
                <a:avLst/>
                <a:gdLst>
                  <a:gd name="connsiteX0" fmla="*/ 133389 w 171488"/>
                  <a:gd name="connsiteY0" fmla="*/ 171584 h 171584"/>
                  <a:gd name="connsiteX1" fmla="*/ 107576 w 171488"/>
                  <a:gd name="connsiteY1" fmla="*/ 159297 h 171584"/>
                  <a:gd name="connsiteX2" fmla="*/ 2801 w 171488"/>
                  <a:gd name="connsiteY2" fmla="*/ 54522 h 171584"/>
                  <a:gd name="connsiteX3" fmla="*/ 2801 w 171488"/>
                  <a:gd name="connsiteY3" fmla="*/ 40996 h 171584"/>
                  <a:gd name="connsiteX4" fmla="*/ 16327 w 171488"/>
                  <a:gd name="connsiteY4" fmla="*/ 40996 h 171584"/>
                  <a:gd name="connsiteX5" fmla="*/ 121102 w 171488"/>
                  <a:gd name="connsiteY5" fmla="*/ 145771 h 171584"/>
                  <a:gd name="connsiteX6" fmla="*/ 133389 w 171488"/>
                  <a:gd name="connsiteY6" fmla="*/ 152534 h 171584"/>
                  <a:gd name="connsiteX7" fmla="*/ 152439 w 171488"/>
                  <a:gd name="connsiteY7" fmla="*/ 133484 h 171584"/>
                  <a:gd name="connsiteX8" fmla="*/ 145676 w 171488"/>
                  <a:gd name="connsiteY8" fmla="*/ 121102 h 171584"/>
                  <a:gd name="connsiteX9" fmla="*/ 40901 w 171488"/>
                  <a:gd name="connsiteY9" fmla="*/ 16327 h 171584"/>
                  <a:gd name="connsiteX10" fmla="*/ 40901 w 171488"/>
                  <a:gd name="connsiteY10" fmla="*/ 2801 h 171584"/>
                  <a:gd name="connsiteX11" fmla="*/ 54427 w 171488"/>
                  <a:gd name="connsiteY11" fmla="*/ 2801 h 171584"/>
                  <a:gd name="connsiteX12" fmla="*/ 159202 w 171488"/>
                  <a:gd name="connsiteY12" fmla="*/ 107576 h 171584"/>
                  <a:gd name="connsiteX13" fmla="*/ 171489 w 171488"/>
                  <a:gd name="connsiteY13" fmla="*/ 133484 h 171584"/>
                  <a:gd name="connsiteX14" fmla="*/ 133389 w 171488"/>
                  <a:gd name="connsiteY14" fmla="*/ 171584 h 171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1488" h="171584">
                    <a:moveTo>
                      <a:pt x="133389" y="171584"/>
                    </a:moveTo>
                    <a:cubicBezTo>
                      <a:pt x="123617" y="170616"/>
                      <a:pt x="114488" y="166271"/>
                      <a:pt x="107576" y="159297"/>
                    </a:cubicBezTo>
                    <a:lnTo>
                      <a:pt x="2801" y="54522"/>
                    </a:lnTo>
                    <a:cubicBezTo>
                      <a:pt x="-934" y="50787"/>
                      <a:pt x="-934" y="44731"/>
                      <a:pt x="2801" y="40996"/>
                    </a:cubicBezTo>
                    <a:cubicBezTo>
                      <a:pt x="6536" y="37262"/>
                      <a:pt x="12592" y="37262"/>
                      <a:pt x="16327" y="40996"/>
                    </a:cubicBezTo>
                    <a:lnTo>
                      <a:pt x="121102" y="145771"/>
                    </a:lnTo>
                    <a:cubicBezTo>
                      <a:pt x="124426" y="149208"/>
                      <a:pt x="128707" y="151564"/>
                      <a:pt x="133389" y="152534"/>
                    </a:cubicBezTo>
                    <a:cubicBezTo>
                      <a:pt x="143910" y="152534"/>
                      <a:pt x="152439" y="144005"/>
                      <a:pt x="152439" y="133484"/>
                    </a:cubicBezTo>
                    <a:cubicBezTo>
                      <a:pt x="151470" y="128774"/>
                      <a:pt x="149116" y="124462"/>
                      <a:pt x="145676" y="121102"/>
                    </a:cubicBezTo>
                    <a:lnTo>
                      <a:pt x="40901" y="16327"/>
                    </a:lnTo>
                    <a:cubicBezTo>
                      <a:pt x="37166" y="12592"/>
                      <a:pt x="37166" y="6536"/>
                      <a:pt x="40901" y="2801"/>
                    </a:cubicBezTo>
                    <a:cubicBezTo>
                      <a:pt x="44636" y="-934"/>
                      <a:pt x="50692" y="-934"/>
                      <a:pt x="54427" y="2801"/>
                    </a:cubicBezTo>
                    <a:lnTo>
                      <a:pt x="159202" y="107576"/>
                    </a:lnTo>
                    <a:cubicBezTo>
                      <a:pt x="166176" y="114527"/>
                      <a:pt x="170519" y="123685"/>
                      <a:pt x="171489" y="133484"/>
                    </a:cubicBezTo>
                    <a:cubicBezTo>
                      <a:pt x="171489" y="154526"/>
                      <a:pt x="154430" y="171584"/>
                      <a:pt x="133389" y="17158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17" name="Полилиния: фигура 116">
                <a:extLst>
                  <a:ext uri="{FF2B5EF4-FFF2-40B4-BE49-F238E27FC236}">
                    <a16:creationId xmlns:a16="http://schemas.microsoft.com/office/drawing/2014/main" id="{AE3CAAA8-846A-44C5-A106-8C00B0D87A1C}"/>
                  </a:ext>
                </a:extLst>
              </p:cNvPr>
              <p:cNvSpPr/>
              <p:nvPr/>
            </p:nvSpPr>
            <p:spPr>
              <a:xfrm>
                <a:off x="9994861" y="5778461"/>
                <a:ext cx="161963" cy="123863"/>
              </a:xfrm>
              <a:custGeom>
                <a:avLst/>
                <a:gdLst>
                  <a:gd name="connsiteX0" fmla="*/ 123864 w 161963"/>
                  <a:gd name="connsiteY0" fmla="*/ 123864 h 123863"/>
                  <a:gd name="connsiteX1" fmla="*/ 98051 w 161963"/>
                  <a:gd name="connsiteY1" fmla="*/ 111577 h 123863"/>
                  <a:gd name="connsiteX2" fmla="*/ 2801 w 161963"/>
                  <a:gd name="connsiteY2" fmla="*/ 16327 h 123863"/>
                  <a:gd name="connsiteX3" fmla="*/ 2801 w 161963"/>
                  <a:gd name="connsiteY3" fmla="*/ 2801 h 123863"/>
                  <a:gd name="connsiteX4" fmla="*/ 16327 w 161963"/>
                  <a:gd name="connsiteY4" fmla="*/ 2801 h 123863"/>
                  <a:gd name="connsiteX5" fmla="*/ 111577 w 161963"/>
                  <a:gd name="connsiteY5" fmla="*/ 98051 h 123863"/>
                  <a:gd name="connsiteX6" fmla="*/ 123864 w 161963"/>
                  <a:gd name="connsiteY6" fmla="*/ 104814 h 123863"/>
                  <a:gd name="connsiteX7" fmla="*/ 142914 w 161963"/>
                  <a:gd name="connsiteY7" fmla="*/ 85764 h 123863"/>
                  <a:gd name="connsiteX8" fmla="*/ 136151 w 161963"/>
                  <a:gd name="connsiteY8" fmla="*/ 73381 h 123863"/>
                  <a:gd name="connsiteX9" fmla="*/ 136199 w 161963"/>
                  <a:gd name="connsiteY9" fmla="*/ 59903 h 123863"/>
                  <a:gd name="connsiteX10" fmla="*/ 149677 w 161963"/>
                  <a:gd name="connsiteY10" fmla="*/ 59951 h 123863"/>
                  <a:gd name="connsiteX11" fmla="*/ 161964 w 161963"/>
                  <a:gd name="connsiteY11" fmla="*/ 85764 h 123863"/>
                  <a:gd name="connsiteX12" fmla="*/ 123864 w 161963"/>
                  <a:gd name="connsiteY12" fmla="*/ 123864 h 123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963" h="123863">
                    <a:moveTo>
                      <a:pt x="123864" y="123864"/>
                    </a:moveTo>
                    <a:cubicBezTo>
                      <a:pt x="114092" y="122896"/>
                      <a:pt x="104963" y="118551"/>
                      <a:pt x="98051" y="111577"/>
                    </a:cubicBezTo>
                    <a:lnTo>
                      <a:pt x="2801" y="16327"/>
                    </a:lnTo>
                    <a:cubicBezTo>
                      <a:pt x="-934" y="12592"/>
                      <a:pt x="-934" y="6536"/>
                      <a:pt x="2801" y="2801"/>
                    </a:cubicBezTo>
                    <a:cubicBezTo>
                      <a:pt x="6536" y="-934"/>
                      <a:pt x="12592" y="-934"/>
                      <a:pt x="16327" y="2801"/>
                    </a:cubicBezTo>
                    <a:lnTo>
                      <a:pt x="111577" y="98051"/>
                    </a:lnTo>
                    <a:cubicBezTo>
                      <a:pt x="114901" y="101488"/>
                      <a:pt x="119182" y="103844"/>
                      <a:pt x="123864" y="104814"/>
                    </a:cubicBezTo>
                    <a:cubicBezTo>
                      <a:pt x="134385" y="104814"/>
                      <a:pt x="142914" y="96285"/>
                      <a:pt x="142914" y="85764"/>
                    </a:cubicBezTo>
                    <a:cubicBezTo>
                      <a:pt x="141945" y="81054"/>
                      <a:pt x="139591" y="76742"/>
                      <a:pt x="136151" y="73381"/>
                    </a:cubicBezTo>
                    <a:cubicBezTo>
                      <a:pt x="132442" y="69647"/>
                      <a:pt x="132464" y="63612"/>
                      <a:pt x="136199" y="59903"/>
                    </a:cubicBezTo>
                    <a:cubicBezTo>
                      <a:pt x="139933" y="56194"/>
                      <a:pt x="145968" y="56216"/>
                      <a:pt x="149677" y="59951"/>
                    </a:cubicBezTo>
                    <a:cubicBezTo>
                      <a:pt x="156651" y="66863"/>
                      <a:pt x="160996" y="75992"/>
                      <a:pt x="161964" y="85764"/>
                    </a:cubicBezTo>
                    <a:cubicBezTo>
                      <a:pt x="161964" y="106805"/>
                      <a:pt x="144905" y="123864"/>
                      <a:pt x="123864" y="12386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18" name="Полилиния: фигура 117">
                <a:extLst>
                  <a:ext uri="{FF2B5EF4-FFF2-40B4-BE49-F238E27FC236}">
                    <a16:creationId xmlns:a16="http://schemas.microsoft.com/office/drawing/2014/main" id="{DCE36C0D-AA8C-48FD-A8EC-A5281B1BB96E}"/>
                  </a:ext>
                </a:extLst>
              </p:cNvPr>
              <p:cNvSpPr/>
              <p:nvPr/>
            </p:nvSpPr>
            <p:spPr>
              <a:xfrm>
                <a:off x="9823411" y="5654636"/>
                <a:ext cx="276263" cy="266738"/>
              </a:xfrm>
              <a:custGeom>
                <a:avLst/>
                <a:gdLst>
                  <a:gd name="connsiteX0" fmla="*/ 238164 w 276263"/>
                  <a:gd name="connsiteY0" fmla="*/ 266739 h 266738"/>
                  <a:gd name="connsiteX1" fmla="*/ 212351 w 276263"/>
                  <a:gd name="connsiteY1" fmla="*/ 254452 h 266738"/>
                  <a:gd name="connsiteX2" fmla="*/ 38139 w 276263"/>
                  <a:gd name="connsiteY2" fmla="*/ 80144 h 266738"/>
                  <a:gd name="connsiteX3" fmla="*/ 38139 w 276263"/>
                  <a:gd name="connsiteY3" fmla="*/ 51569 h 266738"/>
                  <a:gd name="connsiteX4" fmla="*/ 2801 w 276263"/>
                  <a:gd name="connsiteY4" fmla="*/ 16327 h 266738"/>
                  <a:gd name="connsiteX5" fmla="*/ 2801 w 276263"/>
                  <a:gd name="connsiteY5" fmla="*/ 2801 h 266738"/>
                  <a:gd name="connsiteX6" fmla="*/ 16327 w 276263"/>
                  <a:gd name="connsiteY6" fmla="*/ 2801 h 266738"/>
                  <a:gd name="connsiteX7" fmla="*/ 16327 w 276263"/>
                  <a:gd name="connsiteY7" fmla="*/ 2801 h 266738"/>
                  <a:gd name="connsiteX8" fmla="*/ 57189 w 276263"/>
                  <a:gd name="connsiteY8" fmla="*/ 43759 h 266738"/>
                  <a:gd name="connsiteX9" fmla="*/ 57189 w 276263"/>
                  <a:gd name="connsiteY9" fmla="*/ 72334 h 266738"/>
                  <a:gd name="connsiteX10" fmla="*/ 225877 w 276263"/>
                  <a:gd name="connsiteY10" fmla="*/ 240926 h 266738"/>
                  <a:gd name="connsiteX11" fmla="*/ 238164 w 276263"/>
                  <a:gd name="connsiteY11" fmla="*/ 247689 h 266738"/>
                  <a:gd name="connsiteX12" fmla="*/ 257214 w 276263"/>
                  <a:gd name="connsiteY12" fmla="*/ 228639 h 266738"/>
                  <a:gd name="connsiteX13" fmla="*/ 250451 w 276263"/>
                  <a:gd name="connsiteY13" fmla="*/ 216256 h 266738"/>
                  <a:gd name="connsiteX14" fmla="*/ 250499 w 276263"/>
                  <a:gd name="connsiteY14" fmla="*/ 202778 h 266738"/>
                  <a:gd name="connsiteX15" fmla="*/ 263977 w 276263"/>
                  <a:gd name="connsiteY15" fmla="*/ 202826 h 266738"/>
                  <a:gd name="connsiteX16" fmla="*/ 276264 w 276263"/>
                  <a:gd name="connsiteY16" fmla="*/ 228639 h 266738"/>
                  <a:gd name="connsiteX17" fmla="*/ 238164 w 276263"/>
                  <a:gd name="connsiteY17" fmla="*/ 266739 h 266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76263" h="266738">
                    <a:moveTo>
                      <a:pt x="238164" y="266739"/>
                    </a:moveTo>
                    <a:cubicBezTo>
                      <a:pt x="228392" y="265771"/>
                      <a:pt x="219264" y="261426"/>
                      <a:pt x="212351" y="254452"/>
                    </a:cubicBezTo>
                    <a:lnTo>
                      <a:pt x="38139" y="80144"/>
                    </a:lnTo>
                    <a:lnTo>
                      <a:pt x="38139" y="51569"/>
                    </a:lnTo>
                    <a:lnTo>
                      <a:pt x="2801" y="16327"/>
                    </a:lnTo>
                    <a:cubicBezTo>
                      <a:pt x="-934" y="12592"/>
                      <a:pt x="-934" y="6536"/>
                      <a:pt x="2801" y="2801"/>
                    </a:cubicBezTo>
                    <a:cubicBezTo>
                      <a:pt x="6536" y="-934"/>
                      <a:pt x="12592" y="-934"/>
                      <a:pt x="16327" y="2801"/>
                    </a:cubicBezTo>
                    <a:lnTo>
                      <a:pt x="16327" y="2801"/>
                    </a:lnTo>
                    <a:lnTo>
                      <a:pt x="57189" y="43759"/>
                    </a:lnTo>
                    <a:lnTo>
                      <a:pt x="57189" y="72334"/>
                    </a:lnTo>
                    <a:lnTo>
                      <a:pt x="225877" y="240926"/>
                    </a:lnTo>
                    <a:cubicBezTo>
                      <a:pt x="229201" y="244363"/>
                      <a:pt x="233482" y="246719"/>
                      <a:pt x="238164" y="247689"/>
                    </a:cubicBezTo>
                    <a:cubicBezTo>
                      <a:pt x="248685" y="247689"/>
                      <a:pt x="257214" y="239160"/>
                      <a:pt x="257214" y="228639"/>
                    </a:cubicBezTo>
                    <a:cubicBezTo>
                      <a:pt x="256245" y="223929"/>
                      <a:pt x="253891" y="219617"/>
                      <a:pt x="250451" y="216256"/>
                    </a:cubicBezTo>
                    <a:cubicBezTo>
                      <a:pt x="246742" y="212522"/>
                      <a:pt x="246764" y="206487"/>
                      <a:pt x="250499" y="202778"/>
                    </a:cubicBezTo>
                    <a:cubicBezTo>
                      <a:pt x="254234" y="199069"/>
                      <a:pt x="260268" y="199091"/>
                      <a:pt x="263977" y="202826"/>
                    </a:cubicBezTo>
                    <a:cubicBezTo>
                      <a:pt x="270951" y="209738"/>
                      <a:pt x="275296" y="218867"/>
                      <a:pt x="276264" y="228639"/>
                    </a:cubicBezTo>
                    <a:cubicBezTo>
                      <a:pt x="276264" y="249680"/>
                      <a:pt x="259206" y="266739"/>
                      <a:pt x="238164" y="2667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19" name="Полилиния: фигура 118">
                <a:extLst>
                  <a:ext uri="{FF2B5EF4-FFF2-40B4-BE49-F238E27FC236}">
                    <a16:creationId xmlns:a16="http://schemas.microsoft.com/office/drawing/2014/main" id="{5601EF66-7AD0-46EC-BBA2-859D37530EB2}"/>
                  </a:ext>
                </a:extLst>
              </p:cNvPr>
              <p:cNvSpPr/>
              <p:nvPr/>
            </p:nvSpPr>
            <p:spPr>
              <a:xfrm>
                <a:off x="9861550" y="5740361"/>
                <a:ext cx="66728" cy="66713"/>
              </a:xfrm>
              <a:custGeom>
                <a:avLst/>
                <a:gdLst>
                  <a:gd name="connsiteX0" fmla="*/ 38100 w 66728"/>
                  <a:gd name="connsiteY0" fmla="*/ 66714 h 66713"/>
                  <a:gd name="connsiteX1" fmla="*/ 0 w 66728"/>
                  <a:gd name="connsiteY1" fmla="*/ 28614 h 66713"/>
                  <a:gd name="connsiteX2" fmla="*/ 12287 w 66728"/>
                  <a:gd name="connsiteY2" fmla="*/ 2801 h 66713"/>
                  <a:gd name="connsiteX3" fmla="*/ 25813 w 66728"/>
                  <a:gd name="connsiteY3" fmla="*/ 2801 h 66713"/>
                  <a:gd name="connsiteX4" fmla="*/ 25813 w 66728"/>
                  <a:gd name="connsiteY4" fmla="*/ 16327 h 66713"/>
                  <a:gd name="connsiteX5" fmla="*/ 19050 w 66728"/>
                  <a:gd name="connsiteY5" fmla="*/ 28614 h 66713"/>
                  <a:gd name="connsiteX6" fmla="*/ 38100 w 66728"/>
                  <a:gd name="connsiteY6" fmla="*/ 47664 h 66713"/>
                  <a:gd name="connsiteX7" fmla="*/ 50482 w 66728"/>
                  <a:gd name="connsiteY7" fmla="*/ 40901 h 66713"/>
                  <a:gd name="connsiteX8" fmla="*/ 63960 w 66728"/>
                  <a:gd name="connsiteY8" fmla="*/ 40949 h 66713"/>
                  <a:gd name="connsiteX9" fmla="*/ 63913 w 66728"/>
                  <a:gd name="connsiteY9" fmla="*/ 54427 h 66713"/>
                  <a:gd name="connsiteX10" fmla="*/ 38100 w 66728"/>
                  <a:gd name="connsiteY10" fmla="*/ 66714 h 66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728" h="66713">
                    <a:moveTo>
                      <a:pt x="38100" y="66714"/>
                    </a:moveTo>
                    <a:cubicBezTo>
                      <a:pt x="17058" y="66714"/>
                      <a:pt x="0" y="49655"/>
                      <a:pt x="0" y="28614"/>
                    </a:cubicBezTo>
                    <a:cubicBezTo>
                      <a:pt x="968" y="18842"/>
                      <a:pt x="5313" y="9713"/>
                      <a:pt x="12287" y="2801"/>
                    </a:cubicBezTo>
                    <a:cubicBezTo>
                      <a:pt x="16022" y="-934"/>
                      <a:pt x="22078" y="-934"/>
                      <a:pt x="25813" y="2801"/>
                    </a:cubicBezTo>
                    <a:cubicBezTo>
                      <a:pt x="29548" y="6536"/>
                      <a:pt x="29548" y="12592"/>
                      <a:pt x="25813" y="16327"/>
                    </a:cubicBezTo>
                    <a:cubicBezTo>
                      <a:pt x="22376" y="19651"/>
                      <a:pt x="20020" y="23932"/>
                      <a:pt x="19050" y="28614"/>
                    </a:cubicBezTo>
                    <a:cubicBezTo>
                      <a:pt x="19050" y="39135"/>
                      <a:pt x="27579" y="47664"/>
                      <a:pt x="38100" y="47664"/>
                    </a:cubicBezTo>
                    <a:cubicBezTo>
                      <a:pt x="42810" y="46695"/>
                      <a:pt x="47122" y="44341"/>
                      <a:pt x="50482" y="40901"/>
                    </a:cubicBezTo>
                    <a:cubicBezTo>
                      <a:pt x="54217" y="37192"/>
                      <a:pt x="60251" y="37214"/>
                      <a:pt x="63960" y="40949"/>
                    </a:cubicBezTo>
                    <a:cubicBezTo>
                      <a:pt x="67669" y="44683"/>
                      <a:pt x="67648" y="50718"/>
                      <a:pt x="63913" y="54427"/>
                    </a:cubicBezTo>
                    <a:cubicBezTo>
                      <a:pt x="57000" y="61401"/>
                      <a:pt x="47872" y="65746"/>
                      <a:pt x="38100" y="667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20" name="Полилиния: фигура 119">
                <a:extLst>
                  <a:ext uri="{FF2B5EF4-FFF2-40B4-BE49-F238E27FC236}">
                    <a16:creationId xmlns:a16="http://schemas.microsoft.com/office/drawing/2014/main" id="{E9173D8E-F968-421E-BDA3-4318E2268EF0}"/>
                  </a:ext>
                </a:extLst>
              </p:cNvPr>
              <p:cNvSpPr/>
              <p:nvPr/>
            </p:nvSpPr>
            <p:spPr>
              <a:xfrm>
                <a:off x="9899650" y="5778461"/>
                <a:ext cx="66728" cy="66713"/>
              </a:xfrm>
              <a:custGeom>
                <a:avLst/>
                <a:gdLst>
                  <a:gd name="connsiteX0" fmla="*/ 38100 w 66728"/>
                  <a:gd name="connsiteY0" fmla="*/ 66714 h 66713"/>
                  <a:gd name="connsiteX1" fmla="*/ 0 w 66728"/>
                  <a:gd name="connsiteY1" fmla="*/ 28614 h 66713"/>
                  <a:gd name="connsiteX2" fmla="*/ 12287 w 66728"/>
                  <a:gd name="connsiteY2" fmla="*/ 2801 h 66713"/>
                  <a:gd name="connsiteX3" fmla="*/ 25813 w 66728"/>
                  <a:gd name="connsiteY3" fmla="*/ 2801 h 66713"/>
                  <a:gd name="connsiteX4" fmla="*/ 25813 w 66728"/>
                  <a:gd name="connsiteY4" fmla="*/ 16327 h 66713"/>
                  <a:gd name="connsiteX5" fmla="*/ 19050 w 66728"/>
                  <a:gd name="connsiteY5" fmla="*/ 28614 h 66713"/>
                  <a:gd name="connsiteX6" fmla="*/ 38100 w 66728"/>
                  <a:gd name="connsiteY6" fmla="*/ 47664 h 66713"/>
                  <a:gd name="connsiteX7" fmla="*/ 50482 w 66728"/>
                  <a:gd name="connsiteY7" fmla="*/ 40901 h 66713"/>
                  <a:gd name="connsiteX8" fmla="*/ 63960 w 66728"/>
                  <a:gd name="connsiteY8" fmla="*/ 40949 h 66713"/>
                  <a:gd name="connsiteX9" fmla="*/ 63913 w 66728"/>
                  <a:gd name="connsiteY9" fmla="*/ 54427 h 66713"/>
                  <a:gd name="connsiteX10" fmla="*/ 38100 w 66728"/>
                  <a:gd name="connsiteY10" fmla="*/ 66714 h 66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728" h="66713">
                    <a:moveTo>
                      <a:pt x="38100" y="66714"/>
                    </a:moveTo>
                    <a:cubicBezTo>
                      <a:pt x="17058" y="66714"/>
                      <a:pt x="0" y="49655"/>
                      <a:pt x="0" y="28614"/>
                    </a:cubicBezTo>
                    <a:cubicBezTo>
                      <a:pt x="968" y="18842"/>
                      <a:pt x="5313" y="9713"/>
                      <a:pt x="12287" y="2801"/>
                    </a:cubicBezTo>
                    <a:cubicBezTo>
                      <a:pt x="16022" y="-934"/>
                      <a:pt x="22078" y="-934"/>
                      <a:pt x="25813" y="2801"/>
                    </a:cubicBezTo>
                    <a:cubicBezTo>
                      <a:pt x="29548" y="6536"/>
                      <a:pt x="29548" y="12592"/>
                      <a:pt x="25813" y="16327"/>
                    </a:cubicBezTo>
                    <a:cubicBezTo>
                      <a:pt x="22376" y="19651"/>
                      <a:pt x="20020" y="23932"/>
                      <a:pt x="19050" y="28614"/>
                    </a:cubicBezTo>
                    <a:cubicBezTo>
                      <a:pt x="19050" y="39135"/>
                      <a:pt x="27579" y="47664"/>
                      <a:pt x="38100" y="47664"/>
                    </a:cubicBezTo>
                    <a:cubicBezTo>
                      <a:pt x="42810" y="46695"/>
                      <a:pt x="47122" y="44341"/>
                      <a:pt x="50482" y="40901"/>
                    </a:cubicBezTo>
                    <a:cubicBezTo>
                      <a:pt x="54217" y="37192"/>
                      <a:pt x="60251" y="37214"/>
                      <a:pt x="63960" y="40949"/>
                    </a:cubicBezTo>
                    <a:cubicBezTo>
                      <a:pt x="67669" y="44683"/>
                      <a:pt x="67648" y="50718"/>
                      <a:pt x="63913" y="54427"/>
                    </a:cubicBezTo>
                    <a:cubicBezTo>
                      <a:pt x="57000" y="61401"/>
                      <a:pt x="47872" y="65746"/>
                      <a:pt x="38100" y="667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21" name="Полилиния: фигура 120">
                <a:extLst>
                  <a:ext uri="{FF2B5EF4-FFF2-40B4-BE49-F238E27FC236}">
                    <a16:creationId xmlns:a16="http://schemas.microsoft.com/office/drawing/2014/main" id="{22803AFF-C830-46FA-954F-9494A574A155}"/>
                  </a:ext>
                </a:extLst>
              </p:cNvPr>
              <p:cNvSpPr/>
              <p:nvPr/>
            </p:nvSpPr>
            <p:spPr>
              <a:xfrm>
                <a:off x="9937750" y="5816561"/>
                <a:ext cx="66728" cy="66713"/>
              </a:xfrm>
              <a:custGeom>
                <a:avLst/>
                <a:gdLst>
                  <a:gd name="connsiteX0" fmla="*/ 38100 w 66728"/>
                  <a:gd name="connsiteY0" fmla="*/ 66714 h 66713"/>
                  <a:gd name="connsiteX1" fmla="*/ 0 w 66728"/>
                  <a:gd name="connsiteY1" fmla="*/ 28614 h 66713"/>
                  <a:gd name="connsiteX2" fmla="*/ 12287 w 66728"/>
                  <a:gd name="connsiteY2" fmla="*/ 2801 h 66713"/>
                  <a:gd name="connsiteX3" fmla="*/ 25813 w 66728"/>
                  <a:gd name="connsiteY3" fmla="*/ 2801 h 66713"/>
                  <a:gd name="connsiteX4" fmla="*/ 25813 w 66728"/>
                  <a:gd name="connsiteY4" fmla="*/ 16327 h 66713"/>
                  <a:gd name="connsiteX5" fmla="*/ 25813 w 66728"/>
                  <a:gd name="connsiteY5" fmla="*/ 16327 h 66713"/>
                  <a:gd name="connsiteX6" fmla="*/ 19050 w 66728"/>
                  <a:gd name="connsiteY6" fmla="*/ 28614 h 66713"/>
                  <a:gd name="connsiteX7" fmla="*/ 38100 w 66728"/>
                  <a:gd name="connsiteY7" fmla="*/ 47664 h 66713"/>
                  <a:gd name="connsiteX8" fmla="*/ 50482 w 66728"/>
                  <a:gd name="connsiteY8" fmla="*/ 40901 h 66713"/>
                  <a:gd name="connsiteX9" fmla="*/ 63960 w 66728"/>
                  <a:gd name="connsiteY9" fmla="*/ 40949 h 66713"/>
                  <a:gd name="connsiteX10" fmla="*/ 63913 w 66728"/>
                  <a:gd name="connsiteY10" fmla="*/ 54427 h 66713"/>
                  <a:gd name="connsiteX11" fmla="*/ 38100 w 66728"/>
                  <a:gd name="connsiteY11" fmla="*/ 66714 h 66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6728" h="66713">
                    <a:moveTo>
                      <a:pt x="38100" y="66714"/>
                    </a:moveTo>
                    <a:cubicBezTo>
                      <a:pt x="17058" y="66714"/>
                      <a:pt x="0" y="49655"/>
                      <a:pt x="0" y="28614"/>
                    </a:cubicBezTo>
                    <a:cubicBezTo>
                      <a:pt x="968" y="18842"/>
                      <a:pt x="5313" y="9713"/>
                      <a:pt x="12287" y="2801"/>
                    </a:cubicBezTo>
                    <a:cubicBezTo>
                      <a:pt x="16022" y="-934"/>
                      <a:pt x="22078" y="-934"/>
                      <a:pt x="25813" y="2801"/>
                    </a:cubicBezTo>
                    <a:cubicBezTo>
                      <a:pt x="29548" y="6536"/>
                      <a:pt x="29548" y="12592"/>
                      <a:pt x="25813" y="16327"/>
                    </a:cubicBezTo>
                    <a:lnTo>
                      <a:pt x="25813" y="16327"/>
                    </a:lnTo>
                    <a:cubicBezTo>
                      <a:pt x="22376" y="19651"/>
                      <a:pt x="20020" y="23932"/>
                      <a:pt x="19050" y="28614"/>
                    </a:cubicBezTo>
                    <a:cubicBezTo>
                      <a:pt x="19050" y="39135"/>
                      <a:pt x="27579" y="47664"/>
                      <a:pt x="38100" y="47664"/>
                    </a:cubicBezTo>
                    <a:cubicBezTo>
                      <a:pt x="42810" y="46695"/>
                      <a:pt x="47122" y="44341"/>
                      <a:pt x="50482" y="40901"/>
                    </a:cubicBezTo>
                    <a:cubicBezTo>
                      <a:pt x="54217" y="37192"/>
                      <a:pt x="60251" y="37214"/>
                      <a:pt x="63960" y="40949"/>
                    </a:cubicBezTo>
                    <a:cubicBezTo>
                      <a:pt x="67669" y="44683"/>
                      <a:pt x="67648" y="50718"/>
                      <a:pt x="63913" y="54427"/>
                    </a:cubicBezTo>
                    <a:cubicBezTo>
                      <a:pt x="57000" y="61401"/>
                      <a:pt x="47872" y="65746"/>
                      <a:pt x="38100" y="667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22" name="Полилиния: фигура 121">
                <a:extLst>
                  <a:ext uri="{FF2B5EF4-FFF2-40B4-BE49-F238E27FC236}">
                    <a16:creationId xmlns:a16="http://schemas.microsoft.com/office/drawing/2014/main" id="{58DA97DC-1029-4972-BD43-AEB6FA07252E}"/>
                  </a:ext>
                </a:extLst>
              </p:cNvPr>
              <p:cNvSpPr/>
              <p:nvPr/>
            </p:nvSpPr>
            <p:spPr>
              <a:xfrm>
                <a:off x="9975850" y="5854661"/>
                <a:ext cx="66728" cy="66713"/>
              </a:xfrm>
              <a:custGeom>
                <a:avLst/>
                <a:gdLst>
                  <a:gd name="connsiteX0" fmla="*/ 38100 w 66728"/>
                  <a:gd name="connsiteY0" fmla="*/ 66714 h 66713"/>
                  <a:gd name="connsiteX1" fmla="*/ 0 w 66728"/>
                  <a:gd name="connsiteY1" fmla="*/ 28614 h 66713"/>
                  <a:gd name="connsiteX2" fmla="*/ 12287 w 66728"/>
                  <a:gd name="connsiteY2" fmla="*/ 2801 h 66713"/>
                  <a:gd name="connsiteX3" fmla="*/ 25813 w 66728"/>
                  <a:gd name="connsiteY3" fmla="*/ 2801 h 66713"/>
                  <a:gd name="connsiteX4" fmla="*/ 25813 w 66728"/>
                  <a:gd name="connsiteY4" fmla="*/ 16327 h 66713"/>
                  <a:gd name="connsiteX5" fmla="*/ 19050 w 66728"/>
                  <a:gd name="connsiteY5" fmla="*/ 28614 h 66713"/>
                  <a:gd name="connsiteX6" fmla="*/ 38100 w 66728"/>
                  <a:gd name="connsiteY6" fmla="*/ 47664 h 66713"/>
                  <a:gd name="connsiteX7" fmla="*/ 50482 w 66728"/>
                  <a:gd name="connsiteY7" fmla="*/ 40901 h 66713"/>
                  <a:gd name="connsiteX8" fmla="*/ 63960 w 66728"/>
                  <a:gd name="connsiteY8" fmla="*/ 40949 h 66713"/>
                  <a:gd name="connsiteX9" fmla="*/ 63913 w 66728"/>
                  <a:gd name="connsiteY9" fmla="*/ 54427 h 66713"/>
                  <a:gd name="connsiteX10" fmla="*/ 38100 w 66728"/>
                  <a:gd name="connsiteY10" fmla="*/ 66714 h 66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728" h="66713">
                    <a:moveTo>
                      <a:pt x="38100" y="66714"/>
                    </a:moveTo>
                    <a:cubicBezTo>
                      <a:pt x="17058" y="66714"/>
                      <a:pt x="0" y="49655"/>
                      <a:pt x="0" y="28614"/>
                    </a:cubicBezTo>
                    <a:cubicBezTo>
                      <a:pt x="968" y="18842"/>
                      <a:pt x="5313" y="9713"/>
                      <a:pt x="12287" y="2801"/>
                    </a:cubicBezTo>
                    <a:cubicBezTo>
                      <a:pt x="16022" y="-934"/>
                      <a:pt x="22078" y="-934"/>
                      <a:pt x="25813" y="2801"/>
                    </a:cubicBezTo>
                    <a:cubicBezTo>
                      <a:pt x="29548" y="6536"/>
                      <a:pt x="29548" y="12592"/>
                      <a:pt x="25813" y="16327"/>
                    </a:cubicBezTo>
                    <a:cubicBezTo>
                      <a:pt x="22376" y="19651"/>
                      <a:pt x="20020" y="23932"/>
                      <a:pt x="19050" y="28614"/>
                    </a:cubicBezTo>
                    <a:cubicBezTo>
                      <a:pt x="19050" y="39135"/>
                      <a:pt x="27579" y="47664"/>
                      <a:pt x="38100" y="47664"/>
                    </a:cubicBezTo>
                    <a:cubicBezTo>
                      <a:pt x="42810" y="46695"/>
                      <a:pt x="47122" y="44341"/>
                      <a:pt x="50482" y="40901"/>
                    </a:cubicBezTo>
                    <a:cubicBezTo>
                      <a:pt x="54217" y="37192"/>
                      <a:pt x="60251" y="37214"/>
                      <a:pt x="63960" y="40949"/>
                    </a:cubicBezTo>
                    <a:cubicBezTo>
                      <a:pt x="67669" y="44683"/>
                      <a:pt x="67648" y="50718"/>
                      <a:pt x="63913" y="54427"/>
                    </a:cubicBezTo>
                    <a:cubicBezTo>
                      <a:pt x="57000" y="61401"/>
                      <a:pt x="47872" y="65746"/>
                      <a:pt x="38100" y="667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23" name="Полилиния: фигура 122">
                <a:extLst>
                  <a:ext uri="{FF2B5EF4-FFF2-40B4-BE49-F238E27FC236}">
                    <a16:creationId xmlns:a16="http://schemas.microsoft.com/office/drawing/2014/main" id="{B76BB809-2B00-4B63-92B4-38B766204D40}"/>
                  </a:ext>
                </a:extLst>
              </p:cNvPr>
              <p:cNvSpPr/>
              <p:nvPr/>
            </p:nvSpPr>
            <p:spPr>
              <a:xfrm>
                <a:off x="9947275" y="5521286"/>
                <a:ext cx="276225" cy="295313"/>
              </a:xfrm>
              <a:custGeom>
                <a:avLst/>
                <a:gdLst>
                  <a:gd name="connsiteX0" fmla="*/ 238125 w 276225"/>
                  <a:gd name="connsiteY0" fmla="*/ 295314 h 295313"/>
                  <a:gd name="connsiteX1" fmla="*/ 212312 w 276225"/>
                  <a:gd name="connsiteY1" fmla="*/ 283027 h 295313"/>
                  <a:gd name="connsiteX2" fmla="*/ 212312 w 276225"/>
                  <a:gd name="connsiteY2" fmla="*/ 269501 h 295313"/>
                  <a:gd name="connsiteX3" fmla="*/ 225838 w 276225"/>
                  <a:gd name="connsiteY3" fmla="*/ 269501 h 295313"/>
                  <a:gd name="connsiteX4" fmla="*/ 238125 w 276225"/>
                  <a:gd name="connsiteY4" fmla="*/ 276264 h 295313"/>
                  <a:gd name="connsiteX5" fmla="*/ 257175 w 276225"/>
                  <a:gd name="connsiteY5" fmla="*/ 257214 h 295313"/>
                  <a:gd name="connsiteX6" fmla="*/ 250412 w 276225"/>
                  <a:gd name="connsiteY6" fmla="*/ 244831 h 295313"/>
                  <a:gd name="connsiteX7" fmla="*/ 123825 w 276225"/>
                  <a:gd name="connsiteY7" fmla="*/ 118244 h 295313"/>
                  <a:gd name="connsiteX8" fmla="*/ 123825 w 276225"/>
                  <a:gd name="connsiteY8" fmla="*/ 66714 h 295313"/>
                  <a:gd name="connsiteX9" fmla="*/ 108680 w 276225"/>
                  <a:gd name="connsiteY9" fmla="*/ 66714 h 295313"/>
                  <a:gd name="connsiteX10" fmla="*/ 63913 w 276225"/>
                  <a:gd name="connsiteY10" fmla="*/ 111577 h 295313"/>
                  <a:gd name="connsiteX11" fmla="*/ 38100 w 276225"/>
                  <a:gd name="connsiteY11" fmla="*/ 123864 h 295313"/>
                  <a:gd name="connsiteX12" fmla="*/ 0 w 276225"/>
                  <a:gd name="connsiteY12" fmla="*/ 85764 h 295313"/>
                  <a:gd name="connsiteX13" fmla="*/ 12287 w 276225"/>
                  <a:gd name="connsiteY13" fmla="*/ 59951 h 295313"/>
                  <a:gd name="connsiteX14" fmla="*/ 69437 w 276225"/>
                  <a:gd name="connsiteY14" fmla="*/ 2801 h 295313"/>
                  <a:gd name="connsiteX15" fmla="*/ 82963 w 276225"/>
                  <a:gd name="connsiteY15" fmla="*/ 2801 h 295313"/>
                  <a:gd name="connsiteX16" fmla="*/ 82963 w 276225"/>
                  <a:gd name="connsiteY16" fmla="*/ 16327 h 295313"/>
                  <a:gd name="connsiteX17" fmla="*/ 25813 w 276225"/>
                  <a:gd name="connsiteY17" fmla="*/ 73477 h 295313"/>
                  <a:gd name="connsiteX18" fmla="*/ 19050 w 276225"/>
                  <a:gd name="connsiteY18" fmla="*/ 85764 h 295313"/>
                  <a:gd name="connsiteX19" fmla="*/ 38100 w 276225"/>
                  <a:gd name="connsiteY19" fmla="*/ 104814 h 295313"/>
                  <a:gd name="connsiteX20" fmla="*/ 50482 w 276225"/>
                  <a:gd name="connsiteY20" fmla="*/ 98051 h 295313"/>
                  <a:gd name="connsiteX21" fmla="*/ 100870 w 276225"/>
                  <a:gd name="connsiteY21" fmla="*/ 47664 h 295313"/>
                  <a:gd name="connsiteX22" fmla="*/ 142875 w 276225"/>
                  <a:gd name="connsiteY22" fmla="*/ 47664 h 295313"/>
                  <a:gd name="connsiteX23" fmla="*/ 142875 w 276225"/>
                  <a:gd name="connsiteY23" fmla="*/ 110434 h 295313"/>
                  <a:gd name="connsiteX24" fmla="*/ 263938 w 276225"/>
                  <a:gd name="connsiteY24" fmla="*/ 231401 h 295313"/>
                  <a:gd name="connsiteX25" fmla="*/ 276225 w 276225"/>
                  <a:gd name="connsiteY25" fmla="*/ 257214 h 295313"/>
                  <a:gd name="connsiteX26" fmla="*/ 238125 w 276225"/>
                  <a:gd name="connsiteY26" fmla="*/ 295314 h 295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76225" h="295313">
                    <a:moveTo>
                      <a:pt x="238125" y="295314"/>
                    </a:moveTo>
                    <a:cubicBezTo>
                      <a:pt x="228353" y="294346"/>
                      <a:pt x="219225" y="290001"/>
                      <a:pt x="212312" y="283027"/>
                    </a:cubicBezTo>
                    <a:cubicBezTo>
                      <a:pt x="208578" y="279292"/>
                      <a:pt x="208578" y="273236"/>
                      <a:pt x="212312" y="269501"/>
                    </a:cubicBezTo>
                    <a:cubicBezTo>
                      <a:pt x="216047" y="265766"/>
                      <a:pt x="222103" y="265766"/>
                      <a:pt x="225838" y="269501"/>
                    </a:cubicBezTo>
                    <a:cubicBezTo>
                      <a:pt x="229162" y="272938"/>
                      <a:pt x="233443" y="275294"/>
                      <a:pt x="238125" y="276264"/>
                    </a:cubicBezTo>
                    <a:cubicBezTo>
                      <a:pt x="248646" y="276264"/>
                      <a:pt x="257175" y="267735"/>
                      <a:pt x="257175" y="257214"/>
                    </a:cubicBezTo>
                    <a:cubicBezTo>
                      <a:pt x="256206" y="252504"/>
                      <a:pt x="253852" y="248192"/>
                      <a:pt x="250412" y="244831"/>
                    </a:cubicBezTo>
                    <a:lnTo>
                      <a:pt x="123825" y="118244"/>
                    </a:lnTo>
                    <a:lnTo>
                      <a:pt x="123825" y="66714"/>
                    </a:lnTo>
                    <a:lnTo>
                      <a:pt x="108680" y="66714"/>
                    </a:lnTo>
                    <a:lnTo>
                      <a:pt x="63913" y="111577"/>
                    </a:lnTo>
                    <a:cubicBezTo>
                      <a:pt x="57000" y="118551"/>
                      <a:pt x="47872" y="122896"/>
                      <a:pt x="38100" y="123864"/>
                    </a:cubicBezTo>
                    <a:cubicBezTo>
                      <a:pt x="17058" y="123864"/>
                      <a:pt x="0" y="106806"/>
                      <a:pt x="0" y="85764"/>
                    </a:cubicBezTo>
                    <a:cubicBezTo>
                      <a:pt x="968" y="75992"/>
                      <a:pt x="5313" y="66863"/>
                      <a:pt x="12287" y="59951"/>
                    </a:cubicBezTo>
                    <a:lnTo>
                      <a:pt x="69437" y="2801"/>
                    </a:lnTo>
                    <a:cubicBezTo>
                      <a:pt x="73172" y="-934"/>
                      <a:pt x="79228" y="-934"/>
                      <a:pt x="82963" y="2801"/>
                    </a:cubicBezTo>
                    <a:cubicBezTo>
                      <a:pt x="86698" y="6536"/>
                      <a:pt x="86698" y="12592"/>
                      <a:pt x="82963" y="16327"/>
                    </a:cubicBezTo>
                    <a:lnTo>
                      <a:pt x="25813" y="73477"/>
                    </a:lnTo>
                    <a:cubicBezTo>
                      <a:pt x="22376" y="76801"/>
                      <a:pt x="20020" y="81082"/>
                      <a:pt x="19050" y="85764"/>
                    </a:cubicBezTo>
                    <a:cubicBezTo>
                      <a:pt x="19050" y="96285"/>
                      <a:pt x="27579" y="104814"/>
                      <a:pt x="38100" y="104814"/>
                    </a:cubicBezTo>
                    <a:cubicBezTo>
                      <a:pt x="42810" y="103845"/>
                      <a:pt x="47122" y="101491"/>
                      <a:pt x="50482" y="98051"/>
                    </a:cubicBezTo>
                    <a:lnTo>
                      <a:pt x="100870" y="47664"/>
                    </a:lnTo>
                    <a:lnTo>
                      <a:pt x="142875" y="47664"/>
                    </a:lnTo>
                    <a:lnTo>
                      <a:pt x="142875" y="110434"/>
                    </a:lnTo>
                    <a:lnTo>
                      <a:pt x="263938" y="231401"/>
                    </a:lnTo>
                    <a:cubicBezTo>
                      <a:pt x="270912" y="238313"/>
                      <a:pt x="275257" y="247442"/>
                      <a:pt x="276225" y="257214"/>
                    </a:cubicBezTo>
                    <a:cubicBezTo>
                      <a:pt x="276225" y="278255"/>
                      <a:pt x="259167" y="295314"/>
                      <a:pt x="238125" y="29531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24" name="Полилиния: фигура 123">
                <a:extLst>
                  <a:ext uri="{FF2B5EF4-FFF2-40B4-BE49-F238E27FC236}">
                    <a16:creationId xmlns:a16="http://schemas.microsoft.com/office/drawing/2014/main" id="{927A1F7E-CB8B-48E8-8E18-87D6F5C59BF7}"/>
                  </a:ext>
                </a:extLst>
              </p:cNvPr>
              <p:cNvSpPr/>
              <p:nvPr/>
            </p:nvSpPr>
            <p:spPr>
              <a:xfrm>
                <a:off x="10099675" y="5626100"/>
                <a:ext cx="66675" cy="38100"/>
              </a:xfrm>
              <a:custGeom>
                <a:avLst/>
                <a:gdLst>
                  <a:gd name="connsiteX0" fmla="*/ 28575 w 66675"/>
                  <a:gd name="connsiteY0" fmla="*/ 38100 h 38100"/>
                  <a:gd name="connsiteX1" fmla="*/ 0 w 66675"/>
                  <a:gd name="connsiteY1" fmla="*/ 38100 h 38100"/>
                  <a:gd name="connsiteX2" fmla="*/ 0 w 66675"/>
                  <a:gd name="connsiteY2" fmla="*/ 19050 h 38100"/>
                  <a:gd name="connsiteX3" fmla="*/ 28575 w 66675"/>
                  <a:gd name="connsiteY3" fmla="*/ 19050 h 38100"/>
                  <a:gd name="connsiteX4" fmla="*/ 47625 w 66675"/>
                  <a:gd name="connsiteY4" fmla="*/ 0 h 38100"/>
                  <a:gd name="connsiteX5" fmla="*/ 66675 w 66675"/>
                  <a:gd name="connsiteY5" fmla="*/ 0 h 38100"/>
                  <a:gd name="connsiteX6" fmla="*/ 28575 w 66675"/>
                  <a:gd name="connsiteY6" fmla="*/ 38100 h 3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6675" h="38100">
                    <a:moveTo>
                      <a:pt x="28575" y="38100"/>
                    </a:moveTo>
                    <a:lnTo>
                      <a:pt x="0" y="38100"/>
                    </a:lnTo>
                    <a:lnTo>
                      <a:pt x="0" y="19050"/>
                    </a:lnTo>
                    <a:lnTo>
                      <a:pt x="28575" y="19050"/>
                    </a:lnTo>
                    <a:cubicBezTo>
                      <a:pt x="39096" y="19050"/>
                      <a:pt x="47625" y="10521"/>
                      <a:pt x="47625" y="0"/>
                    </a:cubicBezTo>
                    <a:lnTo>
                      <a:pt x="66675" y="0"/>
                    </a:lnTo>
                    <a:cubicBezTo>
                      <a:pt x="66675" y="21042"/>
                      <a:pt x="49617" y="38100"/>
                      <a:pt x="28575" y="381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25" name="Полилиния: фигура 124">
                <a:extLst>
                  <a:ext uri="{FF2B5EF4-FFF2-40B4-BE49-F238E27FC236}">
                    <a16:creationId xmlns:a16="http://schemas.microsoft.com/office/drawing/2014/main" id="{25682595-17FB-47FE-8551-491918A84973}"/>
                  </a:ext>
                </a:extLst>
              </p:cNvPr>
              <p:cNvSpPr/>
              <p:nvPr/>
            </p:nvSpPr>
            <p:spPr>
              <a:xfrm>
                <a:off x="10118724" y="5387936"/>
                <a:ext cx="238163" cy="285789"/>
              </a:xfrm>
              <a:custGeom>
                <a:avLst/>
                <a:gdLst>
                  <a:gd name="connsiteX0" fmla="*/ 180975 w 238163"/>
                  <a:gd name="connsiteY0" fmla="*/ 285789 h 285789"/>
                  <a:gd name="connsiteX1" fmla="*/ 161925 w 238163"/>
                  <a:gd name="connsiteY1" fmla="*/ 285789 h 285789"/>
                  <a:gd name="connsiteX2" fmla="*/ 155162 w 238163"/>
                  <a:gd name="connsiteY2" fmla="*/ 283027 h 285789"/>
                  <a:gd name="connsiteX3" fmla="*/ 2762 w 238163"/>
                  <a:gd name="connsiteY3" fmla="*/ 130627 h 285789"/>
                  <a:gd name="connsiteX4" fmla="*/ 0 w 238163"/>
                  <a:gd name="connsiteY4" fmla="*/ 123864 h 285789"/>
                  <a:gd name="connsiteX5" fmla="*/ 0 w 238163"/>
                  <a:gd name="connsiteY5" fmla="*/ 104814 h 285789"/>
                  <a:gd name="connsiteX6" fmla="*/ 2762 w 238163"/>
                  <a:gd name="connsiteY6" fmla="*/ 98051 h 285789"/>
                  <a:gd name="connsiteX7" fmla="*/ 98012 w 238163"/>
                  <a:gd name="connsiteY7" fmla="*/ 2801 h 285789"/>
                  <a:gd name="connsiteX8" fmla="*/ 111538 w 238163"/>
                  <a:gd name="connsiteY8" fmla="*/ 2801 h 285789"/>
                  <a:gd name="connsiteX9" fmla="*/ 111538 w 238163"/>
                  <a:gd name="connsiteY9" fmla="*/ 16327 h 285789"/>
                  <a:gd name="connsiteX10" fmla="*/ 111538 w 238163"/>
                  <a:gd name="connsiteY10" fmla="*/ 16327 h 285789"/>
                  <a:gd name="connsiteX11" fmla="*/ 19050 w 238163"/>
                  <a:gd name="connsiteY11" fmla="*/ 108719 h 285789"/>
                  <a:gd name="connsiteX12" fmla="*/ 19050 w 238163"/>
                  <a:gd name="connsiteY12" fmla="*/ 119959 h 285789"/>
                  <a:gd name="connsiteX13" fmla="*/ 165830 w 238163"/>
                  <a:gd name="connsiteY13" fmla="*/ 266739 h 285789"/>
                  <a:gd name="connsiteX14" fmla="*/ 177070 w 238163"/>
                  <a:gd name="connsiteY14" fmla="*/ 266739 h 285789"/>
                  <a:gd name="connsiteX15" fmla="*/ 221837 w 238163"/>
                  <a:gd name="connsiteY15" fmla="*/ 221876 h 285789"/>
                  <a:gd name="connsiteX16" fmla="*/ 235363 w 238163"/>
                  <a:gd name="connsiteY16" fmla="*/ 221876 h 285789"/>
                  <a:gd name="connsiteX17" fmla="*/ 235363 w 238163"/>
                  <a:gd name="connsiteY17" fmla="*/ 235402 h 285789"/>
                  <a:gd name="connsiteX18" fmla="*/ 187738 w 238163"/>
                  <a:gd name="connsiteY18" fmla="*/ 283027 h 285789"/>
                  <a:gd name="connsiteX19" fmla="*/ 180975 w 238163"/>
                  <a:gd name="connsiteY19" fmla="*/ 285789 h 285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38163" h="285789">
                    <a:moveTo>
                      <a:pt x="180975" y="285789"/>
                    </a:moveTo>
                    <a:lnTo>
                      <a:pt x="161925" y="285789"/>
                    </a:lnTo>
                    <a:cubicBezTo>
                      <a:pt x="159393" y="285803"/>
                      <a:pt x="156960" y="284810"/>
                      <a:pt x="155162" y="283027"/>
                    </a:cubicBezTo>
                    <a:lnTo>
                      <a:pt x="2762" y="130627"/>
                    </a:lnTo>
                    <a:cubicBezTo>
                      <a:pt x="979" y="128829"/>
                      <a:pt x="-14" y="126396"/>
                      <a:pt x="0" y="123864"/>
                    </a:cubicBezTo>
                    <a:lnTo>
                      <a:pt x="0" y="104814"/>
                    </a:lnTo>
                    <a:cubicBezTo>
                      <a:pt x="-14" y="102282"/>
                      <a:pt x="979" y="99849"/>
                      <a:pt x="2762" y="98051"/>
                    </a:cubicBezTo>
                    <a:lnTo>
                      <a:pt x="98012" y="2801"/>
                    </a:lnTo>
                    <a:cubicBezTo>
                      <a:pt x="101747" y="-934"/>
                      <a:pt x="107803" y="-934"/>
                      <a:pt x="111538" y="2801"/>
                    </a:cubicBezTo>
                    <a:cubicBezTo>
                      <a:pt x="115273" y="6536"/>
                      <a:pt x="115273" y="12592"/>
                      <a:pt x="111538" y="16327"/>
                    </a:cubicBezTo>
                    <a:lnTo>
                      <a:pt x="111538" y="16327"/>
                    </a:lnTo>
                    <a:lnTo>
                      <a:pt x="19050" y="108719"/>
                    </a:lnTo>
                    <a:lnTo>
                      <a:pt x="19050" y="119959"/>
                    </a:lnTo>
                    <a:lnTo>
                      <a:pt x="165830" y="266739"/>
                    </a:lnTo>
                    <a:lnTo>
                      <a:pt x="177070" y="266739"/>
                    </a:lnTo>
                    <a:lnTo>
                      <a:pt x="221837" y="221876"/>
                    </a:lnTo>
                    <a:cubicBezTo>
                      <a:pt x="225572" y="218141"/>
                      <a:pt x="231628" y="218141"/>
                      <a:pt x="235363" y="221876"/>
                    </a:cubicBezTo>
                    <a:cubicBezTo>
                      <a:pt x="239098" y="225611"/>
                      <a:pt x="239098" y="231667"/>
                      <a:pt x="235363" y="235402"/>
                    </a:cubicBezTo>
                    <a:lnTo>
                      <a:pt x="187738" y="283027"/>
                    </a:lnTo>
                    <a:cubicBezTo>
                      <a:pt x="185941" y="284810"/>
                      <a:pt x="183507" y="285803"/>
                      <a:pt x="180975" y="2857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26" name="Полилиния: фигура 125">
                <a:extLst>
                  <a:ext uri="{FF2B5EF4-FFF2-40B4-BE49-F238E27FC236}">
                    <a16:creationId xmlns:a16="http://schemas.microsoft.com/office/drawing/2014/main" id="{A8034F10-2CCD-4C83-8005-610139000E0B}"/>
                  </a:ext>
                </a:extLst>
              </p:cNvPr>
              <p:cNvSpPr/>
              <p:nvPr/>
            </p:nvSpPr>
            <p:spPr>
              <a:xfrm>
                <a:off x="9747211" y="5387936"/>
                <a:ext cx="238164" cy="285789"/>
              </a:xfrm>
              <a:custGeom>
                <a:avLst/>
                <a:gdLst>
                  <a:gd name="connsiteX0" fmla="*/ 76239 w 238164"/>
                  <a:gd name="connsiteY0" fmla="*/ 285789 h 285789"/>
                  <a:gd name="connsiteX1" fmla="*/ 57189 w 238164"/>
                  <a:gd name="connsiteY1" fmla="*/ 285789 h 285789"/>
                  <a:gd name="connsiteX2" fmla="*/ 50426 w 238164"/>
                  <a:gd name="connsiteY2" fmla="*/ 283027 h 285789"/>
                  <a:gd name="connsiteX3" fmla="*/ 2801 w 238164"/>
                  <a:gd name="connsiteY3" fmla="*/ 235402 h 285789"/>
                  <a:gd name="connsiteX4" fmla="*/ 2801 w 238164"/>
                  <a:gd name="connsiteY4" fmla="*/ 221876 h 285789"/>
                  <a:gd name="connsiteX5" fmla="*/ 16327 w 238164"/>
                  <a:gd name="connsiteY5" fmla="*/ 221876 h 285789"/>
                  <a:gd name="connsiteX6" fmla="*/ 61094 w 238164"/>
                  <a:gd name="connsiteY6" fmla="*/ 266739 h 285789"/>
                  <a:gd name="connsiteX7" fmla="*/ 72334 w 238164"/>
                  <a:gd name="connsiteY7" fmla="*/ 266739 h 285789"/>
                  <a:gd name="connsiteX8" fmla="*/ 219114 w 238164"/>
                  <a:gd name="connsiteY8" fmla="*/ 119959 h 285789"/>
                  <a:gd name="connsiteX9" fmla="*/ 219114 w 238164"/>
                  <a:gd name="connsiteY9" fmla="*/ 108719 h 285789"/>
                  <a:gd name="connsiteX10" fmla="*/ 126626 w 238164"/>
                  <a:gd name="connsiteY10" fmla="*/ 16327 h 285789"/>
                  <a:gd name="connsiteX11" fmla="*/ 126626 w 238164"/>
                  <a:gd name="connsiteY11" fmla="*/ 2801 h 285789"/>
                  <a:gd name="connsiteX12" fmla="*/ 140152 w 238164"/>
                  <a:gd name="connsiteY12" fmla="*/ 2801 h 285789"/>
                  <a:gd name="connsiteX13" fmla="*/ 235402 w 238164"/>
                  <a:gd name="connsiteY13" fmla="*/ 98051 h 285789"/>
                  <a:gd name="connsiteX14" fmla="*/ 238164 w 238164"/>
                  <a:gd name="connsiteY14" fmla="*/ 104814 h 285789"/>
                  <a:gd name="connsiteX15" fmla="*/ 238164 w 238164"/>
                  <a:gd name="connsiteY15" fmla="*/ 123864 h 285789"/>
                  <a:gd name="connsiteX16" fmla="*/ 235402 w 238164"/>
                  <a:gd name="connsiteY16" fmla="*/ 130627 h 285789"/>
                  <a:gd name="connsiteX17" fmla="*/ 83002 w 238164"/>
                  <a:gd name="connsiteY17" fmla="*/ 283027 h 285789"/>
                  <a:gd name="connsiteX18" fmla="*/ 76239 w 238164"/>
                  <a:gd name="connsiteY18" fmla="*/ 285789 h 285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8164" h="285789">
                    <a:moveTo>
                      <a:pt x="76239" y="285789"/>
                    </a:moveTo>
                    <a:lnTo>
                      <a:pt x="57189" y="285789"/>
                    </a:lnTo>
                    <a:cubicBezTo>
                      <a:pt x="54657" y="285803"/>
                      <a:pt x="52224" y="284810"/>
                      <a:pt x="50426" y="283027"/>
                    </a:cubicBezTo>
                    <a:lnTo>
                      <a:pt x="2801" y="235402"/>
                    </a:lnTo>
                    <a:cubicBezTo>
                      <a:pt x="-934" y="231667"/>
                      <a:pt x="-934" y="225611"/>
                      <a:pt x="2801" y="221876"/>
                    </a:cubicBezTo>
                    <a:cubicBezTo>
                      <a:pt x="6536" y="218141"/>
                      <a:pt x="12592" y="218141"/>
                      <a:pt x="16327" y="221876"/>
                    </a:cubicBezTo>
                    <a:lnTo>
                      <a:pt x="61094" y="266739"/>
                    </a:lnTo>
                    <a:lnTo>
                      <a:pt x="72334" y="266739"/>
                    </a:lnTo>
                    <a:lnTo>
                      <a:pt x="219114" y="119959"/>
                    </a:lnTo>
                    <a:lnTo>
                      <a:pt x="219114" y="108719"/>
                    </a:lnTo>
                    <a:lnTo>
                      <a:pt x="126626" y="16327"/>
                    </a:lnTo>
                    <a:cubicBezTo>
                      <a:pt x="122891" y="12592"/>
                      <a:pt x="122891" y="6536"/>
                      <a:pt x="126626" y="2801"/>
                    </a:cubicBezTo>
                    <a:cubicBezTo>
                      <a:pt x="130361" y="-934"/>
                      <a:pt x="136417" y="-934"/>
                      <a:pt x="140152" y="2801"/>
                    </a:cubicBezTo>
                    <a:lnTo>
                      <a:pt x="235402" y="98051"/>
                    </a:lnTo>
                    <a:cubicBezTo>
                      <a:pt x="237185" y="99849"/>
                      <a:pt x="238178" y="102282"/>
                      <a:pt x="238164" y="104814"/>
                    </a:cubicBezTo>
                    <a:lnTo>
                      <a:pt x="238164" y="123864"/>
                    </a:lnTo>
                    <a:cubicBezTo>
                      <a:pt x="238178" y="126396"/>
                      <a:pt x="237185" y="128829"/>
                      <a:pt x="235402" y="130627"/>
                    </a:cubicBezTo>
                    <a:lnTo>
                      <a:pt x="83002" y="283027"/>
                    </a:lnTo>
                    <a:cubicBezTo>
                      <a:pt x="81204" y="284810"/>
                      <a:pt x="78771" y="285803"/>
                      <a:pt x="76239" y="28578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27" name="Полилиния: фигура 126">
                <a:extLst>
                  <a:ext uri="{FF2B5EF4-FFF2-40B4-BE49-F238E27FC236}">
                    <a16:creationId xmlns:a16="http://schemas.microsoft.com/office/drawing/2014/main" id="{ADE26176-0F07-4862-8DA3-D4115FCBDD73}"/>
                  </a:ext>
                </a:extLst>
              </p:cNvPr>
              <p:cNvSpPr/>
              <p:nvPr/>
            </p:nvSpPr>
            <p:spPr>
              <a:xfrm>
                <a:off x="10280642" y="5569006"/>
                <a:ext cx="38146" cy="38044"/>
              </a:xfrm>
              <a:custGeom>
                <a:avLst/>
                <a:gdLst>
                  <a:gd name="connsiteX0" fmla="*/ 9532 w 38146"/>
                  <a:gd name="connsiteY0" fmla="*/ 38044 h 38044"/>
                  <a:gd name="connsiteX1" fmla="*/ 2770 w 38146"/>
                  <a:gd name="connsiteY1" fmla="*/ 35281 h 38044"/>
                  <a:gd name="connsiteX2" fmla="*/ 2770 w 38146"/>
                  <a:gd name="connsiteY2" fmla="*/ 21851 h 38044"/>
                  <a:gd name="connsiteX3" fmla="*/ 2770 w 38146"/>
                  <a:gd name="connsiteY3" fmla="*/ 21851 h 38044"/>
                  <a:gd name="connsiteX4" fmla="*/ 21820 w 38146"/>
                  <a:gd name="connsiteY4" fmla="*/ 2801 h 38044"/>
                  <a:gd name="connsiteX5" fmla="*/ 35345 w 38146"/>
                  <a:gd name="connsiteY5" fmla="*/ 2801 h 38044"/>
                  <a:gd name="connsiteX6" fmla="*/ 35345 w 38146"/>
                  <a:gd name="connsiteY6" fmla="*/ 16327 h 38044"/>
                  <a:gd name="connsiteX7" fmla="*/ 16295 w 38146"/>
                  <a:gd name="connsiteY7" fmla="*/ 35377 h 38044"/>
                  <a:gd name="connsiteX8" fmla="*/ 9532 w 38146"/>
                  <a:gd name="connsiteY8" fmla="*/ 38044 h 38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46" h="38044">
                    <a:moveTo>
                      <a:pt x="9532" y="38044"/>
                    </a:moveTo>
                    <a:cubicBezTo>
                      <a:pt x="7001" y="38058"/>
                      <a:pt x="4567" y="37064"/>
                      <a:pt x="2770" y="35281"/>
                    </a:cubicBezTo>
                    <a:cubicBezTo>
                      <a:pt x="-923" y="31567"/>
                      <a:pt x="-923" y="25566"/>
                      <a:pt x="2770" y="21851"/>
                    </a:cubicBezTo>
                    <a:lnTo>
                      <a:pt x="2770" y="21851"/>
                    </a:lnTo>
                    <a:lnTo>
                      <a:pt x="21820" y="2801"/>
                    </a:lnTo>
                    <a:cubicBezTo>
                      <a:pt x="25554" y="-934"/>
                      <a:pt x="31610" y="-934"/>
                      <a:pt x="35345" y="2801"/>
                    </a:cubicBezTo>
                    <a:cubicBezTo>
                      <a:pt x="39080" y="6536"/>
                      <a:pt x="39080" y="12592"/>
                      <a:pt x="35345" y="16327"/>
                    </a:cubicBezTo>
                    <a:lnTo>
                      <a:pt x="16295" y="35377"/>
                    </a:lnTo>
                    <a:cubicBezTo>
                      <a:pt x="14483" y="37124"/>
                      <a:pt x="12051" y="38084"/>
                      <a:pt x="9532" y="3804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128" name="Полилиния: фигура 127">
                <a:extLst>
                  <a:ext uri="{FF2B5EF4-FFF2-40B4-BE49-F238E27FC236}">
                    <a16:creationId xmlns:a16="http://schemas.microsoft.com/office/drawing/2014/main" id="{9547B694-E80D-4200-AC76-A76E18CB172D}"/>
                  </a:ext>
                </a:extLst>
              </p:cNvPr>
              <p:cNvSpPr/>
              <p:nvPr/>
            </p:nvSpPr>
            <p:spPr>
              <a:xfrm>
                <a:off x="9785311" y="5568911"/>
                <a:ext cx="38146" cy="38138"/>
              </a:xfrm>
              <a:custGeom>
                <a:avLst/>
                <a:gdLst>
                  <a:gd name="connsiteX0" fmla="*/ 28614 w 38146"/>
                  <a:gd name="connsiteY0" fmla="*/ 38139 h 38138"/>
                  <a:gd name="connsiteX1" fmla="*/ 21851 w 38146"/>
                  <a:gd name="connsiteY1" fmla="*/ 35377 h 38138"/>
                  <a:gd name="connsiteX2" fmla="*/ 2801 w 38146"/>
                  <a:gd name="connsiteY2" fmla="*/ 16327 h 38138"/>
                  <a:gd name="connsiteX3" fmla="*/ 2801 w 38146"/>
                  <a:gd name="connsiteY3" fmla="*/ 2801 h 38138"/>
                  <a:gd name="connsiteX4" fmla="*/ 16327 w 38146"/>
                  <a:gd name="connsiteY4" fmla="*/ 2801 h 38138"/>
                  <a:gd name="connsiteX5" fmla="*/ 35377 w 38146"/>
                  <a:gd name="connsiteY5" fmla="*/ 21851 h 38138"/>
                  <a:gd name="connsiteX6" fmla="*/ 35377 w 38146"/>
                  <a:gd name="connsiteY6" fmla="*/ 35281 h 38138"/>
                  <a:gd name="connsiteX7" fmla="*/ 35377 w 38146"/>
                  <a:gd name="connsiteY7" fmla="*/ 35281 h 38138"/>
                  <a:gd name="connsiteX8" fmla="*/ 28614 w 38146"/>
                  <a:gd name="connsiteY8" fmla="*/ 38139 h 381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146" h="38138">
                    <a:moveTo>
                      <a:pt x="28614" y="38139"/>
                    </a:moveTo>
                    <a:cubicBezTo>
                      <a:pt x="26082" y="38153"/>
                      <a:pt x="23649" y="37160"/>
                      <a:pt x="21851" y="35377"/>
                    </a:cubicBezTo>
                    <a:lnTo>
                      <a:pt x="2801" y="16327"/>
                    </a:lnTo>
                    <a:cubicBezTo>
                      <a:pt x="-934" y="12592"/>
                      <a:pt x="-934" y="6536"/>
                      <a:pt x="2801" y="2801"/>
                    </a:cubicBezTo>
                    <a:cubicBezTo>
                      <a:pt x="6536" y="-934"/>
                      <a:pt x="12592" y="-934"/>
                      <a:pt x="16327" y="2801"/>
                    </a:cubicBezTo>
                    <a:lnTo>
                      <a:pt x="35377" y="21851"/>
                    </a:lnTo>
                    <a:cubicBezTo>
                      <a:pt x="39070" y="25566"/>
                      <a:pt x="39070" y="31567"/>
                      <a:pt x="35377" y="35281"/>
                    </a:cubicBezTo>
                    <a:lnTo>
                      <a:pt x="35377" y="35281"/>
                    </a:lnTo>
                    <a:cubicBezTo>
                      <a:pt x="33595" y="37100"/>
                      <a:pt x="31160" y="38128"/>
                      <a:pt x="28614" y="38139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</p:grpSp>
        <p:pic>
          <p:nvPicPr>
            <p:cNvPr id="129" name="Рисунок 128">
              <a:extLst>
                <a:ext uri="{FF2B5EF4-FFF2-40B4-BE49-F238E27FC236}">
                  <a16:creationId xmlns:a16="http://schemas.microsoft.com/office/drawing/2014/main" id="{CC8233DB-1B74-4652-AC17-AE486464D0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31137" y="5443697"/>
              <a:ext cx="1262256" cy="1262256"/>
            </a:xfrm>
            <a:prstGeom prst="rect">
              <a:avLst/>
            </a:prstGeom>
          </p:spPr>
        </p:pic>
      </p:grpSp>
      <p:pic>
        <p:nvPicPr>
          <p:cNvPr id="85" name="Рисунок 8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DA69B7AA-82D2-4459-871F-FD40EDE90B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646" y="6102453"/>
            <a:ext cx="2496870" cy="1599302"/>
          </a:xfrm>
          <a:prstGeom prst="rect">
            <a:avLst/>
          </a:prstGeom>
        </p:spPr>
      </p:pic>
      <p:sp>
        <p:nvSpPr>
          <p:cNvPr id="68" name="Номер слайда 2">
            <a:extLst>
              <a:ext uri="{FF2B5EF4-FFF2-40B4-BE49-F238E27FC236}">
                <a16:creationId xmlns:a16="http://schemas.microsoft.com/office/drawing/2014/main" id="{94C56AB2-8B95-42CD-B366-8CADFA242039}"/>
              </a:ext>
            </a:extLst>
          </p:cNvPr>
          <p:cNvSpPr txBox="1">
            <a:spLocks/>
          </p:cNvSpPr>
          <p:nvPr/>
        </p:nvSpPr>
        <p:spPr>
          <a:xfrm>
            <a:off x="19620633" y="10735377"/>
            <a:ext cx="36576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533FED-707D-43D7-870D-DA628AAE538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60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1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1" grpId="0"/>
      <p:bldP spid="12" grpId="0"/>
      <p:bldP spid="24" grpId="0"/>
      <p:bldP spid="13" grpId="0"/>
      <p:bldP spid="14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D7DF34A3-DFA1-4120-806D-5736FD0348E8}"/>
              </a:ext>
            </a:extLst>
          </p:cNvPr>
          <p:cNvSpPr/>
          <p:nvPr/>
        </p:nvSpPr>
        <p:spPr>
          <a:xfrm>
            <a:off x="693965" y="8585874"/>
            <a:ext cx="13367321" cy="18694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52C14CEA-929B-4F78-BB87-172189607C69}"/>
              </a:ext>
            </a:extLst>
          </p:cNvPr>
          <p:cNvSpPr/>
          <p:nvPr/>
        </p:nvSpPr>
        <p:spPr>
          <a:xfrm>
            <a:off x="702129" y="5298495"/>
            <a:ext cx="18857515" cy="10025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A4233074-30BE-4C67-83AB-A0EAD01E29D4}"/>
              </a:ext>
            </a:extLst>
          </p:cNvPr>
          <p:cNvSpPr/>
          <p:nvPr/>
        </p:nvSpPr>
        <p:spPr>
          <a:xfrm>
            <a:off x="4724650" y="3113803"/>
            <a:ext cx="10606944" cy="13216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2">
            <a:extLst>
              <a:ext uri="{FF2B5EF4-FFF2-40B4-BE49-F238E27FC236}">
                <a16:creationId xmlns:a16="http://schemas.microsoft.com/office/drawing/2014/main" id="{83DD371C-8D13-47EF-A1D4-E1C67A4CFC8A}"/>
              </a:ext>
            </a:extLst>
          </p:cNvPr>
          <p:cNvSpPr txBox="1">
            <a:spLocks/>
          </p:cNvSpPr>
          <p:nvPr/>
        </p:nvSpPr>
        <p:spPr>
          <a:xfrm>
            <a:off x="19620633" y="10735377"/>
            <a:ext cx="36576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533FED-707D-43D7-870D-DA628AAE5381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F0C1136-F0B6-4ECC-A4A5-E44C477F0973}"/>
              </a:ext>
            </a:extLst>
          </p:cNvPr>
          <p:cNvSpPr/>
          <p:nvPr/>
        </p:nvSpPr>
        <p:spPr>
          <a:xfrm>
            <a:off x="5082978" y="3428184"/>
            <a:ext cx="2970273" cy="69290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УХОД ИЗ ЖИЗНИ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1714608-9A7B-4F7E-99A5-E5AC90E92B67}"/>
              </a:ext>
            </a:extLst>
          </p:cNvPr>
          <p:cNvSpPr/>
          <p:nvPr/>
        </p:nvSpPr>
        <p:spPr>
          <a:xfrm>
            <a:off x="8299450" y="3512769"/>
            <a:ext cx="3886200" cy="523741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ИНВАЛИДНОСТЬ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DDC21E49-42C3-486C-BF1C-A8276C8B47A2}"/>
              </a:ext>
            </a:extLst>
          </p:cNvPr>
          <p:cNvSpPr/>
          <p:nvPr/>
        </p:nvSpPr>
        <p:spPr>
          <a:xfrm>
            <a:off x="11581686" y="3486607"/>
            <a:ext cx="3886200" cy="576064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ТРАВМА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B20C2E7D-26AE-43E3-B956-C9DB7BB64CED}"/>
              </a:ext>
            </a:extLst>
          </p:cNvPr>
          <p:cNvSpPr/>
          <p:nvPr/>
        </p:nvSpPr>
        <p:spPr>
          <a:xfrm>
            <a:off x="1173729" y="9232542"/>
            <a:ext cx="2568094" cy="576064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СТРАХОВАНИЕ Б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Л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6B560D14-2B1C-4A40-836F-DE8700D7480F}"/>
              </a:ext>
            </a:extLst>
          </p:cNvPr>
          <p:cNvSpPr/>
          <p:nvPr/>
        </p:nvSpPr>
        <p:spPr>
          <a:xfrm>
            <a:off x="4386069" y="9232542"/>
            <a:ext cx="3253425" cy="576064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ХИРУРГИЧЕСКАЯ ОПЕРАЦИЯ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1D36C01-8494-4FA5-ACDD-C9E5220C041E}"/>
              </a:ext>
            </a:extLst>
          </p:cNvPr>
          <p:cNvSpPr/>
          <p:nvPr/>
        </p:nvSpPr>
        <p:spPr>
          <a:xfrm>
            <a:off x="8283741" y="8718031"/>
            <a:ext cx="5685153" cy="1605087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ПОСТОЯННАЯ ПОЛНАЯ, ПОСТОЯННАЯ ЧАСТИЧНАЯ УТРАТА ПРОФЕССИОНАЛЬНОЙ ТРУДОСПОСОБНОСТИ</a:t>
            </a:r>
            <a:endParaRPr lang="ru-RU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95755863-A76D-407A-8552-A9493D9FD9C4}"/>
              </a:ext>
            </a:extLst>
          </p:cNvPr>
          <p:cNvSpPr/>
          <p:nvPr/>
        </p:nvSpPr>
        <p:spPr>
          <a:xfrm>
            <a:off x="14276254" y="7097686"/>
            <a:ext cx="4998285" cy="3820253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A11F57"/>
                </a:solidFill>
              </a:rPr>
              <a:t>Программы международного медицинского страхования — лечение!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232677-A9D9-4C33-ABBB-1C8AA5762928}"/>
              </a:ext>
            </a:extLst>
          </p:cNvPr>
          <p:cNvSpPr txBox="1"/>
          <p:nvPr/>
        </p:nvSpPr>
        <p:spPr>
          <a:xfrm>
            <a:off x="679450" y="396875"/>
            <a:ext cx="11658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ИЗМЕНЕНИЯ В СФЕРЕ СТРАХОВАНИЯ ОТ НЕСЧАСТНЫХ СЛУЧАЕВ И БОЛЕЗНЕЙ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(</a:t>
            </a:r>
            <a:r>
              <a:rPr lang="ru-RU" sz="160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НСИБ) И МЕЖДУНАРОДНОМ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МЕДИЦИНСКОМ СТРАХОВАНИИ (ММС)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F3B35F7-28A9-4471-B517-F4B373AF7BF0}"/>
              </a:ext>
            </a:extLst>
          </p:cNvPr>
          <p:cNvSpPr txBox="1"/>
          <p:nvPr/>
        </p:nvSpPr>
        <p:spPr>
          <a:xfrm>
            <a:off x="4576023" y="1569550"/>
            <a:ext cx="109520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A11F57"/>
                </a:solidFill>
              </a:rPr>
              <a:t>РАСШИРЕНИЕ БАЗОВОГО НАБОРА РИСКОВ (НСИБ)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EC1431C9-6C23-4590-9E40-0680311D554F}"/>
              </a:ext>
            </a:extLst>
          </p:cNvPr>
          <p:cNvGrpSpPr/>
          <p:nvPr/>
        </p:nvGrpSpPr>
        <p:grpSpPr>
          <a:xfrm rot="10800000">
            <a:off x="4724651" y="3113803"/>
            <a:ext cx="253243" cy="1321671"/>
            <a:chOff x="9871075" y="4697412"/>
            <a:chExt cx="366236" cy="1911380"/>
          </a:xfrm>
          <a:solidFill>
            <a:srgbClr val="A11F57"/>
          </a:solidFill>
        </p:grpSpPr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02288716-1B57-4244-B816-C6E637D5F8B2}"/>
                </a:ext>
              </a:extLst>
            </p:cNvPr>
            <p:cNvSpPr/>
            <p:nvPr/>
          </p:nvSpPr>
          <p:spPr>
            <a:xfrm>
              <a:off x="9871075" y="4697412"/>
              <a:ext cx="366236" cy="342423"/>
            </a:xfrm>
            <a:custGeom>
              <a:avLst/>
              <a:gdLst>
                <a:gd name="connsiteX0" fmla="*/ 0 w 366236"/>
                <a:gd name="connsiteY0" fmla="*/ 38100 h 342423"/>
                <a:gd name="connsiteX1" fmla="*/ 328136 w 366236"/>
                <a:gd name="connsiteY1" fmla="*/ 38100 h 342423"/>
                <a:gd name="connsiteX2" fmla="*/ 328136 w 366236"/>
                <a:gd name="connsiteY2" fmla="*/ 342424 h 342423"/>
                <a:gd name="connsiteX3" fmla="*/ 366236 w 366236"/>
                <a:gd name="connsiteY3" fmla="*/ 342424 h 342423"/>
                <a:gd name="connsiteX4" fmla="*/ 366236 w 366236"/>
                <a:gd name="connsiteY4" fmla="*/ 0 h 342423"/>
                <a:gd name="connsiteX5" fmla="*/ 0 w 366236"/>
                <a:gd name="connsiteY5" fmla="*/ 0 h 342423"/>
                <a:gd name="connsiteX6" fmla="*/ 0 w 366236"/>
                <a:gd name="connsiteY6" fmla="*/ 38100 h 34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42423">
                  <a:moveTo>
                    <a:pt x="0" y="38100"/>
                  </a:moveTo>
                  <a:lnTo>
                    <a:pt x="328136" y="38100"/>
                  </a:lnTo>
                  <a:lnTo>
                    <a:pt x="328136" y="342424"/>
                  </a:lnTo>
                  <a:lnTo>
                    <a:pt x="366236" y="342424"/>
                  </a:lnTo>
                  <a:lnTo>
                    <a:pt x="366236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id="{59F4239C-55B8-4C79-A400-2BEA602DF32E}"/>
                </a:ext>
              </a:extLst>
            </p:cNvPr>
            <p:cNvSpPr/>
            <p:nvPr/>
          </p:nvSpPr>
          <p:spPr>
            <a:xfrm>
              <a:off x="9871075" y="6217887"/>
              <a:ext cx="366236" cy="390905"/>
            </a:xfrm>
            <a:custGeom>
              <a:avLst/>
              <a:gdLst>
                <a:gd name="connsiteX0" fmla="*/ 328136 w 366236"/>
                <a:gd name="connsiteY0" fmla="*/ 0 h 390905"/>
                <a:gd name="connsiteX1" fmla="*/ 328136 w 366236"/>
                <a:gd name="connsiteY1" fmla="*/ 352806 h 390905"/>
                <a:gd name="connsiteX2" fmla="*/ 0 w 366236"/>
                <a:gd name="connsiteY2" fmla="*/ 352806 h 390905"/>
                <a:gd name="connsiteX3" fmla="*/ 0 w 366236"/>
                <a:gd name="connsiteY3" fmla="*/ 390906 h 390905"/>
                <a:gd name="connsiteX4" fmla="*/ 366236 w 366236"/>
                <a:gd name="connsiteY4" fmla="*/ 390906 h 390905"/>
                <a:gd name="connsiteX5" fmla="*/ 366236 w 366236"/>
                <a:gd name="connsiteY5" fmla="*/ 0 h 390905"/>
                <a:gd name="connsiteX6" fmla="*/ 328136 w 366236"/>
                <a:gd name="connsiteY6" fmla="*/ 0 h 39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90905">
                  <a:moveTo>
                    <a:pt x="328136" y="0"/>
                  </a:moveTo>
                  <a:lnTo>
                    <a:pt x="328136" y="352806"/>
                  </a:lnTo>
                  <a:lnTo>
                    <a:pt x="0" y="352806"/>
                  </a:lnTo>
                  <a:lnTo>
                    <a:pt x="0" y="390906"/>
                  </a:lnTo>
                  <a:lnTo>
                    <a:pt x="366236" y="390906"/>
                  </a:lnTo>
                  <a:lnTo>
                    <a:pt x="366236" y="0"/>
                  </a:lnTo>
                  <a:lnTo>
                    <a:pt x="32813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088011CA-7B08-45AA-829C-7F4F8BF79EFB}"/>
              </a:ext>
            </a:extLst>
          </p:cNvPr>
          <p:cNvGrpSpPr/>
          <p:nvPr/>
        </p:nvGrpSpPr>
        <p:grpSpPr>
          <a:xfrm>
            <a:off x="15078351" y="3113804"/>
            <a:ext cx="253243" cy="1321671"/>
            <a:chOff x="9871075" y="4697412"/>
            <a:chExt cx="366236" cy="1911380"/>
          </a:xfrm>
          <a:solidFill>
            <a:srgbClr val="A11F57"/>
          </a:solidFill>
        </p:grpSpPr>
        <p:sp>
          <p:nvSpPr>
            <p:cNvPr id="28" name="Полилиния: фигура 27">
              <a:extLst>
                <a:ext uri="{FF2B5EF4-FFF2-40B4-BE49-F238E27FC236}">
                  <a16:creationId xmlns:a16="http://schemas.microsoft.com/office/drawing/2014/main" id="{C46FD6F4-97A8-4582-AFA6-FB4371D8D381}"/>
                </a:ext>
              </a:extLst>
            </p:cNvPr>
            <p:cNvSpPr/>
            <p:nvPr/>
          </p:nvSpPr>
          <p:spPr>
            <a:xfrm>
              <a:off x="9871075" y="4697412"/>
              <a:ext cx="366236" cy="342423"/>
            </a:xfrm>
            <a:custGeom>
              <a:avLst/>
              <a:gdLst>
                <a:gd name="connsiteX0" fmla="*/ 0 w 366236"/>
                <a:gd name="connsiteY0" fmla="*/ 38100 h 342423"/>
                <a:gd name="connsiteX1" fmla="*/ 328136 w 366236"/>
                <a:gd name="connsiteY1" fmla="*/ 38100 h 342423"/>
                <a:gd name="connsiteX2" fmla="*/ 328136 w 366236"/>
                <a:gd name="connsiteY2" fmla="*/ 342424 h 342423"/>
                <a:gd name="connsiteX3" fmla="*/ 366236 w 366236"/>
                <a:gd name="connsiteY3" fmla="*/ 342424 h 342423"/>
                <a:gd name="connsiteX4" fmla="*/ 366236 w 366236"/>
                <a:gd name="connsiteY4" fmla="*/ 0 h 342423"/>
                <a:gd name="connsiteX5" fmla="*/ 0 w 366236"/>
                <a:gd name="connsiteY5" fmla="*/ 0 h 342423"/>
                <a:gd name="connsiteX6" fmla="*/ 0 w 366236"/>
                <a:gd name="connsiteY6" fmla="*/ 38100 h 34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42423">
                  <a:moveTo>
                    <a:pt x="0" y="38100"/>
                  </a:moveTo>
                  <a:lnTo>
                    <a:pt x="328136" y="38100"/>
                  </a:lnTo>
                  <a:lnTo>
                    <a:pt x="328136" y="342424"/>
                  </a:lnTo>
                  <a:lnTo>
                    <a:pt x="366236" y="342424"/>
                  </a:lnTo>
                  <a:lnTo>
                    <a:pt x="366236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3F55B110-BFE8-4910-8C4D-56ADAD04E172}"/>
                </a:ext>
              </a:extLst>
            </p:cNvPr>
            <p:cNvSpPr/>
            <p:nvPr/>
          </p:nvSpPr>
          <p:spPr>
            <a:xfrm>
              <a:off x="9871075" y="6217887"/>
              <a:ext cx="366236" cy="390905"/>
            </a:xfrm>
            <a:custGeom>
              <a:avLst/>
              <a:gdLst>
                <a:gd name="connsiteX0" fmla="*/ 328136 w 366236"/>
                <a:gd name="connsiteY0" fmla="*/ 0 h 390905"/>
                <a:gd name="connsiteX1" fmla="*/ 328136 w 366236"/>
                <a:gd name="connsiteY1" fmla="*/ 352806 h 390905"/>
                <a:gd name="connsiteX2" fmla="*/ 0 w 366236"/>
                <a:gd name="connsiteY2" fmla="*/ 352806 h 390905"/>
                <a:gd name="connsiteX3" fmla="*/ 0 w 366236"/>
                <a:gd name="connsiteY3" fmla="*/ 390906 h 390905"/>
                <a:gd name="connsiteX4" fmla="*/ 366236 w 366236"/>
                <a:gd name="connsiteY4" fmla="*/ 390906 h 390905"/>
                <a:gd name="connsiteX5" fmla="*/ 366236 w 366236"/>
                <a:gd name="connsiteY5" fmla="*/ 0 h 390905"/>
                <a:gd name="connsiteX6" fmla="*/ 328136 w 366236"/>
                <a:gd name="connsiteY6" fmla="*/ 0 h 39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90905">
                  <a:moveTo>
                    <a:pt x="328136" y="0"/>
                  </a:moveTo>
                  <a:lnTo>
                    <a:pt x="328136" y="352806"/>
                  </a:lnTo>
                  <a:lnTo>
                    <a:pt x="0" y="352806"/>
                  </a:lnTo>
                  <a:lnTo>
                    <a:pt x="0" y="390906"/>
                  </a:lnTo>
                  <a:lnTo>
                    <a:pt x="366236" y="390906"/>
                  </a:lnTo>
                  <a:lnTo>
                    <a:pt x="366236" y="0"/>
                  </a:lnTo>
                  <a:lnTo>
                    <a:pt x="32813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</p:grp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65A403FC-335C-4A52-A622-B188FF309DE0}"/>
              </a:ext>
            </a:extLst>
          </p:cNvPr>
          <p:cNvSpPr/>
          <p:nvPr/>
        </p:nvSpPr>
        <p:spPr>
          <a:xfrm>
            <a:off x="1060450" y="5537919"/>
            <a:ext cx="2061283" cy="523741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УХОД</a:t>
            </a:r>
            <a:br>
              <a:rPr lang="ru-RU" sz="24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ИЗ ЖИЗНИ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FCDEAFBC-64D4-4485-AC84-956615076D93}"/>
              </a:ext>
            </a:extLst>
          </p:cNvPr>
          <p:cNvSpPr/>
          <p:nvPr/>
        </p:nvSpPr>
        <p:spPr>
          <a:xfrm>
            <a:off x="3653781" y="5537919"/>
            <a:ext cx="3118774" cy="523741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ИНВАЛИДНОСТЬ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13A847CE-5CB7-4F0C-994C-B7E1961489F4}"/>
              </a:ext>
            </a:extLst>
          </p:cNvPr>
          <p:cNvSpPr/>
          <p:nvPr/>
        </p:nvSpPr>
        <p:spPr>
          <a:xfrm>
            <a:off x="7304603" y="5584840"/>
            <a:ext cx="2228338" cy="42989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ТРАВМА</a:t>
            </a:r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5F982C53-6BC1-4EFD-AF16-4A47FCCDDA32}"/>
              </a:ext>
            </a:extLst>
          </p:cNvPr>
          <p:cNvSpPr/>
          <p:nvPr/>
        </p:nvSpPr>
        <p:spPr>
          <a:xfrm>
            <a:off x="10064989" y="5584840"/>
            <a:ext cx="3350967" cy="42989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>
                    <a:lumMod val="50000"/>
                  </a:schemeClr>
                </a:solidFill>
              </a:rPr>
              <a:t>ГОСПИТАЛИЗАЦИЯ</a:t>
            </a: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9B211481-7C63-4B6C-A60A-F93E98B3FCB6}"/>
              </a:ext>
            </a:extLst>
          </p:cNvPr>
          <p:cNvSpPr/>
          <p:nvPr/>
        </p:nvSpPr>
        <p:spPr>
          <a:xfrm>
            <a:off x="13948007" y="5511757"/>
            <a:ext cx="5326532" cy="576064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A11F57"/>
                </a:solidFill>
              </a:rPr>
              <a:t>КРИТИЧЕСКИЕ ЗАБОЛЕВАНИЯ </a:t>
            </a:r>
            <a:br>
              <a:rPr lang="ru-RU" sz="2400" b="1" dirty="0">
                <a:solidFill>
                  <a:srgbClr val="A11F57"/>
                </a:solidFill>
              </a:rPr>
            </a:br>
            <a:r>
              <a:rPr lang="ru-RU" sz="2400" b="1" dirty="0">
                <a:solidFill>
                  <a:srgbClr val="A11F57"/>
                </a:solidFill>
              </a:rPr>
              <a:t>И СОСТОЯНИЯ</a:t>
            </a: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0C6EB877-5B35-47A1-B8E2-BAF0DD1BB45E}"/>
              </a:ext>
            </a:extLst>
          </p:cNvPr>
          <p:cNvCxnSpPr>
            <a:cxnSpLocks/>
          </p:cNvCxnSpPr>
          <p:nvPr/>
        </p:nvCxnSpPr>
        <p:spPr>
          <a:xfrm>
            <a:off x="8299450" y="3113803"/>
            <a:ext cx="0" cy="1321672"/>
          </a:xfrm>
          <a:prstGeom prst="line">
            <a:avLst/>
          </a:prstGeom>
          <a:ln w="25400">
            <a:solidFill>
              <a:srgbClr val="A11F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A2A1C93C-FA3A-41B9-9904-3EFF16C63562}"/>
              </a:ext>
            </a:extLst>
          </p:cNvPr>
          <p:cNvCxnSpPr>
            <a:cxnSpLocks/>
          </p:cNvCxnSpPr>
          <p:nvPr/>
        </p:nvCxnSpPr>
        <p:spPr>
          <a:xfrm>
            <a:off x="12185650" y="3113803"/>
            <a:ext cx="0" cy="1321672"/>
          </a:xfrm>
          <a:prstGeom prst="line">
            <a:avLst/>
          </a:prstGeom>
          <a:ln w="25400">
            <a:solidFill>
              <a:srgbClr val="A11F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D94748CD-0BBA-498D-A624-9BEA724E57ED}"/>
              </a:ext>
            </a:extLst>
          </p:cNvPr>
          <p:cNvCxnSpPr>
            <a:cxnSpLocks/>
          </p:cNvCxnSpPr>
          <p:nvPr/>
        </p:nvCxnSpPr>
        <p:spPr>
          <a:xfrm>
            <a:off x="3387757" y="5503562"/>
            <a:ext cx="0" cy="592454"/>
          </a:xfrm>
          <a:prstGeom prst="line">
            <a:avLst/>
          </a:prstGeom>
          <a:ln w="25400">
            <a:solidFill>
              <a:srgbClr val="A11F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EF0470F3-BE1E-4075-B773-0623CC161A14}"/>
              </a:ext>
            </a:extLst>
          </p:cNvPr>
          <p:cNvCxnSpPr>
            <a:cxnSpLocks/>
          </p:cNvCxnSpPr>
          <p:nvPr/>
        </p:nvCxnSpPr>
        <p:spPr>
          <a:xfrm>
            <a:off x="7038579" y="5503562"/>
            <a:ext cx="0" cy="592454"/>
          </a:xfrm>
          <a:prstGeom prst="line">
            <a:avLst/>
          </a:prstGeom>
          <a:ln w="25400">
            <a:solidFill>
              <a:srgbClr val="A11F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E6228E7C-7A1B-4DDA-8C40-040BA3E210A0}"/>
              </a:ext>
            </a:extLst>
          </p:cNvPr>
          <p:cNvCxnSpPr>
            <a:cxnSpLocks/>
          </p:cNvCxnSpPr>
          <p:nvPr/>
        </p:nvCxnSpPr>
        <p:spPr>
          <a:xfrm>
            <a:off x="9798965" y="5503562"/>
            <a:ext cx="0" cy="592454"/>
          </a:xfrm>
          <a:prstGeom prst="line">
            <a:avLst/>
          </a:prstGeom>
          <a:ln w="25400">
            <a:solidFill>
              <a:srgbClr val="A11F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1C359D1A-489A-4D68-BAB3-DB7AEED86C02}"/>
              </a:ext>
            </a:extLst>
          </p:cNvPr>
          <p:cNvCxnSpPr>
            <a:cxnSpLocks/>
          </p:cNvCxnSpPr>
          <p:nvPr/>
        </p:nvCxnSpPr>
        <p:spPr>
          <a:xfrm>
            <a:off x="13681980" y="5503562"/>
            <a:ext cx="0" cy="592454"/>
          </a:xfrm>
          <a:prstGeom prst="line">
            <a:avLst/>
          </a:prstGeom>
          <a:ln w="25400">
            <a:solidFill>
              <a:srgbClr val="A11F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E13CE05B-8075-465B-96EA-BFF3339AE366}"/>
              </a:ext>
            </a:extLst>
          </p:cNvPr>
          <p:cNvCxnSpPr>
            <a:cxnSpLocks/>
          </p:cNvCxnSpPr>
          <p:nvPr/>
        </p:nvCxnSpPr>
        <p:spPr>
          <a:xfrm>
            <a:off x="4063946" y="8959726"/>
            <a:ext cx="0" cy="1121696"/>
          </a:xfrm>
          <a:prstGeom prst="line">
            <a:avLst/>
          </a:prstGeom>
          <a:ln w="25400">
            <a:solidFill>
              <a:srgbClr val="A11F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>
            <a:extLst>
              <a:ext uri="{FF2B5EF4-FFF2-40B4-BE49-F238E27FC236}">
                <a16:creationId xmlns:a16="http://schemas.microsoft.com/office/drawing/2014/main" id="{A7995157-031D-492A-B51B-196571F305C3}"/>
              </a:ext>
            </a:extLst>
          </p:cNvPr>
          <p:cNvCxnSpPr>
            <a:cxnSpLocks/>
          </p:cNvCxnSpPr>
          <p:nvPr/>
        </p:nvCxnSpPr>
        <p:spPr>
          <a:xfrm>
            <a:off x="7961617" y="8959726"/>
            <a:ext cx="0" cy="1121696"/>
          </a:xfrm>
          <a:prstGeom prst="line">
            <a:avLst/>
          </a:prstGeom>
          <a:ln w="25400">
            <a:solidFill>
              <a:srgbClr val="A11F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object 13">
            <a:extLst>
              <a:ext uri="{FF2B5EF4-FFF2-40B4-BE49-F238E27FC236}">
                <a16:creationId xmlns:a16="http://schemas.microsoft.com/office/drawing/2014/main" id="{1F4C2BB1-F65B-47A4-AB94-575C6B56B2F5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62409" y="1415447"/>
            <a:ext cx="1548041" cy="2705647"/>
          </a:xfrm>
          <a:prstGeom prst="rect">
            <a:avLst/>
          </a:prstGeom>
        </p:spPr>
      </p:pic>
      <p:pic>
        <p:nvPicPr>
          <p:cNvPr id="67" name="object 12">
            <a:extLst>
              <a:ext uri="{FF2B5EF4-FFF2-40B4-BE49-F238E27FC236}">
                <a16:creationId xmlns:a16="http://schemas.microsoft.com/office/drawing/2014/main" id="{3391AADF-5524-4929-B5CC-4B985C7DC2C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61731" y="3190399"/>
            <a:ext cx="1417339" cy="1417339"/>
          </a:xfrm>
          <a:prstGeom prst="rect">
            <a:avLst/>
          </a:prstGeom>
        </p:spPr>
      </p:pic>
      <p:pic>
        <p:nvPicPr>
          <p:cNvPr id="68" name="object 12">
            <a:extLst>
              <a:ext uri="{FF2B5EF4-FFF2-40B4-BE49-F238E27FC236}">
                <a16:creationId xmlns:a16="http://schemas.microsoft.com/office/drawing/2014/main" id="{2FF2FAEE-6772-474A-9E95-A8AC234A1A2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288633" y="6794226"/>
            <a:ext cx="2786694" cy="2786694"/>
          </a:xfrm>
          <a:prstGeom prst="rect">
            <a:avLst/>
          </a:prstGeom>
        </p:spPr>
      </p:pic>
      <p:grpSp>
        <p:nvGrpSpPr>
          <p:cNvPr id="71" name="Группа 70">
            <a:extLst>
              <a:ext uri="{FF2B5EF4-FFF2-40B4-BE49-F238E27FC236}">
                <a16:creationId xmlns:a16="http://schemas.microsoft.com/office/drawing/2014/main" id="{9A514FBD-DD8D-4E44-85FF-0C3E27E534A6}"/>
              </a:ext>
            </a:extLst>
          </p:cNvPr>
          <p:cNvGrpSpPr/>
          <p:nvPr/>
        </p:nvGrpSpPr>
        <p:grpSpPr>
          <a:xfrm rot="13809737">
            <a:off x="9282044" y="4299804"/>
            <a:ext cx="1797646" cy="1472558"/>
            <a:chOff x="10649891" y="3688586"/>
            <a:chExt cx="1797646" cy="1472558"/>
          </a:xfrm>
        </p:grpSpPr>
        <p:sp>
          <p:nvSpPr>
            <p:cNvPr id="69" name="Равнобедренный треугольник 68">
              <a:extLst>
                <a:ext uri="{FF2B5EF4-FFF2-40B4-BE49-F238E27FC236}">
                  <a16:creationId xmlns:a16="http://schemas.microsoft.com/office/drawing/2014/main" id="{16EBF195-1350-4613-BF8E-BEA3137DA024}"/>
                </a:ext>
              </a:extLst>
            </p:cNvPr>
            <p:cNvSpPr/>
            <p:nvPr/>
          </p:nvSpPr>
          <p:spPr>
            <a:xfrm rot="18441304">
              <a:off x="10919675" y="3418802"/>
              <a:ext cx="1138859" cy="1678427"/>
            </a:xfrm>
            <a:prstGeom prst="triangle">
              <a:avLst/>
            </a:prstGeom>
            <a:solidFill>
              <a:schemeClr val="bg1">
                <a:lumMod val="50000"/>
                <a:alpha val="58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Равнобедренный треугольник 69">
              <a:extLst>
                <a:ext uri="{FF2B5EF4-FFF2-40B4-BE49-F238E27FC236}">
                  <a16:creationId xmlns:a16="http://schemas.microsoft.com/office/drawing/2014/main" id="{C7A0A222-69F6-4603-B1B2-211571C2B62E}"/>
                </a:ext>
              </a:extLst>
            </p:cNvPr>
            <p:cNvSpPr/>
            <p:nvPr/>
          </p:nvSpPr>
          <p:spPr>
            <a:xfrm rot="18546053">
              <a:off x="11139173" y="3852780"/>
              <a:ext cx="1405280" cy="1211448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5C46DE17-43E2-4B6D-AC3A-1E9C5E00E5B5}"/>
              </a:ext>
            </a:extLst>
          </p:cNvPr>
          <p:cNvGrpSpPr/>
          <p:nvPr/>
        </p:nvGrpSpPr>
        <p:grpSpPr>
          <a:xfrm rot="13809737">
            <a:off x="15895291" y="6361406"/>
            <a:ext cx="1797646" cy="1472558"/>
            <a:chOff x="10649891" y="3688586"/>
            <a:chExt cx="1797646" cy="1472558"/>
          </a:xfrm>
        </p:grpSpPr>
        <p:sp>
          <p:nvSpPr>
            <p:cNvPr id="73" name="Равнобедренный треугольник 72">
              <a:extLst>
                <a:ext uri="{FF2B5EF4-FFF2-40B4-BE49-F238E27FC236}">
                  <a16:creationId xmlns:a16="http://schemas.microsoft.com/office/drawing/2014/main" id="{69F05DAD-699C-4E1B-B75F-D620DF81F510}"/>
                </a:ext>
              </a:extLst>
            </p:cNvPr>
            <p:cNvSpPr/>
            <p:nvPr/>
          </p:nvSpPr>
          <p:spPr>
            <a:xfrm rot="18441304">
              <a:off x="10919675" y="3418802"/>
              <a:ext cx="1138859" cy="1678427"/>
            </a:xfrm>
            <a:prstGeom prst="triangle">
              <a:avLst/>
            </a:prstGeom>
            <a:solidFill>
              <a:schemeClr val="bg1">
                <a:lumMod val="50000"/>
                <a:alpha val="58000"/>
              </a:schemeClr>
            </a:solidFill>
            <a:ln>
              <a:noFill/>
            </a:ln>
            <a:effectLst>
              <a:softEdge rad="165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Равнобедренный треугольник 73">
              <a:extLst>
                <a:ext uri="{FF2B5EF4-FFF2-40B4-BE49-F238E27FC236}">
                  <a16:creationId xmlns:a16="http://schemas.microsoft.com/office/drawing/2014/main" id="{BE0E0036-8DBE-40D0-9540-7CEF7CBD65D2}"/>
                </a:ext>
              </a:extLst>
            </p:cNvPr>
            <p:cNvSpPr/>
            <p:nvPr/>
          </p:nvSpPr>
          <p:spPr>
            <a:xfrm rot="18546053">
              <a:off x="11139173" y="3852780"/>
              <a:ext cx="1405280" cy="1211448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6" name="Группа 75">
            <a:extLst>
              <a:ext uri="{FF2B5EF4-FFF2-40B4-BE49-F238E27FC236}">
                <a16:creationId xmlns:a16="http://schemas.microsoft.com/office/drawing/2014/main" id="{504F097D-45B2-44CF-A7EB-BA9588131F37}"/>
              </a:ext>
            </a:extLst>
          </p:cNvPr>
          <p:cNvGrpSpPr/>
          <p:nvPr/>
        </p:nvGrpSpPr>
        <p:grpSpPr>
          <a:xfrm>
            <a:off x="5770171" y="6107631"/>
            <a:ext cx="2894292" cy="2937985"/>
            <a:chOff x="6055088" y="6510078"/>
            <a:chExt cx="2015762" cy="2046192"/>
          </a:xfrm>
        </p:grpSpPr>
        <p:sp>
          <p:nvSpPr>
            <p:cNvPr id="14" name="Знак ''плюс'' 13">
              <a:extLst>
                <a:ext uri="{FF2B5EF4-FFF2-40B4-BE49-F238E27FC236}">
                  <a16:creationId xmlns:a16="http://schemas.microsoft.com/office/drawing/2014/main" id="{4D2F0BD3-1CCE-4C1F-A99A-DDF9F54D6B78}"/>
                </a:ext>
              </a:extLst>
            </p:cNvPr>
            <p:cNvSpPr/>
            <p:nvPr/>
          </p:nvSpPr>
          <p:spPr>
            <a:xfrm>
              <a:off x="6055088" y="6540508"/>
              <a:ext cx="2015762" cy="2015762"/>
            </a:xfrm>
            <a:prstGeom prst="mathPlus">
              <a:avLst/>
            </a:prstGeom>
            <a:solidFill>
              <a:schemeClr val="bg1">
                <a:lumMod val="50000"/>
                <a:alpha val="57000"/>
              </a:schemeClr>
            </a:solidFill>
            <a:ln w="25400">
              <a:noFill/>
            </a:ln>
            <a:effectLst>
              <a:softEdge rad="1143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Знак ''плюс'' 74">
              <a:extLst>
                <a:ext uri="{FF2B5EF4-FFF2-40B4-BE49-F238E27FC236}">
                  <a16:creationId xmlns:a16="http://schemas.microsoft.com/office/drawing/2014/main" id="{F2B790DD-99F3-4451-839B-E690613BB89D}"/>
                </a:ext>
              </a:extLst>
            </p:cNvPr>
            <p:cNvSpPr/>
            <p:nvPr/>
          </p:nvSpPr>
          <p:spPr>
            <a:xfrm>
              <a:off x="6101620" y="6510078"/>
              <a:ext cx="1809637" cy="1809637"/>
            </a:xfrm>
            <a:prstGeom prst="mathPlus">
              <a:avLst/>
            </a:prstGeom>
            <a:solidFill>
              <a:schemeClr val="bg1">
                <a:lumMod val="95000"/>
              </a:schemeClr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7" name="object 13">
            <a:extLst>
              <a:ext uri="{FF2B5EF4-FFF2-40B4-BE49-F238E27FC236}">
                <a16:creationId xmlns:a16="http://schemas.microsoft.com/office/drawing/2014/main" id="{DB81DBC2-2D80-4EF8-A1AD-FFE128072F28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-2628" y="6984880"/>
            <a:ext cx="780110" cy="1363466"/>
          </a:xfrm>
          <a:prstGeom prst="rect">
            <a:avLst/>
          </a:prstGeom>
        </p:spPr>
      </p:pic>
      <p:pic>
        <p:nvPicPr>
          <p:cNvPr id="78" name="object 12">
            <a:extLst>
              <a:ext uri="{FF2B5EF4-FFF2-40B4-BE49-F238E27FC236}">
                <a16:creationId xmlns:a16="http://schemas.microsoft.com/office/drawing/2014/main" id="{0BC9B8BD-D6FA-4EDA-B4F2-48C3C904B02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7483" y="2217473"/>
            <a:ext cx="796231" cy="79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27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5" grpId="0"/>
      <p:bldP spid="16" grpId="0"/>
      <p:bldP spid="17" grpId="0"/>
      <p:bldP spid="18" grpId="0"/>
      <p:bldP spid="22" grpId="0"/>
      <p:bldP spid="30" grpId="0"/>
      <p:bldP spid="31" grpId="0"/>
      <p:bldP spid="32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3A90F6-4643-4B66-A3AA-B4C474A43F5B}"/>
              </a:ext>
            </a:extLst>
          </p:cNvPr>
          <p:cNvSpPr txBox="1"/>
          <p:nvPr/>
        </p:nvSpPr>
        <p:spPr>
          <a:xfrm>
            <a:off x="679450" y="396875"/>
            <a:ext cx="14935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ИЗМЕНЕНИЯ В СФЕРЕ СТРАХОВАНИЯ ОТ НЕСЧАСТНЫХ СЛУЧАЕВ И БОЛЕЗНЕЙ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(НСИБ</a:t>
            </a:r>
            <a:r>
              <a:rPr lang="ru-RU" sz="160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) </a:t>
            </a:r>
            <a:br>
              <a:rPr lang="ru-RU" sz="160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</a:br>
            <a:r>
              <a:rPr lang="ru-RU" sz="160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И МЕЖДУНАРОДНОМ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МЕДИЦИНСКОМ СТРАХОВАНИИ (ММС)</a:t>
            </a: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7EBBC6-D1F1-4F21-9137-50C077194A3F}"/>
              </a:ext>
            </a:extLst>
          </p:cNvPr>
          <p:cNvSpPr txBox="1"/>
          <p:nvPr/>
        </p:nvSpPr>
        <p:spPr>
          <a:xfrm>
            <a:off x="7234011" y="3393500"/>
            <a:ext cx="59408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A11F57"/>
                </a:solidFill>
              </a:rPr>
              <a:t>В УСЛОВИЯХ ПАНДЕМИИ: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0DFF42-4FA1-48EB-BE90-DD05A06C3BC7}"/>
              </a:ext>
            </a:extLst>
          </p:cNvPr>
          <p:cNvSpPr txBox="1"/>
          <p:nvPr/>
        </p:nvSpPr>
        <p:spPr>
          <a:xfrm>
            <a:off x="946150" y="6188075"/>
            <a:ext cx="92202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A11F57"/>
                </a:solidFill>
              </a:rPr>
              <a:t>Создание продуктов страхования, покрывающих только случаи заболевания или смерти от COVID-19: </a:t>
            </a:r>
            <a:r>
              <a:rPr lang="ru-RU" sz="2400" dirty="0"/>
              <a:t>выплата при постановке диагноза, госпитализации, пребывании на больничном, ухода из жизни застрахованного.</a:t>
            </a:r>
            <a:br>
              <a:rPr lang="en-US" sz="2400" dirty="0"/>
            </a:br>
            <a:endParaRPr lang="ru-RU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A11F57"/>
                </a:solidFill>
              </a:rPr>
              <a:t>Классическое страхование от </a:t>
            </a:r>
            <a:r>
              <a:rPr lang="ru-RU" sz="2400" b="1" dirty="0" err="1">
                <a:solidFill>
                  <a:srgbClr val="A11F57"/>
                </a:solidFill>
              </a:rPr>
              <a:t>НСиБ</a:t>
            </a:r>
            <a:r>
              <a:rPr lang="ru-RU" sz="2400" b="1" dirty="0">
                <a:solidFill>
                  <a:srgbClr val="A11F57"/>
                </a:solidFill>
              </a:rPr>
              <a:t>:</a:t>
            </a:r>
            <a:br>
              <a:rPr lang="en-US" sz="2400" b="1" dirty="0"/>
            </a:br>
            <a:r>
              <a:rPr lang="ru-RU" sz="2400" dirty="0"/>
              <a:t>получение выплат по диагнозу </a:t>
            </a:r>
            <a:r>
              <a:rPr lang="en-US" sz="2400" dirty="0"/>
              <a:t>COVID-19</a:t>
            </a:r>
            <a:r>
              <a:rPr lang="ru-RU" sz="2400" dirty="0"/>
              <a:t>, если программой страхования предусмотрены риски: госпитализация </a:t>
            </a:r>
            <a:br>
              <a:rPr lang="ru-RU" sz="2400" dirty="0"/>
            </a:br>
            <a:r>
              <a:rPr lang="ru-RU" sz="2400" dirty="0"/>
              <a:t>в результате </a:t>
            </a:r>
            <a:r>
              <a:rPr lang="en-US" sz="2400" dirty="0"/>
              <a:t>COVID-19</a:t>
            </a:r>
            <a:r>
              <a:rPr lang="ru-RU" sz="2400" dirty="0"/>
              <a:t>, инвалидность, уход из жизни  в результате </a:t>
            </a:r>
            <a:r>
              <a:rPr lang="en-US" sz="2400" dirty="0"/>
              <a:t>COVID-19</a:t>
            </a:r>
            <a:r>
              <a:rPr lang="ru-RU" sz="2400" dirty="0"/>
              <a:t>, критические заболевания, </a:t>
            </a:r>
            <a:br>
              <a:rPr lang="ru-RU" sz="2400" dirty="0"/>
            </a:br>
            <a:r>
              <a:rPr lang="ru-RU" sz="2400" dirty="0"/>
              <a:t>где </a:t>
            </a:r>
            <a:r>
              <a:rPr lang="en-US" sz="2400" dirty="0"/>
              <a:t>COVID-19</a:t>
            </a:r>
            <a:r>
              <a:rPr lang="ru-RU" sz="2400" dirty="0"/>
              <a:t> включен в перечень КЗ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235A46-4E12-4DE5-8E5E-3CD972A8B451}"/>
              </a:ext>
            </a:extLst>
          </p:cNvPr>
          <p:cNvSpPr txBox="1"/>
          <p:nvPr/>
        </p:nvSpPr>
        <p:spPr>
          <a:xfrm>
            <a:off x="12109450" y="6199713"/>
            <a:ext cx="502647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/>
              <a:t>Дополнительно к традиционному объему рисков по полису ММС сейчас можно предусмотреть </a:t>
            </a:r>
            <a:r>
              <a:rPr lang="ru-RU" sz="2400" b="1" dirty="0">
                <a:solidFill>
                  <a:srgbClr val="A11F57"/>
                </a:solidFill>
              </a:rPr>
              <a:t>возможность вакцинации COVID-19 за рубежом</a:t>
            </a:r>
          </a:p>
        </p:txBody>
      </p:sp>
      <p:pic>
        <p:nvPicPr>
          <p:cNvPr id="14" name="object 6">
            <a:extLst>
              <a:ext uri="{FF2B5EF4-FFF2-40B4-BE49-F238E27FC236}">
                <a16:creationId xmlns:a16="http://schemas.microsoft.com/office/drawing/2014/main" id="{3488470B-E8DE-4721-AD8C-EDACB179B408}"/>
              </a:ext>
            </a:extLst>
          </p:cNvPr>
          <p:cNvPicPr/>
          <p:nvPr/>
        </p:nvPicPr>
        <p:blipFill rotWithShape="1">
          <a:blip r:embed="rId3" cstate="print"/>
          <a:srcRect r="23080"/>
          <a:stretch/>
        </p:blipFill>
        <p:spPr>
          <a:xfrm>
            <a:off x="17610525" y="5951831"/>
            <a:ext cx="2493576" cy="2858553"/>
          </a:xfrm>
          <a:prstGeom prst="rect">
            <a:avLst/>
          </a:prstGeom>
        </p:spPr>
      </p:pic>
      <p:pic>
        <p:nvPicPr>
          <p:cNvPr id="15" name="object 7">
            <a:extLst>
              <a:ext uri="{FF2B5EF4-FFF2-40B4-BE49-F238E27FC236}">
                <a16:creationId xmlns:a16="http://schemas.microsoft.com/office/drawing/2014/main" id="{ACFA9A81-C80F-4614-A490-1A99394E68B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465571" y="9258525"/>
            <a:ext cx="1869681" cy="189983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46AD8AE-86D1-473B-BA21-E608CBD2C911}"/>
              </a:ext>
            </a:extLst>
          </p:cNvPr>
          <p:cNvSpPr txBox="1"/>
          <p:nvPr/>
        </p:nvSpPr>
        <p:spPr>
          <a:xfrm>
            <a:off x="831850" y="1899265"/>
            <a:ext cx="18745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ИЗМЕНЕНИЯ В СФЕРЕ СТРАХОВАНИЯ ОТ НЕСЧАСТНЫХ СЛУЧАЕВ И БОЛЕЗНЕЙ (НСИБ) </a:t>
            </a:r>
            <a:br>
              <a:rPr lang="ru-RU" sz="3200" b="1" dirty="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И МЕЖДУНАРОДНОМ МЕДИЦИНСКОМ СТРАХОВАНИИ (ММС)</a:t>
            </a:r>
            <a:endParaRPr lang="ru-RU" sz="3200" b="1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F70D504-CF9C-4D00-8D5C-E895750CD76B}"/>
              </a:ext>
            </a:extLst>
          </p:cNvPr>
          <p:cNvGrpSpPr/>
          <p:nvPr/>
        </p:nvGrpSpPr>
        <p:grpSpPr>
          <a:xfrm>
            <a:off x="1358899" y="4248540"/>
            <a:ext cx="4578351" cy="1321671"/>
            <a:chOff x="1358899" y="4248540"/>
            <a:chExt cx="4578351" cy="132167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5335DD-FAD0-48F1-9052-E05CE6954128}"/>
                </a:ext>
              </a:extLst>
            </p:cNvPr>
            <p:cNvSpPr txBox="1"/>
            <p:nvPr/>
          </p:nvSpPr>
          <p:spPr>
            <a:xfrm>
              <a:off x="1714120" y="4565789"/>
              <a:ext cx="422313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A11F57"/>
                  </a:solidFill>
                </a:rPr>
                <a:t>РЫНОК НСИБ:</a:t>
              </a:r>
            </a:p>
          </p:txBody>
        </p:sp>
        <p:grpSp>
          <p:nvGrpSpPr>
            <p:cNvPr id="23" name="Группа 22">
              <a:extLst>
                <a:ext uri="{FF2B5EF4-FFF2-40B4-BE49-F238E27FC236}">
                  <a16:creationId xmlns:a16="http://schemas.microsoft.com/office/drawing/2014/main" id="{D3F0E173-A1A0-45F4-8AF1-359B70461E5A}"/>
                </a:ext>
              </a:extLst>
            </p:cNvPr>
            <p:cNvGrpSpPr/>
            <p:nvPr/>
          </p:nvGrpSpPr>
          <p:grpSpPr>
            <a:xfrm>
              <a:off x="5531611" y="4248540"/>
              <a:ext cx="253249" cy="1321671"/>
              <a:chOff x="10946599" y="4697412"/>
              <a:chExt cx="366244" cy="1911380"/>
            </a:xfrm>
            <a:solidFill>
              <a:srgbClr val="A11F57"/>
            </a:solidFill>
          </p:grpSpPr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F5BD53A1-506F-4952-A1BB-F352189CFB6C}"/>
                  </a:ext>
                </a:extLst>
              </p:cNvPr>
              <p:cNvSpPr/>
              <p:nvPr/>
            </p:nvSpPr>
            <p:spPr>
              <a:xfrm>
                <a:off x="10946607" y="4697412"/>
                <a:ext cx="366236" cy="342423"/>
              </a:xfrm>
              <a:custGeom>
                <a:avLst/>
                <a:gdLst>
                  <a:gd name="connsiteX0" fmla="*/ 0 w 366236"/>
                  <a:gd name="connsiteY0" fmla="*/ 38100 h 342423"/>
                  <a:gd name="connsiteX1" fmla="*/ 328136 w 366236"/>
                  <a:gd name="connsiteY1" fmla="*/ 38100 h 342423"/>
                  <a:gd name="connsiteX2" fmla="*/ 328136 w 366236"/>
                  <a:gd name="connsiteY2" fmla="*/ 342424 h 342423"/>
                  <a:gd name="connsiteX3" fmla="*/ 366236 w 366236"/>
                  <a:gd name="connsiteY3" fmla="*/ 342424 h 342423"/>
                  <a:gd name="connsiteX4" fmla="*/ 366236 w 366236"/>
                  <a:gd name="connsiteY4" fmla="*/ 0 h 342423"/>
                  <a:gd name="connsiteX5" fmla="*/ 0 w 366236"/>
                  <a:gd name="connsiteY5" fmla="*/ 0 h 342423"/>
                  <a:gd name="connsiteX6" fmla="*/ 0 w 366236"/>
                  <a:gd name="connsiteY6" fmla="*/ 38100 h 342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42423">
                    <a:moveTo>
                      <a:pt x="0" y="38100"/>
                    </a:moveTo>
                    <a:lnTo>
                      <a:pt x="328136" y="38100"/>
                    </a:lnTo>
                    <a:lnTo>
                      <a:pt x="328136" y="342424"/>
                    </a:lnTo>
                    <a:lnTo>
                      <a:pt x="366236" y="342424"/>
                    </a:lnTo>
                    <a:lnTo>
                      <a:pt x="366236" y="0"/>
                    </a:lnTo>
                    <a:lnTo>
                      <a:pt x="0" y="0"/>
                    </a:lnTo>
                    <a:lnTo>
                      <a:pt x="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9C486295-A564-45D0-91A6-A1897676D2C3}"/>
                  </a:ext>
                </a:extLst>
              </p:cNvPr>
              <p:cNvSpPr/>
              <p:nvPr/>
            </p:nvSpPr>
            <p:spPr>
              <a:xfrm>
                <a:off x="10946599" y="6217887"/>
                <a:ext cx="366239" cy="390905"/>
              </a:xfrm>
              <a:custGeom>
                <a:avLst/>
                <a:gdLst>
                  <a:gd name="connsiteX0" fmla="*/ 328136 w 366236"/>
                  <a:gd name="connsiteY0" fmla="*/ 0 h 390905"/>
                  <a:gd name="connsiteX1" fmla="*/ 328136 w 366236"/>
                  <a:gd name="connsiteY1" fmla="*/ 352806 h 390905"/>
                  <a:gd name="connsiteX2" fmla="*/ 0 w 366236"/>
                  <a:gd name="connsiteY2" fmla="*/ 352806 h 390905"/>
                  <a:gd name="connsiteX3" fmla="*/ 0 w 366236"/>
                  <a:gd name="connsiteY3" fmla="*/ 390906 h 390905"/>
                  <a:gd name="connsiteX4" fmla="*/ 366236 w 366236"/>
                  <a:gd name="connsiteY4" fmla="*/ 390906 h 390905"/>
                  <a:gd name="connsiteX5" fmla="*/ 366236 w 366236"/>
                  <a:gd name="connsiteY5" fmla="*/ 0 h 390905"/>
                  <a:gd name="connsiteX6" fmla="*/ 328136 w 366236"/>
                  <a:gd name="connsiteY6" fmla="*/ 0 h 390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90905">
                    <a:moveTo>
                      <a:pt x="328136" y="0"/>
                    </a:moveTo>
                    <a:lnTo>
                      <a:pt x="328136" y="352806"/>
                    </a:lnTo>
                    <a:lnTo>
                      <a:pt x="0" y="352806"/>
                    </a:lnTo>
                    <a:lnTo>
                      <a:pt x="0" y="390906"/>
                    </a:lnTo>
                    <a:lnTo>
                      <a:pt x="366236" y="390906"/>
                    </a:lnTo>
                    <a:lnTo>
                      <a:pt x="366236" y="0"/>
                    </a:lnTo>
                    <a:lnTo>
                      <a:pt x="328136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</p:grp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919B20BA-4BFF-43C0-A48A-6A1D8907C7C3}"/>
                </a:ext>
              </a:extLst>
            </p:cNvPr>
            <p:cNvGrpSpPr/>
            <p:nvPr/>
          </p:nvGrpSpPr>
          <p:grpSpPr>
            <a:xfrm rot="10800000">
              <a:off x="1358899" y="4248540"/>
              <a:ext cx="253243" cy="1321671"/>
              <a:chOff x="9871075" y="4697412"/>
              <a:chExt cx="366236" cy="1911380"/>
            </a:xfrm>
            <a:solidFill>
              <a:srgbClr val="A11F57"/>
            </a:solidFill>
          </p:grpSpPr>
          <p:sp>
            <p:nvSpPr>
              <p:cNvPr id="25" name="Полилиния: фигура 24">
                <a:extLst>
                  <a:ext uri="{FF2B5EF4-FFF2-40B4-BE49-F238E27FC236}">
                    <a16:creationId xmlns:a16="http://schemas.microsoft.com/office/drawing/2014/main" id="{045394F7-DD53-404B-A1F0-29DAD335A839}"/>
                  </a:ext>
                </a:extLst>
              </p:cNvPr>
              <p:cNvSpPr/>
              <p:nvPr/>
            </p:nvSpPr>
            <p:spPr>
              <a:xfrm>
                <a:off x="9871075" y="4697412"/>
                <a:ext cx="366236" cy="342423"/>
              </a:xfrm>
              <a:custGeom>
                <a:avLst/>
                <a:gdLst>
                  <a:gd name="connsiteX0" fmla="*/ 0 w 366236"/>
                  <a:gd name="connsiteY0" fmla="*/ 38100 h 342423"/>
                  <a:gd name="connsiteX1" fmla="*/ 328136 w 366236"/>
                  <a:gd name="connsiteY1" fmla="*/ 38100 h 342423"/>
                  <a:gd name="connsiteX2" fmla="*/ 328136 w 366236"/>
                  <a:gd name="connsiteY2" fmla="*/ 342424 h 342423"/>
                  <a:gd name="connsiteX3" fmla="*/ 366236 w 366236"/>
                  <a:gd name="connsiteY3" fmla="*/ 342424 h 342423"/>
                  <a:gd name="connsiteX4" fmla="*/ 366236 w 366236"/>
                  <a:gd name="connsiteY4" fmla="*/ 0 h 342423"/>
                  <a:gd name="connsiteX5" fmla="*/ 0 w 366236"/>
                  <a:gd name="connsiteY5" fmla="*/ 0 h 342423"/>
                  <a:gd name="connsiteX6" fmla="*/ 0 w 366236"/>
                  <a:gd name="connsiteY6" fmla="*/ 38100 h 342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42423">
                    <a:moveTo>
                      <a:pt x="0" y="38100"/>
                    </a:moveTo>
                    <a:lnTo>
                      <a:pt x="328136" y="38100"/>
                    </a:lnTo>
                    <a:lnTo>
                      <a:pt x="328136" y="342424"/>
                    </a:lnTo>
                    <a:lnTo>
                      <a:pt x="366236" y="342424"/>
                    </a:lnTo>
                    <a:lnTo>
                      <a:pt x="366236" y="0"/>
                    </a:lnTo>
                    <a:lnTo>
                      <a:pt x="0" y="0"/>
                    </a:lnTo>
                    <a:lnTo>
                      <a:pt x="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26" name="Полилиния: фигура 25">
                <a:extLst>
                  <a:ext uri="{FF2B5EF4-FFF2-40B4-BE49-F238E27FC236}">
                    <a16:creationId xmlns:a16="http://schemas.microsoft.com/office/drawing/2014/main" id="{C9EC1794-8097-42A8-8D79-A1E58F57F29A}"/>
                  </a:ext>
                </a:extLst>
              </p:cNvPr>
              <p:cNvSpPr/>
              <p:nvPr/>
            </p:nvSpPr>
            <p:spPr>
              <a:xfrm>
                <a:off x="9871075" y="6217887"/>
                <a:ext cx="366236" cy="390905"/>
              </a:xfrm>
              <a:custGeom>
                <a:avLst/>
                <a:gdLst>
                  <a:gd name="connsiteX0" fmla="*/ 328136 w 366236"/>
                  <a:gd name="connsiteY0" fmla="*/ 0 h 390905"/>
                  <a:gd name="connsiteX1" fmla="*/ 328136 w 366236"/>
                  <a:gd name="connsiteY1" fmla="*/ 352806 h 390905"/>
                  <a:gd name="connsiteX2" fmla="*/ 0 w 366236"/>
                  <a:gd name="connsiteY2" fmla="*/ 352806 h 390905"/>
                  <a:gd name="connsiteX3" fmla="*/ 0 w 366236"/>
                  <a:gd name="connsiteY3" fmla="*/ 390906 h 390905"/>
                  <a:gd name="connsiteX4" fmla="*/ 366236 w 366236"/>
                  <a:gd name="connsiteY4" fmla="*/ 390906 h 390905"/>
                  <a:gd name="connsiteX5" fmla="*/ 366236 w 366236"/>
                  <a:gd name="connsiteY5" fmla="*/ 0 h 390905"/>
                  <a:gd name="connsiteX6" fmla="*/ 328136 w 366236"/>
                  <a:gd name="connsiteY6" fmla="*/ 0 h 390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90905">
                    <a:moveTo>
                      <a:pt x="328136" y="0"/>
                    </a:moveTo>
                    <a:lnTo>
                      <a:pt x="328136" y="352806"/>
                    </a:lnTo>
                    <a:lnTo>
                      <a:pt x="0" y="352806"/>
                    </a:lnTo>
                    <a:lnTo>
                      <a:pt x="0" y="390906"/>
                    </a:lnTo>
                    <a:lnTo>
                      <a:pt x="366236" y="390906"/>
                    </a:lnTo>
                    <a:lnTo>
                      <a:pt x="366236" y="0"/>
                    </a:lnTo>
                    <a:lnTo>
                      <a:pt x="328136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</p:grpSp>
      </p:grp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CB63FAF7-DB9D-4F9E-9165-A70E97B49CCC}"/>
              </a:ext>
            </a:extLst>
          </p:cNvPr>
          <p:cNvGrpSpPr/>
          <p:nvPr/>
        </p:nvGrpSpPr>
        <p:grpSpPr>
          <a:xfrm>
            <a:off x="12185650" y="4411224"/>
            <a:ext cx="3682242" cy="1321671"/>
            <a:chOff x="13989808" y="4078881"/>
            <a:chExt cx="3682242" cy="1321671"/>
          </a:xfrm>
          <a:solidFill>
            <a:srgbClr val="A11F57"/>
          </a:solidFill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188E38A-E7BA-4E57-9FA0-848148AC692A}"/>
                </a:ext>
              </a:extLst>
            </p:cNvPr>
            <p:cNvSpPr txBox="1"/>
            <p:nvPr/>
          </p:nvSpPr>
          <p:spPr>
            <a:xfrm>
              <a:off x="15146490" y="4331732"/>
              <a:ext cx="197387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A11F57"/>
                  </a:solidFill>
                </a:rPr>
                <a:t>ММС:</a:t>
              </a:r>
            </a:p>
          </p:txBody>
        </p:sp>
        <p:grpSp>
          <p:nvGrpSpPr>
            <p:cNvPr id="33" name="Группа 32">
              <a:extLst>
                <a:ext uri="{FF2B5EF4-FFF2-40B4-BE49-F238E27FC236}">
                  <a16:creationId xmlns:a16="http://schemas.microsoft.com/office/drawing/2014/main" id="{4CCE7FC8-C700-4C05-A1F2-81A5B5B3B069}"/>
                </a:ext>
              </a:extLst>
            </p:cNvPr>
            <p:cNvGrpSpPr/>
            <p:nvPr/>
          </p:nvGrpSpPr>
          <p:grpSpPr>
            <a:xfrm>
              <a:off x="13989808" y="4078881"/>
              <a:ext cx="3682242" cy="1321671"/>
              <a:chOff x="13989808" y="4078881"/>
              <a:chExt cx="3682242" cy="1321671"/>
            </a:xfrm>
            <a:grpFill/>
          </p:grpSpPr>
          <p:grpSp>
            <p:nvGrpSpPr>
              <p:cNvPr id="27" name="Группа 26">
                <a:extLst>
                  <a:ext uri="{FF2B5EF4-FFF2-40B4-BE49-F238E27FC236}">
                    <a16:creationId xmlns:a16="http://schemas.microsoft.com/office/drawing/2014/main" id="{D0484F2B-3E4E-4B19-8FDE-B3AD4E0DCDD6}"/>
                  </a:ext>
                </a:extLst>
              </p:cNvPr>
              <p:cNvGrpSpPr/>
              <p:nvPr/>
            </p:nvGrpSpPr>
            <p:grpSpPr>
              <a:xfrm>
                <a:off x="17418807" y="4078881"/>
                <a:ext cx="253243" cy="1321671"/>
                <a:chOff x="9871075" y="4697412"/>
                <a:chExt cx="366236" cy="1911380"/>
              </a:xfrm>
              <a:grpFill/>
            </p:grpSpPr>
            <p:sp>
              <p:nvSpPr>
                <p:cNvPr id="28" name="Полилиния: фигура 27">
                  <a:extLst>
                    <a:ext uri="{FF2B5EF4-FFF2-40B4-BE49-F238E27FC236}">
                      <a16:creationId xmlns:a16="http://schemas.microsoft.com/office/drawing/2014/main" id="{4F210A0F-046A-4F8A-BA38-D5CD592436A5}"/>
                    </a:ext>
                  </a:extLst>
                </p:cNvPr>
                <p:cNvSpPr/>
                <p:nvPr/>
              </p:nvSpPr>
              <p:spPr>
                <a:xfrm>
                  <a:off x="9871075" y="4697412"/>
                  <a:ext cx="366236" cy="342423"/>
                </a:xfrm>
                <a:custGeom>
                  <a:avLst/>
                  <a:gdLst>
                    <a:gd name="connsiteX0" fmla="*/ 0 w 366236"/>
                    <a:gd name="connsiteY0" fmla="*/ 38100 h 342423"/>
                    <a:gd name="connsiteX1" fmla="*/ 328136 w 366236"/>
                    <a:gd name="connsiteY1" fmla="*/ 38100 h 342423"/>
                    <a:gd name="connsiteX2" fmla="*/ 328136 w 366236"/>
                    <a:gd name="connsiteY2" fmla="*/ 342424 h 342423"/>
                    <a:gd name="connsiteX3" fmla="*/ 366236 w 366236"/>
                    <a:gd name="connsiteY3" fmla="*/ 342424 h 342423"/>
                    <a:gd name="connsiteX4" fmla="*/ 366236 w 366236"/>
                    <a:gd name="connsiteY4" fmla="*/ 0 h 342423"/>
                    <a:gd name="connsiteX5" fmla="*/ 0 w 366236"/>
                    <a:gd name="connsiteY5" fmla="*/ 0 h 342423"/>
                    <a:gd name="connsiteX6" fmla="*/ 0 w 366236"/>
                    <a:gd name="connsiteY6" fmla="*/ 38100 h 342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6236" h="342423">
                      <a:moveTo>
                        <a:pt x="0" y="38100"/>
                      </a:moveTo>
                      <a:lnTo>
                        <a:pt x="328136" y="38100"/>
                      </a:lnTo>
                      <a:lnTo>
                        <a:pt x="328136" y="342424"/>
                      </a:lnTo>
                      <a:lnTo>
                        <a:pt x="366236" y="342424"/>
                      </a:lnTo>
                      <a:lnTo>
                        <a:pt x="366236" y="0"/>
                      </a:lnTo>
                      <a:lnTo>
                        <a:pt x="0" y="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A11F57"/>
                    </a:solidFill>
                  </a:endParaRPr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1B61607A-FE02-4073-93C4-D9FD2FE3241C}"/>
                    </a:ext>
                  </a:extLst>
                </p:cNvPr>
                <p:cNvSpPr/>
                <p:nvPr/>
              </p:nvSpPr>
              <p:spPr>
                <a:xfrm>
                  <a:off x="9871075" y="6217887"/>
                  <a:ext cx="366236" cy="390905"/>
                </a:xfrm>
                <a:custGeom>
                  <a:avLst/>
                  <a:gdLst>
                    <a:gd name="connsiteX0" fmla="*/ 328136 w 366236"/>
                    <a:gd name="connsiteY0" fmla="*/ 0 h 390905"/>
                    <a:gd name="connsiteX1" fmla="*/ 328136 w 366236"/>
                    <a:gd name="connsiteY1" fmla="*/ 352806 h 390905"/>
                    <a:gd name="connsiteX2" fmla="*/ 0 w 366236"/>
                    <a:gd name="connsiteY2" fmla="*/ 352806 h 390905"/>
                    <a:gd name="connsiteX3" fmla="*/ 0 w 366236"/>
                    <a:gd name="connsiteY3" fmla="*/ 390906 h 390905"/>
                    <a:gd name="connsiteX4" fmla="*/ 366236 w 366236"/>
                    <a:gd name="connsiteY4" fmla="*/ 390906 h 390905"/>
                    <a:gd name="connsiteX5" fmla="*/ 366236 w 366236"/>
                    <a:gd name="connsiteY5" fmla="*/ 0 h 390905"/>
                    <a:gd name="connsiteX6" fmla="*/ 328136 w 366236"/>
                    <a:gd name="connsiteY6" fmla="*/ 0 h 390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6236" h="390905">
                      <a:moveTo>
                        <a:pt x="328136" y="0"/>
                      </a:moveTo>
                      <a:lnTo>
                        <a:pt x="328136" y="352806"/>
                      </a:lnTo>
                      <a:lnTo>
                        <a:pt x="0" y="352806"/>
                      </a:lnTo>
                      <a:lnTo>
                        <a:pt x="0" y="390906"/>
                      </a:lnTo>
                      <a:lnTo>
                        <a:pt x="366236" y="390906"/>
                      </a:lnTo>
                      <a:lnTo>
                        <a:pt x="366236" y="0"/>
                      </a:lnTo>
                      <a:lnTo>
                        <a:pt x="328136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A11F57"/>
                    </a:solidFill>
                  </a:endParaRPr>
                </a:p>
              </p:txBody>
            </p:sp>
          </p:grpSp>
          <p:grpSp>
            <p:nvGrpSpPr>
              <p:cNvPr id="30" name="Группа 29">
                <a:extLst>
                  <a:ext uri="{FF2B5EF4-FFF2-40B4-BE49-F238E27FC236}">
                    <a16:creationId xmlns:a16="http://schemas.microsoft.com/office/drawing/2014/main" id="{85A7DC91-99D3-49B7-BCEE-90EE312F9F9B}"/>
                  </a:ext>
                </a:extLst>
              </p:cNvPr>
              <p:cNvGrpSpPr/>
              <p:nvPr/>
            </p:nvGrpSpPr>
            <p:grpSpPr>
              <a:xfrm rot="10800000">
                <a:off x="13989808" y="4078881"/>
                <a:ext cx="253243" cy="1321671"/>
                <a:chOff x="9871075" y="4697412"/>
                <a:chExt cx="366236" cy="1911380"/>
              </a:xfrm>
              <a:grpFill/>
            </p:grpSpPr>
            <p:sp>
              <p:nvSpPr>
                <p:cNvPr id="31" name="Полилиния: фигура 30">
                  <a:extLst>
                    <a:ext uri="{FF2B5EF4-FFF2-40B4-BE49-F238E27FC236}">
                      <a16:creationId xmlns:a16="http://schemas.microsoft.com/office/drawing/2014/main" id="{A61C3BF2-7A0F-4215-BA69-0D171612EBEE}"/>
                    </a:ext>
                  </a:extLst>
                </p:cNvPr>
                <p:cNvSpPr/>
                <p:nvPr/>
              </p:nvSpPr>
              <p:spPr>
                <a:xfrm>
                  <a:off x="9871075" y="4697412"/>
                  <a:ext cx="366236" cy="342423"/>
                </a:xfrm>
                <a:custGeom>
                  <a:avLst/>
                  <a:gdLst>
                    <a:gd name="connsiteX0" fmla="*/ 0 w 366236"/>
                    <a:gd name="connsiteY0" fmla="*/ 38100 h 342423"/>
                    <a:gd name="connsiteX1" fmla="*/ 328136 w 366236"/>
                    <a:gd name="connsiteY1" fmla="*/ 38100 h 342423"/>
                    <a:gd name="connsiteX2" fmla="*/ 328136 w 366236"/>
                    <a:gd name="connsiteY2" fmla="*/ 342424 h 342423"/>
                    <a:gd name="connsiteX3" fmla="*/ 366236 w 366236"/>
                    <a:gd name="connsiteY3" fmla="*/ 342424 h 342423"/>
                    <a:gd name="connsiteX4" fmla="*/ 366236 w 366236"/>
                    <a:gd name="connsiteY4" fmla="*/ 0 h 342423"/>
                    <a:gd name="connsiteX5" fmla="*/ 0 w 366236"/>
                    <a:gd name="connsiteY5" fmla="*/ 0 h 342423"/>
                    <a:gd name="connsiteX6" fmla="*/ 0 w 366236"/>
                    <a:gd name="connsiteY6" fmla="*/ 38100 h 3424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6236" h="342423">
                      <a:moveTo>
                        <a:pt x="0" y="38100"/>
                      </a:moveTo>
                      <a:lnTo>
                        <a:pt x="328136" y="38100"/>
                      </a:lnTo>
                      <a:lnTo>
                        <a:pt x="328136" y="342424"/>
                      </a:lnTo>
                      <a:lnTo>
                        <a:pt x="366236" y="342424"/>
                      </a:lnTo>
                      <a:lnTo>
                        <a:pt x="366236" y="0"/>
                      </a:lnTo>
                      <a:lnTo>
                        <a:pt x="0" y="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A11F57"/>
                    </a:solidFill>
                  </a:endParaRPr>
                </a:p>
              </p:txBody>
            </p:sp>
            <p:sp>
              <p:nvSpPr>
                <p:cNvPr id="32" name="Полилиния: фигура 31">
                  <a:extLst>
                    <a:ext uri="{FF2B5EF4-FFF2-40B4-BE49-F238E27FC236}">
                      <a16:creationId xmlns:a16="http://schemas.microsoft.com/office/drawing/2014/main" id="{E5787E4B-AE07-476F-BE7C-2630EF055637}"/>
                    </a:ext>
                  </a:extLst>
                </p:cNvPr>
                <p:cNvSpPr/>
                <p:nvPr/>
              </p:nvSpPr>
              <p:spPr>
                <a:xfrm>
                  <a:off x="9871075" y="6217887"/>
                  <a:ext cx="366236" cy="390905"/>
                </a:xfrm>
                <a:custGeom>
                  <a:avLst/>
                  <a:gdLst>
                    <a:gd name="connsiteX0" fmla="*/ 328136 w 366236"/>
                    <a:gd name="connsiteY0" fmla="*/ 0 h 390905"/>
                    <a:gd name="connsiteX1" fmla="*/ 328136 w 366236"/>
                    <a:gd name="connsiteY1" fmla="*/ 352806 h 390905"/>
                    <a:gd name="connsiteX2" fmla="*/ 0 w 366236"/>
                    <a:gd name="connsiteY2" fmla="*/ 352806 h 390905"/>
                    <a:gd name="connsiteX3" fmla="*/ 0 w 366236"/>
                    <a:gd name="connsiteY3" fmla="*/ 390906 h 390905"/>
                    <a:gd name="connsiteX4" fmla="*/ 366236 w 366236"/>
                    <a:gd name="connsiteY4" fmla="*/ 390906 h 390905"/>
                    <a:gd name="connsiteX5" fmla="*/ 366236 w 366236"/>
                    <a:gd name="connsiteY5" fmla="*/ 0 h 390905"/>
                    <a:gd name="connsiteX6" fmla="*/ 328136 w 366236"/>
                    <a:gd name="connsiteY6" fmla="*/ 0 h 3909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66236" h="390905">
                      <a:moveTo>
                        <a:pt x="328136" y="0"/>
                      </a:moveTo>
                      <a:lnTo>
                        <a:pt x="328136" y="352806"/>
                      </a:lnTo>
                      <a:lnTo>
                        <a:pt x="0" y="352806"/>
                      </a:lnTo>
                      <a:lnTo>
                        <a:pt x="0" y="390906"/>
                      </a:lnTo>
                      <a:lnTo>
                        <a:pt x="366236" y="390906"/>
                      </a:lnTo>
                      <a:lnTo>
                        <a:pt x="366236" y="0"/>
                      </a:lnTo>
                      <a:lnTo>
                        <a:pt x="328136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>
                    <a:solidFill>
                      <a:srgbClr val="A11F57"/>
                    </a:solidFill>
                  </a:endParaRPr>
                </a:p>
              </p:txBody>
            </p:sp>
          </p:grpSp>
        </p:grpSp>
      </p:grpSp>
      <p:pic>
        <p:nvPicPr>
          <p:cNvPr id="43" name="object 12">
            <a:extLst>
              <a:ext uri="{FF2B5EF4-FFF2-40B4-BE49-F238E27FC236}">
                <a16:creationId xmlns:a16="http://schemas.microsoft.com/office/drawing/2014/main" id="{CE674140-8184-423C-A27D-8F34F19A8F9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610524" y="9499775"/>
            <a:ext cx="1417339" cy="1417339"/>
          </a:xfrm>
          <a:prstGeom prst="rect">
            <a:avLst/>
          </a:prstGeom>
        </p:spPr>
      </p:pic>
      <p:pic>
        <p:nvPicPr>
          <p:cNvPr id="34" name="object 13">
            <a:extLst>
              <a:ext uri="{FF2B5EF4-FFF2-40B4-BE49-F238E27FC236}">
                <a16:creationId xmlns:a16="http://schemas.microsoft.com/office/drawing/2014/main" id="{06741D04-5CDB-47FB-85D2-A892003DC91D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-35379" y="6851753"/>
            <a:ext cx="1358899" cy="2375067"/>
          </a:xfrm>
          <a:prstGeom prst="rect">
            <a:avLst/>
          </a:prstGeom>
        </p:spPr>
      </p:pic>
      <p:sp>
        <p:nvSpPr>
          <p:cNvPr id="35" name="Номер слайда 2">
            <a:extLst>
              <a:ext uri="{FF2B5EF4-FFF2-40B4-BE49-F238E27FC236}">
                <a16:creationId xmlns:a16="http://schemas.microsoft.com/office/drawing/2014/main" id="{166FE73A-9B1C-4629-B8DE-AF10A7E21094}"/>
              </a:ext>
            </a:extLst>
          </p:cNvPr>
          <p:cNvSpPr txBox="1">
            <a:spLocks/>
          </p:cNvSpPr>
          <p:nvPr/>
        </p:nvSpPr>
        <p:spPr>
          <a:xfrm>
            <a:off x="19620633" y="10735377"/>
            <a:ext cx="36576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533FED-707D-43D7-870D-DA628AAE538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8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DAF14648-573E-4981-887C-12C186D9F3F8}"/>
              </a:ext>
            </a:extLst>
          </p:cNvPr>
          <p:cNvGrpSpPr/>
          <p:nvPr/>
        </p:nvGrpSpPr>
        <p:grpSpPr>
          <a:xfrm>
            <a:off x="1058404" y="1377360"/>
            <a:ext cx="16813829" cy="6722007"/>
            <a:chOff x="1058404" y="1377360"/>
            <a:chExt cx="16813829" cy="6722007"/>
          </a:xfrm>
        </p:grpSpPr>
        <p:cxnSp>
          <p:nvCxnSpPr>
            <p:cNvPr id="61" name="Прямая соединительная линия 60">
              <a:extLst>
                <a:ext uri="{FF2B5EF4-FFF2-40B4-BE49-F238E27FC236}">
                  <a16:creationId xmlns:a16="http://schemas.microsoft.com/office/drawing/2014/main" id="{52231FF6-C282-4496-860B-9B6A4A1D7F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318009" y="2834687"/>
              <a:ext cx="4575450" cy="1591676"/>
            </a:xfrm>
            <a:prstGeom prst="line">
              <a:avLst/>
            </a:prstGeom>
            <a:ln w="25400">
              <a:solidFill>
                <a:srgbClr val="D5297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DC13A23A-AA62-4EC1-958C-4DB6575120CF}"/>
                </a:ext>
              </a:extLst>
            </p:cNvPr>
            <p:cNvGrpSpPr/>
            <p:nvPr/>
          </p:nvGrpSpPr>
          <p:grpSpPr>
            <a:xfrm>
              <a:off x="1058404" y="1377360"/>
              <a:ext cx="16813829" cy="6722007"/>
              <a:chOff x="1058404" y="1377360"/>
              <a:chExt cx="16813829" cy="6722007"/>
            </a:xfrm>
          </p:grpSpPr>
          <p:cxnSp>
            <p:nvCxnSpPr>
              <p:cNvPr id="56" name="Прямая соединительная линия 55">
                <a:extLst>
                  <a:ext uri="{FF2B5EF4-FFF2-40B4-BE49-F238E27FC236}">
                    <a16:creationId xmlns:a16="http://schemas.microsoft.com/office/drawing/2014/main" id="{614C0EE6-A0AF-409F-8C15-9750985579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627825" y="4480090"/>
                <a:ext cx="4556161" cy="1226128"/>
              </a:xfrm>
              <a:prstGeom prst="line">
                <a:avLst/>
              </a:prstGeom>
              <a:ln w="25400">
                <a:solidFill>
                  <a:srgbClr val="D5297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Прямая соединительная линия 45">
                <a:extLst>
                  <a:ext uri="{FF2B5EF4-FFF2-40B4-BE49-F238E27FC236}">
                    <a16:creationId xmlns:a16="http://schemas.microsoft.com/office/drawing/2014/main" id="{5E4C343B-9A7E-4D1A-B01C-7CB6EA68470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2234" y="5763473"/>
                <a:ext cx="2887567" cy="1250496"/>
              </a:xfrm>
              <a:prstGeom prst="line">
                <a:avLst/>
              </a:prstGeom>
              <a:ln w="25400">
                <a:solidFill>
                  <a:srgbClr val="D5297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2" name="Группа 51">
                <a:extLst>
                  <a:ext uri="{FF2B5EF4-FFF2-40B4-BE49-F238E27FC236}">
                    <a16:creationId xmlns:a16="http://schemas.microsoft.com/office/drawing/2014/main" id="{7D2AD662-EBBD-4AC1-AC0F-93CBC8303E5F}"/>
                  </a:ext>
                </a:extLst>
              </p:cNvPr>
              <p:cNvGrpSpPr/>
              <p:nvPr/>
            </p:nvGrpSpPr>
            <p:grpSpPr>
              <a:xfrm>
                <a:off x="3587920" y="4951126"/>
                <a:ext cx="3276607" cy="2666073"/>
                <a:chOff x="4672605" y="5814088"/>
                <a:chExt cx="3276607" cy="2666073"/>
              </a:xfrm>
            </p:grpSpPr>
            <p:pic>
              <p:nvPicPr>
                <p:cNvPr id="50" name="object 9">
                  <a:extLst>
                    <a:ext uri="{FF2B5EF4-FFF2-40B4-BE49-F238E27FC236}">
                      <a16:creationId xmlns:a16="http://schemas.microsoft.com/office/drawing/2014/main" id="{B4D63575-D894-44F9-A44E-7487F79BF16D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4672605" y="6325674"/>
                  <a:ext cx="3276607" cy="2154487"/>
                </a:xfrm>
                <a:prstGeom prst="rect">
                  <a:avLst/>
                </a:prstGeom>
              </p:spPr>
            </p:pic>
            <p:pic>
              <p:nvPicPr>
                <p:cNvPr id="51" name="object 11">
                  <a:extLst>
                    <a:ext uri="{FF2B5EF4-FFF2-40B4-BE49-F238E27FC236}">
                      <a16:creationId xmlns:a16="http://schemas.microsoft.com/office/drawing/2014/main" id="{1B0AC6D6-A7E2-49EF-AE68-C2DFA40D7CEC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4963040" y="5814088"/>
                  <a:ext cx="1510159" cy="1510182"/>
                </a:xfrm>
                <a:prstGeom prst="rect">
                  <a:avLst/>
                </a:prstGeom>
              </p:spPr>
            </p:pic>
          </p:grpSp>
          <p:grpSp>
            <p:nvGrpSpPr>
              <p:cNvPr id="55" name="Группа 54">
                <a:extLst>
                  <a:ext uri="{FF2B5EF4-FFF2-40B4-BE49-F238E27FC236}">
                    <a16:creationId xmlns:a16="http://schemas.microsoft.com/office/drawing/2014/main" id="{257A34EA-2144-4A92-B61A-4FC64A9950AD}"/>
                  </a:ext>
                </a:extLst>
              </p:cNvPr>
              <p:cNvGrpSpPr/>
              <p:nvPr/>
            </p:nvGrpSpPr>
            <p:grpSpPr>
              <a:xfrm>
                <a:off x="7972631" y="3120611"/>
                <a:ext cx="3092419" cy="3455110"/>
                <a:chOff x="8747346" y="1752611"/>
                <a:chExt cx="4302215" cy="4806796"/>
              </a:xfrm>
            </p:grpSpPr>
            <p:pic>
              <p:nvPicPr>
                <p:cNvPr id="32" name="object 9">
                  <a:extLst>
                    <a:ext uri="{FF2B5EF4-FFF2-40B4-BE49-F238E27FC236}">
                      <a16:creationId xmlns:a16="http://schemas.microsoft.com/office/drawing/2014/main" id="{7941F4F6-C328-4143-9B32-0464D525C8F4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9013674" y="3905666"/>
                  <a:ext cx="4035887" cy="2653741"/>
                </a:xfrm>
                <a:prstGeom prst="rect">
                  <a:avLst/>
                </a:prstGeom>
              </p:spPr>
            </p:pic>
            <p:pic>
              <p:nvPicPr>
                <p:cNvPr id="34" name="object 11">
                  <a:extLst>
                    <a:ext uri="{FF2B5EF4-FFF2-40B4-BE49-F238E27FC236}">
                      <a16:creationId xmlns:a16="http://schemas.microsoft.com/office/drawing/2014/main" id="{7F7A9594-1AFA-49B5-9877-ACC474FB8708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8747346" y="1752611"/>
                  <a:ext cx="3370507" cy="3370558"/>
                </a:xfrm>
                <a:prstGeom prst="rect">
                  <a:avLst/>
                </a:prstGeom>
              </p:spPr>
            </p:pic>
            <p:pic>
              <p:nvPicPr>
                <p:cNvPr id="37" name="object 14">
                  <a:extLst>
                    <a:ext uri="{FF2B5EF4-FFF2-40B4-BE49-F238E27FC236}">
                      <a16:creationId xmlns:a16="http://schemas.microsoft.com/office/drawing/2014/main" id="{A421EDBF-4C2F-4C26-8E79-D2C748B23EF5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9117712" y="2307065"/>
                  <a:ext cx="2636336" cy="2537649"/>
                </a:xfrm>
                <a:prstGeom prst="rect">
                  <a:avLst/>
                </a:prstGeom>
              </p:spPr>
            </p:pic>
          </p:grpSp>
          <p:grpSp>
            <p:nvGrpSpPr>
              <p:cNvPr id="58" name="Группа 57">
                <a:extLst>
                  <a:ext uri="{FF2B5EF4-FFF2-40B4-BE49-F238E27FC236}">
                    <a16:creationId xmlns:a16="http://schemas.microsoft.com/office/drawing/2014/main" id="{0470538E-0C34-46B6-9691-F8AFC50F2226}"/>
                  </a:ext>
                </a:extLst>
              </p:cNvPr>
              <p:cNvGrpSpPr/>
              <p:nvPr/>
            </p:nvGrpSpPr>
            <p:grpSpPr>
              <a:xfrm>
                <a:off x="11993381" y="1377360"/>
                <a:ext cx="5878852" cy="4783438"/>
                <a:chOff x="4672605" y="5814088"/>
                <a:chExt cx="3276607" cy="2666073"/>
              </a:xfrm>
            </p:grpSpPr>
            <p:pic>
              <p:nvPicPr>
                <p:cNvPr id="59" name="object 9">
                  <a:extLst>
                    <a:ext uri="{FF2B5EF4-FFF2-40B4-BE49-F238E27FC236}">
                      <a16:creationId xmlns:a16="http://schemas.microsoft.com/office/drawing/2014/main" id="{1E20B85A-8855-428C-AD98-2B2E7DFFB663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4672605" y="6325674"/>
                  <a:ext cx="3276607" cy="2154487"/>
                </a:xfrm>
                <a:prstGeom prst="rect">
                  <a:avLst/>
                </a:prstGeom>
              </p:spPr>
            </p:pic>
            <p:pic>
              <p:nvPicPr>
                <p:cNvPr id="60" name="object 11">
                  <a:extLst>
                    <a:ext uri="{FF2B5EF4-FFF2-40B4-BE49-F238E27FC236}">
                      <a16:creationId xmlns:a16="http://schemas.microsoft.com/office/drawing/2014/main" id="{9D100E17-26DC-4B42-BED1-47A80C61007B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4963040" y="5814088"/>
                  <a:ext cx="1510159" cy="1510182"/>
                </a:xfrm>
                <a:prstGeom prst="rect">
                  <a:avLst/>
                </a:prstGeom>
              </p:spPr>
            </p:pic>
          </p:grp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A54FE573-9339-40AD-AE25-46044F3F953E}"/>
                  </a:ext>
                </a:extLst>
              </p:cNvPr>
              <p:cNvSpPr txBox="1"/>
              <p:nvPr/>
            </p:nvSpPr>
            <p:spPr>
              <a:xfrm>
                <a:off x="13314550" y="2019101"/>
                <a:ext cx="1678917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4800" b="1" dirty="0">
                    <a:solidFill>
                      <a:srgbClr val="A11F57"/>
                    </a:solidFill>
                  </a:rPr>
                  <a:t>+5</a:t>
                </a:r>
              </a:p>
              <a:p>
                <a:r>
                  <a:rPr lang="ru-RU" sz="3600" b="1" dirty="0">
                    <a:solidFill>
                      <a:srgbClr val="A11F57"/>
                    </a:solidFill>
                  </a:rPr>
                  <a:t>ЛЕТ</a:t>
                </a:r>
                <a:endParaRPr lang="ru-RU" sz="2400" b="1" dirty="0">
                  <a:solidFill>
                    <a:srgbClr val="A11F57"/>
                  </a:solidFill>
                </a:endParaRPr>
              </a:p>
            </p:txBody>
          </p:sp>
          <p:grpSp>
            <p:nvGrpSpPr>
              <p:cNvPr id="53" name="Группа 52">
                <a:extLst>
                  <a:ext uri="{FF2B5EF4-FFF2-40B4-BE49-F238E27FC236}">
                    <a16:creationId xmlns:a16="http://schemas.microsoft.com/office/drawing/2014/main" id="{ED23D431-F00A-4F7F-ABB9-06F9E227F4E1}"/>
                  </a:ext>
                </a:extLst>
              </p:cNvPr>
              <p:cNvGrpSpPr/>
              <p:nvPr/>
            </p:nvGrpSpPr>
            <p:grpSpPr>
              <a:xfrm>
                <a:off x="1058404" y="6585094"/>
                <a:ext cx="1861043" cy="1514273"/>
                <a:chOff x="4672605" y="5814088"/>
                <a:chExt cx="3276607" cy="2666073"/>
              </a:xfrm>
            </p:grpSpPr>
            <p:pic>
              <p:nvPicPr>
                <p:cNvPr id="57" name="object 9">
                  <a:extLst>
                    <a:ext uri="{FF2B5EF4-FFF2-40B4-BE49-F238E27FC236}">
                      <a16:creationId xmlns:a16="http://schemas.microsoft.com/office/drawing/2014/main" id="{2B1BDA8A-941A-4E46-95DD-350CFF179970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4672605" y="6325674"/>
                  <a:ext cx="3276607" cy="2154487"/>
                </a:xfrm>
                <a:prstGeom prst="rect">
                  <a:avLst/>
                </a:prstGeom>
              </p:spPr>
            </p:pic>
            <p:pic>
              <p:nvPicPr>
                <p:cNvPr id="62" name="object 11">
                  <a:extLst>
                    <a:ext uri="{FF2B5EF4-FFF2-40B4-BE49-F238E27FC236}">
                      <a16:creationId xmlns:a16="http://schemas.microsoft.com/office/drawing/2014/main" id="{1E809D49-13B2-4995-A7A9-0E9AAC396234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4963040" y="5814088"/>
                  <a:ext cx="1510159" cy="1510182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C60EF82-A3B2-4F81-BB73-815C38404779}"/>
              </a:ext>
            </a:extLst>
          </p:cNvPr>
          <p:cNvSpPr txBox="1"/>
          <p:nvPr/>
        </p:nvSpPr>
        <p:spPr>
          <a:xfrm>
            <a:off x="679450" y="591721"/>
            <a:ext cx="14935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ЭВОЛЮЦИЯ УСЛУГ СТРАХОВОГО БРОКЕРА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41089882-0764-470B-B4EB-E2C75E92339C}"/>
              </a:ext>
            </a:extLst>
          </p:cNvPr>
          <p:cNvGrpSpPr/>
          <p:nvPr/>
        </p:nvGrpSpPr>
        <p:grpSpPr>
          <a:xfrm>
            <a:off x="786111" y="1844675"/>
            <a:ext cx="6294145" cy="2007471"/>
            <a:chOff x="7479538" y="1621289"/>
            <a:chExt cx="6294145" cy="200747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775E53-AE16-4F7E-97D3-2AD4E8BDC5CE}"/>
                </a:ext>
              </a:extLst>
            </p:cNvPr>
            <p:cNvSpPr txBox="1"/>
            <p:nvPr/>
          </p:nvSpPr>
          <p:spPr>
            <a:xfrm>
              <a:off x="7984445" y="1647560"/>
              <a:ext cx="5408232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4000" b="1" dirty="0">
                  <a:solidFill>
                    <a:srgbClr val="A11F57"/>
                  </a:solidFill>
                </a:rPr>
                <a:t>ЭВОЛЮЦИЯ УСЛУГ СТРАХОВОГО БРОКЕРА</a:t>
              </a:r>
            </a:p>
          </p:txBody>
        </p:sp>
        <p:grpSp>
          <p:nvGrpSpPr>
            <p:cNvPr id="22" name="Группа 21">
              <a:extLst>
                <a:ext uri="{FF2B5EF4-FFF2-40B4-BE49-F238E27FC236}">
                  <a16:creationId xmlns:a16="http://schemas.microsoft.com/office/drawing/2014/main" id="{BF4687F2-83ED-4AA6-8A7C-A5B1F87938C5}"/>
                </a:ext>
              </a:extLst>
            </p:cNvPr>
            <p:cNvGrpSpPr/>
            <p:nvPr/>
          </p:nvGrpSpPr>
          <p:grpSpPr>
            <a:xfrm>
              <a:off x="13520436" y="1621289"/>
              <a:ext cx="253247" cy="1999295"/>
              <a:chOff x="10488208" y="4697412"/>
              <a:chExt cx="366241" cy="2891349"/>
            </a:xfrm>
            <a:solidFill>
              <a:srgbClr val="A11F57"/>
            </a:solidFill>
          </p:grpSpPr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39E159A4-4FA8-4990-A642-1F981647717A}"/>
                  </a:ext>
                </a:extLst>
              </p:cNvPr>
              <p:cNvSpPr/>
              <p:nvPr/>
            </p:nvSpPr>
            <p:spPr>
              <a:xfrm>
                <a:off x="10488215" y="4697412"/>
                <a:ext cx="366234" cy="342423"/>
              </a:xfrm>
              <a:custGeom>
                <a:avLst/>
                <a:gdLst>
                  <a:gd name="connsiteX0" fmla="*/ 0 w 366236"/>
                  <a:gd name="connsiteY0" fmla="*/ 38100 h 342423"/>
                  <a:gd name="connsiteX1" fmla="*/ 328136 w 366236"/>
                  <a:gd name="connsiteY1" fmla="*/ 38100 h 342423"/>
                  <a:gd name="connsiteX2" fmla="*/ 328136 w 366236"/>
                  <a:gd name="connsiteY2" fmla="*/ 342424 h 342423"/>
                  <a:gd name="connsiteX3" fmla="*/ 366236 w 366236"/>
                  <a:gd name="connsiteY3" fmla="*/ 342424 h 342423"/>
                  <a:gd name="connsiteX4" fmla="*/ 366236 w 366236"/>
                  <a:gd name="connsiteY4" fmla="*/ 0 h 342423"/>
                  <a:gd name="connsiteX5" fmla="*/ 0 w 366236"/>
                  <a:gd name="connsiteY5" fmla="*/ 0 h 342423"/>
                  <a:gd name="connsiteX6" fmla="*/ 0 w 366236"/>
                  <a:gd name="connsiteY6" fmla="*/ 38100 h 342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42423">
                    <a:moveTo>
                      <a:pt x="0" y="38100"/>
                    </a:moveTo>
                    <a:lnTo>
                      <a:pt x="328136" y="38100"/>
                    </a:lnTo>
                    <a:lnTo>
                      <a:pt x="328136" y="342424"/>
                    </a:lnTo>
                    <a:lnTo>
                      <a:pt x="366236" y="342424"/>
                    </a:lnTo>
                    <a:lnTo>
                      <a:pt x="366236" y="0"/>
                    </a:lnTo>
                    <a:lnTo>
                      <a:pt x="0" y="0"/>
                    </a:lnTo>
                    <a:lnTo>
                      <a:pt x="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0279DBAA-3AEA-416B-B61C-FDF6509B6828}"/>
                  </a:ext>
                </a:extLst>
              </p:cNvPr>
              <p:cNvSpPr/>
              <p:nvPr/>
            </p:nvSpPr>
            <p:spPr>
              <a:xfrm>
                <a:off x="10488208" y="7197856"/>
                <a:ext cx="366240" cy="390905"/>
              </a:xfrm>
              <a:custGeom>
                <a:avLst/>
                <a:gdLst>
                  <a:gd name="connsiteX0" fmla="*/ 328136 w 366236"/>
                  <a:gd name="connsiteY0" fmla="*/ 0 h 390905"/>
                  <a:gd name="connsiteX1" fmla="*/ 328136 w 366236"/>
                  <a:gd name="connsiteY1" fmla="*/ 352806 h 390905"/>
                  <a:gd name="connsiteX2" fmla="*/ 0 w 366236"/>
                  <a:gd name="connsiteY2" fmla="*/ 352806 h 390905"/>
                  <a:gd name="connsiteX3" fmla="*/ 0 w 366236"/>
                  <a:gd name="connsiteY3" fmla="*/ 390906 h 390905"/>
                  <a:gd name="connsiteX4" fmla="*/ 366236 w 366236"/>
                  <a:gd name="connsiteY4" fmla="*/ 390906 h 390905"/>
                  <a:gd name="connsiteX5" fmla="*/ 366236 w 366236"/>
                  <a:gd name="connsiteY5" fmla="*/ 0 h 390905"/>
                  <a:gd name="connsiteX6" fmla="*/ 328136 w 366236"/>
                  <a:gd name="connsiteY6" fmla="*/ 0 h 390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90905">
                    <a:moveTo>
                      <a:pt x="328136" y="0"/>
                    </a:moveTo>
                    <a:lnTo>
                      <a:pt x="328136" y="352806"/>
                    </a:lnTo>
                    <a:lnTo>
                      <a:pt x="0" y="352806"/>
                    </a:lnTo>
                    <a:lnTo>
                      <a:pt x="0" y="390906"/>
                    </a:lnTo>
                    <a:lnTo>
                      <a:pt x="366236" y="390906"/>
                    </a:lnTo>
                    <a:lnTo>
                      <a:pt x="366236" y="0"/>
                    </a:lnTo>
                    <a:lnTo>
                      <a:pt x="328136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</p:grpSp>
        <p:grpSp>
          <p:nvGrpSpPr>
            <p:cNvPr id="25" name="Группа 24">
              <a:extLst>
                <a:ext uri="{FF2B5EF4-FFF2-40B4-BE49-F238E27FC236}">
                  <a16:creationId xmlns:a16="http://schemas.microsoft.com/office/drawing/2014/main" id="{E13950BA-E076-4594-BD27-D0FCC3AA048F}"/>
                </a:ext>
              </a:extLst>
            </p:cNvPr>
            <p:cNvGrpSpPr/>
            <p:nvPr/>
          </p:nvGrpSpPr>
          <p:grpSpPr>
            <a:xfrm rot="10800000">
              <a:off x="7479538" y="1621289"/>
              <a:ext cx="253243" cy="2007471"/>
              <a:chOff x="9871075" y="3705619"/>
              <a:chExt cx="366236" cy="2903173"/>
            </a:xfrm>
            <a:solidFill>
              <a:srgbClr val="A11F57"/>
            </a:solidFill>
          </p:grpSpPr>
          <p:sp>
            <p:nvSpPr>
              <p:cNvPr id="26" name="Полилиния: фигура 25">
                <a:extLst>
                  <a:ext uri="{FF2B5EF4-FFF2-40B4-BE49-F238E27FC236}">
                    <a16:creationId xmlns:a16="http://schemas.microsoft.com/office/drawing/2014/main" id="{B480D53D-49AA-4A0A-9836-D818C1F8C014}"/>
                  </a:ext>
                </a:extLst>
              </p:cNvPr>
              <p:cNvSpPr/>
              <p:nvPr/>
            </p:nvSpPr>
            <p:spPr>
              <a:xfrm>
                <a:off x="9871075" y="3705619"/>
                <a:ext cx="366236" cy="342423"/>
              </a:xfrm>
              <a:custGeom>
                <a:avLst/>
                <a:gdLst>
                  <a:gd name="connsiteX0" fmla="*/ 0 w 366236"/>
                  <a:gd name="connsiteY0" fmla="*/ 38100 h 342423"/>
                  <a:gd name="connsiteX1" fmla="*/ 328136 w 366236"/>
                  <a:gd name="connsiteY1" fmla="*/ 38100 h 342423"/>
                  <a:gd name="connsiteX2" fmla="*/ 328136 w 366236"/>
                  <a:gd name="connsiteY2" fmla="*/ 342424 h 342423"/>
                  <a:gd name="connsiteX3" fmla="*/ 366236 w 366236"/>
                  <a:gd name="connsiteY3" fmla="*/ 342424 h 342423"/>
                  <a:gd name="connsiteX4" fmla="*/ 366236 w 366236"/>
                  <a:gd name="connsiteY4" fmla="*/ 0 h 342423"/>
                  <a:gd name="connsiteX5" fmla="*/ 0 w 366236"/>
                  <a:gd name="connsiteY5" fmla="*/ 0 h 342423"/>
                  <a:gd name="connsiteX6" fmla="*/ 0 w 366236"/>
                  <a:gd name="connsiteY6" fmla="*/ 38100 h 342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42423">
                    <a:moveTo>
                      <a:pt x="0" y="38100"/>
                    </a:moveTo>
                    <a:lnTo>
                      <a:pt x="328136" y="38100"/>
                    </a:lnTo>
                    <a:lnTo>
                      <a:pt x="328136" y="342424"/>
                    </a:lnTo>
                    <a:lnTo>
                      <a:pt x="366236" y="342424"/>
                    </a:lnTo>
                    <a:lnTo>
                      <a:pt x="366236" y="0"/>
                    </a:lnTo>
                    <a:lnTo>
                      <a:pt x="0" y="0"/>
                    </a:lnTo>
                    <a:lnTo>
                      <a:pt x="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27" name="Полилиния: фигура 26">
                <a:extLst>
                  <a:ext uri="{FF2B5EF4-FFF2-40B4-BE49-F238E27FC236}">
                    <a16:creationId xmlns:a16="http://schemas.microsoft.com/office/drawing/2014/main" id="{CC5EE9C3-B497-4622-BED2-4FA2417C9AC3}"/>
                  </a:ext>
                </a:extLst>
              </p:cNvPr>
              <p:cNvSpPr/>
              <p:nvPr/>
            </p:nvSpPr>
            <p:spPr>
              <a:xfrm>
                <a:off x="9871075" y="6217887"/>
                <a:ext cx="366236" cy="390905"/>
              </a:xfrm>
              <a:custGeom>
                <a:avLst/>
                <a:gdLst>
                  <a:gd name="connsiteX0" fmla="*/ 328136 w 366236"/>
                  <a:gd name="connsiteY0" fmla="*/ 0 h 390905"/>
                  <a:gd name="connsiteX1" fmla="*/ 328136 w 366236"/>
                  <a:gd name="connsiteY1" fmla="*/ 352806 h 390905"/>
                  <a:gd name="connsiteX2" fmla="*/ 0 w 366236"/>
                  <a:gd name="connsiteY2" fmla="*/ 352806 h 390905"/>
                  <a:gd name="connsiteX3" fmla="*/ 0 w 366236"/>
                  <a:gd name="connsiteY3" fmla="*/ 390906 h 390905"/>
                  <a:gd name="connsiteX4" fmla="*/ 366236 w 366236"/>
                  <a:gd name="connsiteY4" fmla="*/ 390906 h 390905"/>
                  <a:gd name="connsiteX5" fmla="*/ 366236 w 366236"/>
                  <a:gd name="connsiteY5" fmla="*/ 0 h 390905"/>
                  <a:gd name="connsiteX6" fmla="*/ 328136 w 366236"/>
                  <a:gd name="connsiteY6" fmla="*/ 0 h 390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90905">
                    <a:moveTo>
                      <a:pt x="328136" y="0"/>
                    </a:moveTo>
                    <a:lnTo>
                      <a:pt x="328136" y="352806"/>
                    </a:lnTo>
                    <a:lnTo>
                      <a:pt x="0" y="352806"/>
                    </a:lnTo>
                    <a:lnTo>
                      <a:pt x="0" y="390906"/>
                    </a:lnTo>
                    <a:lnTo>
                      <a:pt x="366236" y="390906"/>
                    </a:lnTo>
                    <a:lnTo>
                      <a:pt x="366236" y="0"/>
                    </a:lnTo>
                    <a:lnTo>
                      <a:pt x="328136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</p:grpSp>
      </p:grpSp>
      <p:pic>
        <p:nvPicPr>
          <p:cNvPr id="36" name="object 13">
            <a:extLst>
              <a:ext uri="{FF2B5EF4-FFF2-40B4-BE49-F238E27FC236}">
                <a16:creationId xmlns:a16="http://schemas.microsoft.com/office/drawing/2014/main" id="{4DA728EB-2C34-4EEF-A6F0-C85655835520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205450" y="7187834"/>
            <a:ext cx="1910443" cy="3339049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1C04C3E4-E8D1-4D47-98B9-F2D88BB82D0B}"/>
              </a:ext>
            </a:extLst>
          </p:cNvPr>
          <p:cNvSpPr txBox="1"/>
          <p:nvPr/>
        </p:nvSpPr>
        <p:spPr>
          <a:xfrm>
            <a:off x="5372277" y="6160798"/>
            <a:ext cx="304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A11F57"/>
                </a:solidFill>
              </a:rPr>
              <a:t>10–15 ЛЕТ НАЗАД</a:t>
            </a:r>
          </a:p>
        </p:txBody>
      </p:sp>
      <p:sp>
        <p:nvSpPr>
          <p:cNvPr id="49" name="Rectangle 11">
            <a:extLst>
              <a:ext uri="{FF2B5EF4-FFF2-40B4-BE49-F238E27FC236}">
                <a16:creationId xmlns:a16="http://schemas.microsoft.com/office/drawing/2014/main" id="{4AFAFBA8-72CD-4EB8-8AE1-F56028673C0D}"/>
              </a:ext>
            </a:extLst>
          </p:cNvPr>
          <p:cNvSpPr/>
          <p:nvPr/>
        </p:nvSpPr>
        <p:spPr>
          <a:xfrm>
            <a:off x="5282756" y="6621312"/>
            <a:ext cx="5334000" cy="2890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37160" rIns="182880" bIns="137160" rtlCol="0" anchor="ctr"/>
          <a:lstStyle/>
          <a:p>
            <a:endParaRPr lang="en-US" b="1" dirty="0">
              <a:solidFill>
                <a:srgbClr val="A11F57"/>
              </a:solidFill>
            </a:endParaRPr>
          </a:p>
          <a:p>
            <a:r>
              <a:rPr lang="ru-RU" b="1" dirty="0">
                <a:solidFill>
                  <a:srgbClr val="A11F57"/>
                </a:solidFill>
              </a:rPr>
              <a:t>Проведение тендера, более глубокий анализ по результатам тендера </a:t>
            </a:r>
            <a:br>
              <a:rPr lang="ru-RU" b="1" dirty="0">
                <a:solidFill>
                  <a:srgbClr val="A11F57"/>
                </a:solidFill>
              </a:rPr>
            </a:br>
            <a:r>
              <a:rPr lang="ru-RU" b="1" dirty="0">
                <a:solidFill>
                  <a:srgbClr val="A11F57"/>
                </a:solidFill>
              </a:rPr>
              <a:t>и сравнение страховых компаний (примерно 50 показателей).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Функционал брокера: организация тендера, предоставление анализа полученных предложений+активное сопровождение договоров, отстаивание интересов застрахованного при урегулировании страховых дел по </a:t>
            </a:r>
            <a:r>
              <a:rPr lang="ru-RU" dirty="0" err="1">
                <a:solidFill>
                  <a:schemeClr val="tx1"/>
                </a:solidFill>
              </a:rPr>
              <a:t>НСиБ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lvl="0"/>
            <a:endParaRPr lang="ru-RU" dirty="0">
              <a:solidFill>
                <a:srgbClr val="A11F57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4273A3E-AF1D-4A57-972E-1F3519885D9D}"/>
              </a:ext>
            </a:extLst>
          </p:cNvPr>
          <p:cNvSpPr txBox="1"/>
          <p:nvPr/>
        </p:nvSpPr>
        <p:spPr>
          <a:xfrm>
            <a:off x="10501185" y="4820872"/>
            <a:ext cx="304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A11F57"/>
                </a:solidFill>
              </a:rPr>
              <a:t>НАСТОЯЩЕЕ ВРЕМЯ</a:t>
            </a:r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B7ED2116-EE84-424B-8DCF-30ACADCC0023}"/>
              </a:ext>
            </a:extLst>
          </p:cNvPr>
          <p:cNvSpPr/>
          <p:nvPr/>
        </p:nvSpPr>
        <p:spPr>
          <a:xfrm>
            <a:off x="15520787" y="1518469"/>
            <a:ext cx="4465606" cy="2709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37160" rIns="182880" bIns="137160" rtlCol="0" anchor="ctr"/>
          <a:lstStyle/>
          <a:p>
            <a:endParaRPr lang="en-US" b="1" dirty="0">
              <a:solidFill>
                <a:srgbClr val="A11F57"/>
              </a:solidFill>
            </a:endParaRPr>
          </a:p>
          <a:p>
            <a:pPr lvl="0"/>
            <a:r>
              <a:rPr lang="ru-RU" b="1" dirty="0">
                <a:solidFill>
                  <a:srgbClr val="A11F57"/>
                </a:solidFill>
              </a:rPr>
              <a:t>Дополнительно брокер</a:t>
            </a:r>
            <a:br>
              <a:rPr lang="ru-RU" b="1" dirty="0">
                <a:solidFill>
                  <a:srgbClr val="A11F57"/>
                </a:solidFill>
              </a:rPr>
            </a:br>
            <a:r>
              <a:rPr lang="ru-RU" b="1" dirty="0">
                <a:solidFill>
                  <a:srgbClr val="A11F57"/>
                </a:solidFill>
              </a:rPr>
              <a:t>организует:</a:t>
            </a:r>
            <a:br>
              <a:rPr lang="ru-RU" dirty="0">
                <a:solidFill>
                  <a:srgbClr val="A11F57"/>
                </a:solidFill>
              </a:rPr>
            </a:br>
            <a:endParaRPr lang="ru-RU" dirty="0">
              <a:solidFill>
                <a:srgbClr val="A11F57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страхование домашних питомцев;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программа активного долголетия, геронтология;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поощрительные туры;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chemeClr val="tx1"/>
                </a:solidFill>
              </a:rPr>
              <a:t>биохакинг</a:t>
            </a:r>
            <a:endParaRPr lang="ru-RU" dirty="0">
              <a:solidFill>
                <a:srgbClr val="A11F57"/>
              </a:solidFill>
            </a:endParaRPr>
          </a:p>
        </p:txBody>
      </p:sp>
      <p:sp>
        <p:nvSpPr>
          <p:cNvPr id="71" name="Номер слайда 2">
            <a:extLst>
              <a:ext uri="{FF2B5EF4-FFF2-40B4-BE49-F238E27FC236}">
                <a16:creationId xmlns:a16="http://schemas.microsoft.com/office/drawing/2014/main" id="{EAFD9E83-3403-43A8-85F2-F78AE6D2B89E}"/>
              </a:ext>
            </a:extLst>
          </p:cNvPr>
          <p:cNvSpPr txBox="1">
            <a:spLocks/>
          </p:cNvSpPr>
          <p:nvPr/>
        </p:nvSpPr>
        <p:spPr>
          <a:xfrm>
            <a:off x="19620633" y="10735377"/>
            <a:ext cx="36576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533FED-707D-43D7-870D-DA628AAE5381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47431E88-A7E9-4D8B-B085-737D272DAA61}"/>
              </a:ext>
            </a:extLst>
          </p:cNvPr>
          <p:cNvSpPr/>
          <p:nvPr/>
        </p:nvSpPr>
        <p:spPr>
          <a:xfrm>
            <a:off x="10441544" y="5333890"/>
            <a:ext cx="7840106" cy="50859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37160" rIns="182880" bIns="137160" rtlCol="0" anchor="ctr"/>
          <a:lstStyle/>
          <a:p>
            <a:pPr lvl="0"/>
            <a:r>
              <a:rPr lang="ru-RU" b="1" dirty="0">
                <a:solidFill>
                  <a:srgbClr val="A11F57"/>
                </a:solidFill>
              </a:rPr>
              <a:t>Комплекс по проведению тендера, сопровождению </a:t>
            </a:r>
            <a:br>
              <a:rPr lang="ru-RU" b="1" dirty="0">
                <a:solidFill>
                  <a:srgbClr val="A11F57"/>
                </a:solidFill>
              </a:rPr>
            </a:br>
            <a:r>
              <a:rPr lang="ru-RU" b="1" dirty="0">
                <a:solidFill>
                  <a:srgbClr val="A11F57"/>
                </a:solidFill>
              </a:rPr>
              <a:t>договора и урегулированию страховых случаев, </a:t>
            </a:r>
            <a:br>
              <a:rPr lang="ru-RU" b="1" dirty="0">
                <a:solidFill>
                  <a:srgbClr val="A11F57"/>
                </a:solidFill>
              </a:rPr>
            </a:br>
            <a:r>
              <a:rPr lang="ru-RU" b="1" dirty="0">
                <a:solidFill>
                  <a:srgbClr val="A11F57"/>
                </a:solidFill>
              </a:rPr>
              <a:t>а также:</a:t>
            </a:r>
            <a:br>
              <a:rPr lang="ru-RU" b="1" dirty="0">
                <a:solidFill>
                  <a:srgbClr val="A11F57"/>
                </a:solidFill>
              </a:rPr>
            </a:br>
            <a:endParaRPr lang="ru-RU" b="1" dirty="0">
              <a:solidFill>
                <a:srgbClr val="A11F57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организация услуг по профилактике, тестированию, вакцинации;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международный медицинский туризм;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поддержка по не страховым диагнозам (ОМС) и помощь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в получении квот по полису ОМС;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страхование родственников;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проведение тендера по организации мед. пунктов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с последующим контролем качества предоставления услуг;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проведение опроса удовлетворенности сотрудников;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информационная поддержка застрахованных при запуске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договора: подготовка и проведение презентации для сотрудников, предоставление справочных материалов, позволяющих ориентироваться в программе и возможностях полиса ДМС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(</a:t>
            </a:r>
            <a:r>
              <a:rPr lang="en-US" dirty="0">
                <a:solidFill>
                  <a:schemeClr val="tx1"/>
                </a:solidFill>
              </a:rPr>
              <a:t>Guidebook</a:t>
            </a:r>
            <a:r>
              <a:rPr lang="ru-RU" dirty="0">
                <a:solidFill>
                  <a:schemeClr val="tx1"/>
                </a:solidFill>
              </a:rPr>
              <a:t>, памятка);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поиск высококвалифицированных врачей-специалистов; </a:t>
            </a:r>
            <a:endParaRPr lang="en-US" dirty="0">
              <a:solidFill>
                <a:schemeClr val="tx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1"/>
                </a:solidFill>
              </a:rPr>
              <a:t>помощь в подборе персонала и пр.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7" name="object 13">
            <a:extLst>
              <a:ext uri="{FF2B5EF4-FFF2-40B4-BE49-F238E27FC236}">
                <a16:creationId xmlns:a16="http://schemas.microsoft.com/office/drawing/2014/main" id="{29711531-FF89-4ACE-9ACC-53AB8B2447A4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-6349" y="4668220"/>
            <a:ext cx="891531" cy="1558207"/>
          </a:xfrm>
          <a:prstGeom prst="rect">
            <a:avLst/>
          </a:prstGeom>
        </p:spPr>
      </p:pic>
      <p:sp>
        <p:nvSpPr>
          <p:cNvPr id="15" name="Rectangle 11">
            <a:extLst>
              <a:ext uri="{FF2B5EF4-FFF2-40B4-BE49-F238E27FC236}">
                <a16:creationId xmlns:a16="http://schemas.microsoft.com/office/drawing/2014/main" id="{7CC060E0-82AB-4D20-AF22-E5E03A6D816C}"/>
              </a:ext>
            </a:extLst>
          </p:cNvPr>
          <p:cNvSpPr/>
          <p:nvPr/>
        </p:nvSpPr>
        <p:spPr>
          <a:xfrm>
            <a:off x="621216" y="8486110"/>
            <a:ext cx="4706434" cy="22471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37160" rIns="182880" bIns="137160" rtlCol="0" anchor="ctr"/>
          <a:lstStyle/>
          <a:p>
            <a:endParaRPr lang="en-US" b="1" dirty="0">
              <a:solidFill>
                <a:srgbClr val="A11F57"/>
              </a:solidFill>
            </a:endParaRPr>
          </a:p>
          <a:p>
            <a:r>
              <a:rPr lang="ru-RU" b="1" dirty="0">
                <a:solidFill>
                  <a:srgbClr val="A11F57"/>
                </a:solidFill>
              </a:rPr>
              <a:t>Проведение тендера</a:t>
            </a:r>
            <a:r>
              <a:rPr lang="ru-RU" dirty="0">
                <a:solidFill>
                  <a:srgbClr val="A11F57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Главные критерии оценки: сравнение стоимости программ и уровня ЛПУ. Ответ по тендеру предоставлялся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в форме краткой таблицы объемом —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1 страница. Возможные оптимизации на данном этапе — выравнивание сроков страхования в рамках группы компаний</a:t>
            </a:r>
          </a:p>
          <a:p>
            <a:pPr lvl="0"/>
            <a:endParaRPr lang="ru-RU" dirty="0">
              <a:solidFill>
                <a:srgbClr val="A11F57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1DC68EF-5454-4DB3-9DED-BF9C8284B212}"/>
              </a:ext>
            </a:extLst>
          </p:cNvPr>
          <p:cNvSpPr txBox="1"/>
          <p:nvPr/>
        </p:nvSpPr>
        <p:spPr>
          <a:xfrm>
            <a:off x="748588" y="7864475"/>
            <a:ext cx="304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A11F57"/>
                </a:solidFill>
              </a:rPr>
              <a:t>15–20 ЛЕТ НАЗАД</a:t>
            </a:r>
          </a:p>
        </p:txBody>
      </p:sp>
    </p:spTree>
    <p:extLst>
      <p:ext uri="{BB962C8B-B14F-4D97-AF65-F5344CB8AC3E}">
        <p14:creationId xmlns:p14="http://schemas.microsoft.com/office/powerpoint/2010/main" val="399380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4" grpId="0"/>
      <p:bldP spid="18" grpId="0"/>
      <p:bldP spid="17" grpId="0"/>
      <p:bldP spid="15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E21DFB76-CFD7-4391-ABB2-E7C02914941F}"/>
              </a:ext>
            </a:extLst>
          </p:cNvPr>
          <p:cNvSpPr/>
          <p:nvPr/>
        </p:nvSpPr>
        <p:spPr>
          <a:xfrm>
            <a:off x="13595220" y="5828761"/>
            <a:ext cx="6117019" cy="396908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2000" b="1">
                <a:solidFill>
                  <a:srgbClr val="A11F57"/>
                </a:solidFill>
              </a:rPr>
              <a:t>Централизованная платформа</a:t>
            </a:r>
            <a:endParaRPr lang="ru-RU" sz="2000" b="1" dirty="0">
              <a:solidFill>
                <a:srgbClr val="A11F57"/>
              </a:solidFill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F49531C4-C47C-4002-87C4-485224BA7C23}"/>
              </a:ext>
            </a:extLst>
          </p:cNvPr>
          <p:cNvSpPr/>
          <p:nvPr/>
        </p:nvSpPr>
        <p:spPr>
          <a:xfrm>
            <a:off x="13489705" y="1606076"/>
            <a:ext cx="5998540" cy="102738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Arial" panose="020B0604020202020204" pitchFamily="34" charset="0"/>
              <a:buChar char="•"/>
              <a:tabLst>
                <a:tab pos="457200" algn="l"/>
                <a:tab pos="127254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использование современных компьютерных технологий для аналитики данных по договору и индивидуального расчета тарифов</a:t>
            </a:r>
            <a:endParaRPr lang="ru-RU" sz="2000" b="1" i="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5BD0048-40F2-4E2E-8745-FD65943AD005}"/>
              </a:ext>
            </a:extLst>
          </p:cNvPr>
          <p:cNvSpPr/>
          <p:nvPr/>
        </p:nvSpPr>
        <p:spPr>
          <a:xfrm>
            <a:off x="13489705" y="4017188"/>
            <a:ext cx="6117019" cy="1363456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</a:rPr>
              <a:t>Взаимная интеграция компонентов системы: коммуникации, взаимное понимание специфики бизнеса, обмен данными, процессы контроля, учета и бюджетирования, и т. д.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32D15C90-6F52-40F5-92F9-B10768A8DEB5}"/>
              </a:ext>
            </a:extLst>
          </p:cNvPr>
          <p:cNvSpPr/>
          <p:nvPr/>
        </p:nvSpPr>
        <p:spPr>
          <a:xfrm>
            <a:off x="13498031" y="6673786"/>
            <a:ext cx="6174267" cy="2046821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2000">
                <a:solidFill>
                  <a:srgbClr val="000000"/>
                </a:solidFill>
              </a:rPr>
              <a:t>использование и отслеживание индивидуальных данных застрахованного </a:t>
            </a:r>
            <a:br>
              <a:rPr lang="ru-RU" sz="2000">
                <a:solidFill>
                  <a:srgbClr val="000000"/>
                </a:solidFill>
              </a:rPr>
            </a:br>
            <a:r>
              <a:rPr lang="ru-RU" sz="2000">
                <a:solidFill>
                  <a:srgbClr val="000000"/>
                </a:solidFill>
              </a:rPr>
              <a:t>с помощью </a:t>
            </a:r>
            <a:r>
              <a:rPr lang="ru-RU" sz="2000" dirty="0">
                <a:solidFill>
                  <a:srgbClr val="000000"/>
                </a:solidFill>
              </a:rPr>
              <a:t>различных медицинских гаджетов (использование носимых устройств, мобильных приложений</a:t>
            </a:r>
            <a:r>
              <a:rPr lang="ru-RU" sz="2000">
                <a:solidFill>
                  <a:srgbClr val="000000"/>
                </a:solidFill>
              </a:rPr>
              <a:t>, «умных» </a:t>
            </a:r>
            <a:r>
              <a:rPr lang="ru-RU" sz="2000" dirty="0">
                <a:solidFill>
                  <a:srgbClr val="000000"/>
                </a:solidFill>
              </a:rPr>
              <a:t>измерительных устройств)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8B8027D-5A24-448B-A4AF-85CAA052D7C6}"/>
              </a:ext>
            </a:extLst>
          </p:cNvPr>
          <p:cNvSpPr/>
          <p:nvPr/>
        </p:nvSpPr>
        <p:spPr>
          <a:xfrm>
            <a:off x="13597941" y="9168724"/>
            <a:ext cx="6117019" cy="504056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2000">
                <a:solidFill>
                  <a:srgbClr val="000000"/>
                </a:solidFill>
              </a:rPr>
              <a:t>усовершенствование доступности</a:t>
            </a:r>
            <a:r>
              <a:rPr lang="ru-RU" sz="2000" dirty="0">
                <a:solidFill>
                  <a:srgbClr val="000000"/>
                </a:solidFill>
              </a:rPr>
              <a:t>, </a:t>
            </a:r>
            <a:r>
              <a:rPr lang="ru-RU" sz="2000">
                <a:solidFill>
                  <a:srgbClr val="000000"/>
                </a:solidFill>
              </a:rPr>
              <a:t>качества </a:t>
            </a:r>
            <a:br>
              <a:rPr lang="ru-RU" sz="2000">
                <a:solidFill>
                  <a:srgbClr val="000000"/>
                </a:solidFill>
              </a:rPr>
            </a:br>
            <a:r>
              <a:rPr lang="ru-RU" sz="2000">
                <a:solidFill>
                  <a:srgbClr val="000000"/>
                </a:solidFill>
              </a:rPr>
              <a:t>и стоимости </a:t>
            </a:r>
            <a:r>
              <a:rPr lang="ru-RU" sz="2000" dirty="0">
                <a:solidFill>
                  <a:srgbClr val="000000"/>
                </a:solidFill>
              </a:rPr>
              <a:t>услуг</a:t>
            </a:r>
          </a:p>
        </p:txBody>
      </p:sp>
      <p:sp>
        <p:nvSpPr>
          <p:cNvPr id="20" name="Прямоугольник: скругленные углы 10">
            <a:extLst>
              <a:ext uri="{FF2B5EF4-FFF2-40B4-BE49-F238E27FC236}">
                <a16:creationId xmlns:a16="http://schemas.microsoft.com/office/drawing/2014/main" id="{0A1AB115-BCE1-4AA9-9CAF-84523AAB7433}"/>
              </a:ext>
            </a:extLst>
          </p:cNvPr>
          <p:cNvSpPr/>
          <p:nvPr/>
        </p:nvSpPr>
        <p:spPr>
          <a:xfrm>
            <a:off x="13516173" y="10120895"/>
            <a:ext cx="6275112" cy="576064"/>
          </a:xfrm>
          <a:prstGeom prst="roundRect">
            <a:avLst>
              <a:gd name="adj" fmla="val 5000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A11F57"/>
                </a:solidFill>
              </a:rPr>
              <a:t>Работа с брокером: закрытие растущего спектра потребностей клиента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730DA5-3295-46D0-9997-5B16A730417D}"/>
              </a:ext>
            </a:extLst>
          </p:cNvPr>
          <p:cNvSpPr txBox="1"/>
          <p:nvPr/>
        </p:nvSpPr>
        <p:spPr>
          <a:xfrm>
            <a:off x="679450" y="591721"/>
            <a:ext cx="14935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>
                    <a:lumMod val="50000"/>
                  </a:schemeClr>
                </a:solidFill>
                <a:ea typeface="+mn-ea"/>
                <a:cs typeface="Arial" panose="020B0604020202020204" pitchFamily="34" charset="0"/>
              </a:rPr>
              <a:t>ПЕРСПЕКТИВЫ</a:t>
            </a:r>
          </a:p>
        </p:txBody>
      </p:sp>
      <p:sp>
        <p:nvSpPr>
          <p:cNvPr id="27" name="Ring">
            <a:extLst>
              <a:ext uri="{FF2B5EF4-FFF2-40B4-BE49-F238E27FC236}">
                <a16:creationId xmlns:a16="http://schemas.microsoft.com/office/drawing/2014/main" id="{21423F9B-13FD-44C4-8E3D-835B7CC74ECD}"/>
              </a:ext>
            </a:extLst>
          </p:cNvPr>
          <p:cNvSpPr>
            <a:spLocks noEditPoints="1"/>
          </p:cNvSpPr>
          <p:nvPr/>
        </p:nvSpPr>
        <p:spPr bwMode="auto">
          <a:xfrm>
            <a:off x="7716458" y="5241237"/>
            <a:ext cx="5044333" cy="5044333"/>
          </a:xfrm>
          <a:custGeom>
            <a:avLst/>
            <a:gdLst>
              <a:gd name="T0" fmla="*/ 1699 w 3397"/>
              <a:gd name="T1" fmla="*/ 0 h 3398"/>
              <a:gd name="T2" fmla="*/ 0 w 3397"/>
              <a:gd name="T3" fmla="*/ 1699 h 3398"/>
              <a:gd name="T4" fmla="*/ 1699 w 3397"/>
              <a:gd name="T5" fmla="*/ 3398 h 3398"/>
              <a:gd name="T6" fmla="*/ 3397 w 3397"/>
              <a:gd name="T7" fmla="*/ 1699 h 3398"/>
              <a:gd name="T8" fmla="*/ 1699 w 3397"/>
              <a:gd name="T9" fmla="*/ 0 h 3398"/>
              <a:gd name="T10" fmla="*/ 1699 w 3397"/>
              <a:gd name="T11" fmla="*/ 3211 h 3398"/>
              <a:gd name="T12" fmla="*/ 187 w 3397"/>
              <a:gd name="T13" fmla="*/ 1699 h 3398"/>
              <a:gd name="T14" fmla="*/ 1699 w 3397"/>
              <a:gd name="T15" fmla="*/ 187 h 3398"/>
              <a:gd name="T16" fmla="*/ 3211 w 3397"/>
              <a:gd name="T17" fmla="*/ 1699 h 3398"/>
              <a:gd name="T18" fmla="*/ 1699 w 3397"/>
              <a:gd name="T19" fmla="*/ 3211 h 3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397" h="3398">
                <a:moveTo>
                  <a:pt x="1699" y="0"/>
                </a:moveTo>
                <a:cubicBezTo>
                  <a:pt x="761" y="0"/>
                  <a:pt x="0" y="761"/>
                  <a:pt x="0" y="1699"/>
                </a:cubicBezTo>
                <a:cubicBezTo>
                  <a:pt x="0" y="2637"/>
                  <a:pt x="761" y="3398"/>
                  <a:pt x="1699" y="3398"/>
                </a:cubicBezTo>
                <a:cubicBezTo>
                  <a:pt x="2637" y="3398"/>
                  <a:pt x="3397" y="2637"/>
                  <a:pt x="3397" y="1699"/>
                </a:cubicBezTo>
                <a:cubicBezTo>
                  <a:pt x="3397" y="761"/>
                  <a:pt x="2637" y="0"/>
                  <a:pt x="1699" y="0"/>
                </a:cubicBezTo>
                <a:close/>
                <a:moveTo>
                  <a:pt x="1699" y="3211"/>
                </a:moveTo>
                <a:cubicBezTo>
                  <a:pt x="864" y="3211"/>
                  <a:pt x="187" y="2534"/>
                  <a:pt x="187" y="1699"/>
                </a:cubicBezTo>
                <a:cubicBezTo>
                  <a:pt x="187" y="864"/>
                  <a:pt x="864" y="187"/>
                  <a:pt x="1699" y="187"/>
                </a:cubicBezTo>
                <a:cubicBezTo>
                  <a:pt x="2534" y="187"/>
                  <a:pt x="3211" y="864"/>
                  <a:pt x="3211" y="1699"/>
                </a:cubicBezTo>
                <a:cubicBezTo>
                  <a:pt x="3211" y="2534"/>
                  <a:pt x="2534" y="3211"/>
                  <a:pt x="1699" y="3211"/>
                </a:cubicBezTo>
                <a:close/>
              </a:path>
            </a:pathLst>
          </a:custGeom>
          <a:solidFill>
            <a:srgbClr val="F0F1F4"/>
          </a:solidFill>
          <a:ln>
            <a:noFill/>
          </a:ln>
          <a:effectLst>
            <a:outerShdw blurRad="279400" dist="228600" dir="2700000" algn="tl" rotWithShape="0">
              <a:schemeClr val="tx1">
                <a:lumMod val="65000"/>
                <a:lumOff val="35000"/>
                <a:alpha val="40000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UA" dirty="0">
              <a:latin typeface="Roboto" panose="020000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7815A0-B20E-493C-ADEF-D342A5EB17EB}"/>
              </a:ext>
            </a:extLst>
          </p:cNvPr>
          <p:cNvSpPr txBox="1"/>
          <p:nvPr/>
        </p:nvSpPr>
        <p:spPr>
          <a:xfrm>
            <a:off x="1504461" y="3950704"/>
            <a:ext cx="383257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>
                    <a:lumMod val="50000"/>
                  </a:schemeClr>
                </a:solidFill>
              </a:rPr>
              <a:t>ТЕХНОЛОГИИ </a:t>
            </a:r>
            <a:br>
              <a:rPr lang="ru-RU" sz="28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bg1">
                    <a:lumMod val="50000"/>
                  </a:schemeClr>
                </a:solidFill>
              </a:rPr>
              <a:t>И ЦИФРОВИЗАЦИЯ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B7DB06F-792F-4B3F-88ED-8528625FA417}"/>
              </a:ext>
            </a:extLst>
          </p:cNvPr>
          <p:cNvSpPr txBox="1"/>
          <p:nvPr/>
        </p:nvSpPr>
        <p:spPr>
          <a:xfrm>
            <a:off x="1504461" y="8829374"/>
            <a:ext cx="612376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>
                    <a:lumMod val="50000"/>
                  </a:schemeClr>
                </a:solidFill>
              </a:rPr>
              <a:t>ЛЕГКОСТЬ ИНТЕГРАЦИИ СОСТАВЛЯЮЩИХ СИСТЕМЫ, </a:t>
            </a:r>
            <a:r>
              <a:rPr lang="ru-RU" sz="2800" dirty="0">
                <a:solidFill>
                  <a:schemeClr val="bg1">
                    <a:lumMod val="50000"/>
                  </a:schemeClr>
                </a:solidFill>
              </a:rPr>
              <a:t>скорость, постоянное обновление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719D7E0-0F9C-49AD-821F-AC1B367D3320}"/>
              </a:ext>
            </a:extLst>
          </p:cNvPr>
          <p:cNvSpPr txBox="1"/>
          <p:nvPr/>
        </p:nvSpPr>
        <p:spPr>
          <a:xfrm>
            <a:off x="1504461" y="6401771"/>
            <a:ext cx="561484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>
                    <a:lumMod val="50000"/>
                  </a:schemeClr>
                </a:solidFill>
              </a:rPr>
              <a:t>ПЕРСОНИФИЦИРОВАННЫЙ ПОДХОД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EA5BA8E9-D957-40CE-8812-4EA54CE00B5A}"/>
              </a:ext>
            </a:extLst>
          </p:cNvPr>
          <p:cNvGrpSpPr/>
          <p:nvPr/>
        </p:nvGrpSpPr>
        <p:grpSpPr>
          <a:xfrm>
            <a:off x="679450" y="1454329"/>
            <a:ext cx="8646047" cy="1325418"/>
            <a:chOff x="698500" y="1454329"/>
            <a:chExt cx="8646047" cy="1325418"/>
          </a:xfrm>
        </p:grpSpPr>
        <p:sp>
          <p:nvSpPr>
            <p:cNvPr id="14" name="Прямоугольник: скругленные углы 7">
              <a:extLst>
                <a:ext uri="{FF2B5EF4-FFF2-40B4-BE49-F238E27FC236}">
                  <a16:creationId xmlns:a16="http://schemas.microsoft.com/office/drawing/2014/main" id="{16495EC4-51B5-46EC-B2F9-67BBCEBF2DD8}"/>
                </a:ext>
              </a:extLst>
            </p:cNvPr>
            <p:cNvSpPr/>
            <p:nvPr/>
          </p:nvSpPr>
          <p:spPr>
            <a:xfrm>
              <a:off x="886347" y="1775634"/>
              <a:ext cx="8458200" cy="720080"/>
            </a:xfrm>
            <a:prstGeom prst="roundRect">
              <a:avLst>
                <a:gd name="adj" fmla="val 50000"/>
              </a:avLst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3600" b="1" dirty="0">
                  <a:solidFill>
                    <a:srgbClr val="A11F57"/>
                  </a:solidFill>
                  <a:cs typeface="Arial" panose="020B0604020202020204" pitchFamily="34" charset="0"/>
                </a:rPr>
                <a:t>ФОРМИРОВАНИЕ КОМФОРТНОЙ ЭКО-СРЕДЫ ДЛЯ КЛИЕНТА</a:t>
              </a:r>
            </a:p>
          </p:txBody>
        </p:sp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id="{9E80E71F-2FDA-4723-9481-DAF53F4881AE}"/>
                </a:ext>
              </a:extLst>
            </p:cNvPr>
            <p:cNvGrpSpPr/>
            <p:nvPr/>
          </p:nvGrpSpPr>
          <p:grpSpPr>
            <a:xfrm rot="10800000">
              <a:off x="698500" y="1458076"/>
              <a:ext cx="253243" cy="1321671"/>
              <a:chOff x="9871075" y="4697412"/>
              <a:chExt cx="366236" cy="1911380"/>
            </a:xfrm>
            <a:solidFill>
              <a:srgbClr val="A11F57"/>
            </a:solidFill>
          </p:grpSpPr>
          <p:sp>
            <p:nvSpPr>
              <p:cNvPr id="37" name="Полилиния: фигура 36">
                <a:extLst>
                  <a:ext uri="{FF2B5EF4-FFF2-40B4-BE49-F238E27FC236}">
                    <a16:creationId xmlns:a16="http://schemas.microsoft.com/office/drawing/2014/main" id="{236CB7FC-C234-40B8-BC9A-1848D0F3B460}"/>
                  </a:ext>
                </a:extLst>
              </p:cNvPr>
              <p:cNvSpPr/>
              <p:nvPr/>
            </p:nvSpPr>
            <p:spPr>
              <a:xfrm>
                <a:off x="9871075" y="4697412"/>
                <a:ext cx="366236" cy="342423"/>
              </a:xfrm>
              <a:custGeom>
                <a:avLst/>
                <a:gdLst>
                  <a:gd name="connsiteX0" fmla="*/ 0 w 366236"/>
                  <a:gd name="connsiteY0" fmla="*/ 38100 h 342423"/>
                  <a:gd name="connsiteX1" fmla="*/ 328136 w 366236"/>
                  <a:gd name="connsiteY1" fmla="*/ 38100 h 342423"/>
                  <a:gd name="connsiteX2" fmla="*/ 328136 w 366236"/>
                  <a:gd name="connsiteY2" fmla="*/ 342424 h 342423"/>
                  <a:gd name="connsiteX3" fmla="*/ 366236 w 366236"/>
                  <a:gd name="connsiteY3" fmla="*/ 342424 h 342423"/>
                  <a:gd name="connsiteX4" fmla="*/ 366236 w 366236"/>
                  <a:gd name="connsiteY4" fmla="*/ 0 h 342423"/>
                  <a:gd name="connsiteX5" fmla="*/ 0 w 366236"/>
                  <a:gd name="connsiteY5" fmla="*/ 0 h 342423"/>
                  <a:gd name="connsiteX6" fmla="*/ 0 w 366236"/>
                  <a:gd name="connsiteY6" fmla="*/ 38100 h 342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42423">
                    <a:moveTo>
                      <a:pt x="0" y="38100"/>
                    </a:moveTo>
                    <a:lnTo>
                      <a:pt x="328136" y="38100"/>
                    </a:lnTo>
                    <a:lnTo>
                      <a:pt x="328136" y="342424"/>
                    </a:lnTo>
                    <a:lnTo>
                      <a:pt x="366236" y="342424"/>
                    </a:lnTo>
                    <a:lnTo>
                      <a:pt x="366236" y="0"/>
                    </a:lnTo>
                    <a:lnTo>
                      <a:pt x="0" y="0"/>
                    </a:lnTo>
                    <a:lnTo>
                      <a:pt x="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38" name="Полилиния: фигура 37">
                <a:extLst>
                  <a:ext uri="{FF2B5EF4-FFF2-40B4-BE49-F238E27FC236}">
                    <a16:creationId xmlns:a16="http://schemas.microsoft.com/office/drawing/2014/main" id="{D84FA62E-2998-46B3-B7C8-C95AAEED5DC3}"/>
                  </a:ext>
                </a:extLst>
              </p:cNvPr>
              <p:cNvSpPr/>
              <p:nvPr/>
            </p:nvSpPr>
            <p:spPr>
              <a:xfrm>
                <a:off x="9871075" y="6217887"/>
                <a:ext cx="366236" cy="390905"/>
              </a:xfrm>
              <a:custGeom>
                <a:avLst/>
                <a:gdLst>
                  <a:gd name="connsiteX0" fmla="*/ 328136 w 366236"/>
                  <a:gd name="connsiteY0" fmla="*/ 0 h 390905"/>
                  <a:gd name="connsiteX1" fmla="*/ 328136 w 366236"/>
                  <a:gd name="connsiteY1" fmla="*/ 352806 h 390905"/>
                  <a:gd name="connsiteX2" fmla="*/ 0 w 366236"/>
                  <a:gd name="connsiteY2" fmla="*/ 352806 h 390905"/>
                  <a:gd name="connsiteX3" fmla="*/ 0 w 366236"/>
                  <a:gd name="connsiteY3" fmla="*/ 390906 h 390905"/>
                  <a:gd name="connsiteX4" fmla="*/ 366236 w 366236"/>
                  <a:gd name="connsiteY4" fmla="*/ 390906 h 390905"/>
                  <a:gd name="connsiteX5" fmla="*/ 366236 w 366236"/>
                  <a:gd name="connsiteY5" fmla="*/ 0 h 390905"/>
                  <a:gd name="connsiteX6" fmla="*/ 328136 w 366236"/>
                  <a:gd name="connsiteY6" fmla="*/ 0 h 390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90905">
                    <a:moveTo>
                      <a:pt x="328136" y="0"/>
                    </a:moveTo>
                    <a:lnTo>
                      <a:pt x="328136" y="352806"/>
                    </a:lnTo>
                    <a:lnTo>
                      <a:pt x="0" y="352806"/>
                    </a:lnTo>
                    <a:lnTo>
                      <a:pt x="0" y="390906"/>
                    </a:lnTo>
                    <a:lnTo>
                      <a:pt x="366236" y="390906"/>
                    </a:lnTo>
                    <a:lnTo>
                      <a:pt x="366236" y="0"/>
                    </a:lnTo>
                    <a:lnTo>
                      <a:pt x="328136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</p:grpSp>
        <p:grpSp>
          <p:nvGrpSpPr>
            <p:cNvPr id="39" name="Группа 38">
              <a:extLst>
                <a:ext uri="{FF2B5EF4-FFF2-40B4-BE49-F238E27FC236}">
                  <a16:creationId xmlns:a16="http://schemas.microsoft.com/office/drawing/2014/main" id="{E30981E5-6263-41F6-A10F-37F60EB6746A}"/>
                </a:ext>
              </a:extLst>
            </p:cNvPr>
            <p:cNvGrpSpPr/>
            <p:nvPr/>
          </p:nvGrpSpPr>
          <p:grpSpPr>
            <a:xfrm>
              <a:off x="8832850" y="1454329"/>
              <a:ext cx="253243" cy="1321671"/>
              <a:chOff x="9871075" y="4697412"/>
              <a:chExt cx="366236" cy="1911380"/>
            </a:xfrm>
            <a:solidFill>
              <a:srgbClr val="A11F57"/>
            </a:solidFill>
          </p:grpSpPr>
          <p:sp>
            <p:nvSpPr>
              <p:cNvPr id="40" name="Полилиния: фигура 39">
                <a:extLst>
                  <a:ext uri="{FF2B5EF4-FFF2-40B4-BE49-F238E27FC236}">
                    <a16:creationId xmlns:a16="http://schemas.microsoft.com/office/drawing/2014/main" id="{5CFAAC18-A6A9-4606-83AA-57DB1201095F}"/>
                  </a:ext>
                </a:extLst>
              </p:cNvPr>
              <p:cNvSpPr/>
              <p:nvPr/>
            </p:nvSpPr>
            <p:spPr>
              <a:xfrm>
                <a:off x="9871075" y="4697412"/>
                <a:ext cx="366236" cy="342423"/>
              </a:xfrm>
              <a:custGeom>
                <a:avLst/>
                <a:gdLst>
                  <a:gd name="connsiteX0" fmla="*/ 0 w 366236"/>
                  <a:gd name="connsiteY0" fmla="*/ 38100 h 342423"/>
                  <a:gd name="connsiteX1" fmla="*/ 328136 w 366236"/>
                  <a:gd name="connsiteY1" fmla="*/ 38100 h 342423"/>
                  <a:gd name="connsiteX2" fmla="*/ 328136 w 366236"/>
                  <a:gd name="connsiteY2" fmla="*/ 342424 h 342423"/>
                  <a:gd name="connsiteX3" fmla="*/ 366236 w 366236"/>
                  <a:gd name="connsiteY3" fmla="*/ 342424 h 342423"/>
                  <a:gd name="connsiteX4" fmla="*/ 366236 w 366236"/>
                  <a:gd name="connsiteY4" fmla="*/ 0 h 342423"/>
                  <a:gd name="connsiteX5" fmla="*/ 0 w 366236"/>
                  <a:gd name="connsiteY5" fmla="*/ 0 h 342423"/>
                  <a:gd name="connsiteX6" fmla="*/ 0 w 366236"/>
                  <a:gd name="connsiteY6" fmla="*/ 38100 h 342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42423">
                    <a:moveTo>
                      <a:pt x="0" y="38100"/>
                    </a:moveTo>
                    <a:lnTo>
                      <a:pt x="328136" y="38100"/>
                    </a:lnTo>
                    <a:lnTo>
                      <a:pt x="328136" y="342424"/>
                    </a:lnTo>
                    <a:lnTo>
                      <a:pt x="366236" y="342424"/>
                    </a:lnTo>
                    <a:lnTo>
                      <a:pt x="366236" y="0"/>
                    </a:lnTo>
                    <a:lnTo>
                      <a:pt x="0" y="0"/>
                    </a:lnTo>
                    <a:lnTo>
                      <a:pt x="0" y="381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  <p:sp>
            <p:nvSpPr>
              <p:cNvPr id="41" name="Полилиния: фигура 40">
                <a:extLst>
                  <a:ext uri="{FF2B5EF4-FFF2-40B4-BE49-F238E27FC236}">
                    <a16:creationId xmlns:a16="http://schemas.microsoft.com/office/drawing/2014/main" id="{7D20BAF8-39B2-4DCC-A46B-EE0241973D9F}"/>
                  </a:ext>
                </a:extLst>
              </p:cNvPr>
              <p:cNvSpPr/>
              <p:nvPr/>
            </p:nvSpPr>
            <p:spPr>
              <a:xfrm>
                <a:off x="9871075" y="6217887"/>
                <a:ext cx="366236" cy="390905"/>
              </a:xfrm>
              <a:custGeom>
                <a:avLst/>
                <a:gdLst>
                  <a:gd name="connsiteX0" fmla="*/ 328136 w 366236"/>
                  <a:gd name="connsiteY0" fmla="*/ 0 h 390905"/>
                  <a:gd name="connsiteX1" fmla="*/ 328136 w 366236"/>
                  <a:gd name="connsiteY1" fmla="*/ 352806 h 390905"/>
                  <a:gd name="connsiteX2" fmla="*/ 0 w 366236"/>
                  <a:gd name="connsiteY2" fmla="*/ 352806 h 390905"/>
                  <a:gd name="connsiteX3" fmla="*/ 0 w 366236"/>
                  <a:gd name="connsiteY3" fmla="*/ 390906 h 390905"/>
                  <a:gd name="connsiteX4" fmla="*/ 366236 w 366236"/>
                  <a:gd name="connsiteY4" fmla="*/ 390906 h 390905"/>
                  <a:gd name="connsiteX5" fmla="*/ 366236 w 366236"/>
                  <a:gd name="connsiteY5" fmla="*/ 0 h 390905"/>
                  <a:gd name="connsiteX6" fmla="*/ 328136 w 366236"/>
                  <a:gd name="connsiteY6" fmla="*/ 0 h 390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6236" h="390905">
                    <a:moveTo>
                      <a:pt x="328136" y="0"/>
                    </a:moveTo>
                    <a:lnTo>
                      <a:pt x="328136" y="352806"/>
                    </a:lnTo>
                    <a:lnTo>
                      <a:pt x="0" y="352806"/>
                    </a:lnTo>
                    <a:lnTo>
                      <a:pt x="0" y="390906"/>
                    </a:lnTo>
                    <a:lnTo>
                      <a:pt x="366236" y="390906"/>
                    </a:lnTo>
                    <a:lnTo>
                      <a:pt x="366236" y="0"/>
                    </a:lnTo>
                    <a:lnTo>
                      <a:pt x="328136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>
                  <a:solidFill>
                    <a:srgbClr val="A11F57"/>
                  </a:solidFill>
                </a:endParaRPr>
              </a:p>
            </p:txBody>
          </p:sp>
        </p:grpSp>
      </p:grp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D4C6BD37-DD5B-499F-9BDE-9EB5A5F03307}"/>
              </a:ext>
            </a:extLst>
          </p:cNvPr>
          <p:cNvCxnSpPr>
            <a:cxnSpLocks/>
          </p:cNvCxnSpPr>
          <p:nvPr/>
        </p:nvCxnSpPr>
        <p:spPr>
          <a:xfrm>
            <a:off x="698500" y="3250371"/>
            <a:ext cx="0" cy="7509704"/>
          </a:xfrm>
          <a:prstGeom prst="line">
            <a:avLst/>
          </a:prstGeom>
          <a:ln w="22225">
            <a:solidFill>
              <a:srgbClr val="A11F5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id="{FE66209C-FC67-4BCA-B391-F83A834D80EE}"/>
              </a:ext>
            </a:extLst>
          </p:cNvPr>
          <p:cNvCxnSpPr/>
          <p:nvPr/>
        </p:nvCxnSpPr>
        <p:spPr>
          <a:xfrm>
            <a:off x="698500" y="4130675"/>
            <a:ext cx="742950" cy="0"/>
          </a:xfrm>
          <a:prstGeom prst="straightConnector1">
            <a:avLst/>
          </a:prstGeom>
          <a:ln w="28575">
            <a:solidFill>
              <a:srgbClr val="A11F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>
            <a:extLst>
              <a:ext uri="{FF2B5EF4-FFF2-40B4-BE49-F238E27FC236}">
                <a16:creationId xmlns:a16="http://schemas.microsoft.com/office/drawing/2014/main" id="{FB9B0E22-57BF-4E5E-82B0-32195CFA710D}"/>
              </a:ext>
            </a:extLst>
          </p:cNvPr>
          <p:cNvCxnSpPr/>
          <p:nvPr/>
        </p:nvCxnSpPr>
        <p:spPr>
          <a:xfrm>
            <a:off x="698500" y="6569075"/>
            <a:ext cx="742950" cy="0"/>
          </a:xfrm>
          <a:prstGeom prst="straightConnector1">
            <a:avLst/>
          </a:prstGeom>
          <a:ln w="28575">
            <a:solidFill>
              <a:srgbClr val="A11F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224DAEB9-ECAF-4013-9CD9-0F482C44C94B}"/>
              </a:ext>
            </a:extLst>
          </p:cNvPr>
          <p:cNvCxnSpPr/>
          <p:nvPr/>
        </p:nvCxnSpPr>
        <p:spPr>
          <a:xfrm>
            <a:off x="698500" y="9009899"/>
            <a:ext cx="742950" cy="0"/>
          </a:xfrm>
          <a:prstGeom prst="straightConnector1">
            <a:avLst/>
          </a:prstGeom>
          <a:ln w="28575">
            <a:solidFill>
              <a:srgbClr val="A11F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Соединитель: уступ 51">
            <a:extLst>
              <a:ext uri="{FF2B5EF4-FFF2-40B4-BE49-F238E27FC236}">
                <a16:creationId xmlns:a16="http://schemas.microsoft.com/office/drawing/2014/main" id="{EA458F6F-9275-4A49-9C55-66E1E3E0C26E}"/>
              </a:ext>
            </a:extLst>
          </p:cNvPr>
          <p:cNvCxnSpPr>
            <a:cxnSpLocks/>
          </p:cNvCxnSpPr>
          <p:nvPr/>
        </p:nvCxnSpPr>
        <p:spPr>
          <a:xfrm flipV="1">
            <a:off x="698500" y="10311767"/>
            <a:ext cx="9559917" cy="441502"/>
          </a:xfrm>
          <a:prstGeom prst="bentConnector3">
            <a:avLst>
              <a:gd name="adj1" fmla="val 100021"/>
            </a:avLst>
          </a:prstGeom>
          <a:ln w="22225">
            <a:solidFill>
              <a:srgbClr val="A11F5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Прямоугольник: скругленные углы 56">
            <a:extLst>
              <a:ext uri="{FF2B5EF4-FFF2-40B4-BE49-F238E27FC236}">
                <a16:creationId xmlns:a16="http://schemas.microsoft.com/office/drawing/2014/main" id="{914DE346-FDB1-40BE-A729-35F3061C2027}"/>
              </a:ext>
            </a:extLst>
          </p:cNvPr>
          <p:cNvSpPr/>
          <p:nvPr/>
        </p:nvSpPr>
        <p:spPr>
          <a:xfrm>
            <a:off x="13608184" y="3140075"/>
            <a:ext cx="5998540" cy="487489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457200" algn="l"/>
                <a:tab pos="1272540" algn="l"/>
              </a:tabLst>
            </a:pPr>
            <a:r>
              <a:rPr lang="ru-RU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чат-боты и голосовые помощники</a:t>
            </a:r>
            <a:endParaRPr lang="ru-RU" sz="2000" b="1" i="0" dirty="0">
              <a:solidFill>
                <a:schemeClr val="tx1"/>
              </a:solidFill>
            </a:endParaRPr>
          </a:p>
        </p:txBody>
      </p:sp>
      <p:sp>
        <p:nvSpPr>
          <p:cNvPr id="60" name="Номер слайда 2">
            <a:extLst>
              <a:ext uri="{FF2B5EF4-FFF2-40B4-BE49-F238E27FC236}">
                <a16:creationId xmlns:a16="http://schemas.microsoft.com/office/drawing/2014/main" id="{F0DDE215-A75A-4AF1-8D5D-98E6473E75D4}"/>
              </a:ext>
            </a:extLst>
          </p:cNvPr>
          <p:cNvSpPr txBox="1">
            <a:spLocks/>
          </p:cNvSpPr>
          <p:nvPr/>
        </p:nvSpPr>
        <p:spPr>
          <a:xfrm>
            <a:off x="19620633" y="10735377"/>
            <a:ext cx="36576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8533FED-707D-43D7-870D-DA628AAE5381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91989E-A6E8-4556-9FEF-686547916D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92747" y="2673016"/>
            <a:ext cx="5291753" cy="800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10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32" grpId="0"/>
      <p:bldP spid="33" grpId="0"/>
      <p:bldP spid="34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697488-7EA1-4130-A060-6445040E2A70}"/>
              </a:ext>
            </a:extLst>
          </p:cNvPr>
          <p:cNvSpPr txBox="1"/>
          <p:nvPr/>
        </p:nvSpPr>
        <p:spPr>
          <a:xfrm>
            <a:off x="15538450" y="4711849"/>
            <a:ext cx="2743200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Проводим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</a:rPr>
              <a:t>174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тендера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в год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2E6810-4AD7-49C2-ADD8-F91CAF6B8E19}"/>
              </a:ext>
            </a:extLst>
          </p:cNvPr>
          <p:cNvSpPr txBox="1"/>
          <p:nvPr/>
        </p:nvSpPr>
        <p:spPr>
          <a:xfrm>
            <a:off x="1670050" y="4708674"/>
            <a:ext cx="2949415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Заключаем 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</a:rPr>
              <a:t>117+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договоров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в год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4892FF-D453-4535-BF77-E9B2C894DD49}"/>
              </a:ext>
            </a:extLst>
          </p:cNvPr>
          <p:cNvSpPr txBox="1"/>
          <p:nvPr/>
        </p:nvSpPr>
        <p:spPr>
          <a:xfrm>
            <a:off x="1047458" y="992692"/>
            <a:ext cx="1005114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</a:rPr>
              <a:t>15 ЛЕТ НАС ВЫБИРАЮТ УСПЕШНЫЕ КОМПАНИИ РОССИИ!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ED0101-705A-4B82-84EE-CEAF9D47DB87}"/>
              </a:ext>
            </a:extLst>
          </p:cNvPr>
          <p:cNvSpPr txBox="1"/>
          <p:nvPr/>
        </p:nvSpPr>
        <p:spPr>
          <a:xfrm>
            <a:off x="1047458" y="8841970"/>
            <a:ext cx="829887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</a:rPr>
              <a:t>ВМЕСТЕ К УСПЕХУ! ПРИСОЕДИНЯЙТЕСЬ!</a:t>
            </a: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31A6511-ECDF-41EF-8A5A-471ABB152F53}"/>
              </a:ext>
            </a:extLst>
          </p:cNvPr>
          <p:cNvGrpSpPr/>
          <p:nvPr/>
        </p:nvGrpSpPr>
        <p:grpSpPr>
          <a:xfrm rot="10800000">
            <a:off x="1165635" y="3869133"/>
            <a:ext cx="681458" cy="3556518"/>
            <a:chOff x="9871075" y="4697412"/>
            <a:chExt cx="366236" cy="1911380"/>
          </a:xfrm>
          <a:solidFill>
            <a:schemeClr val="bg1"/>
          </a:solidFill>
        </p:grpSpPr>
        <p:sp>
          <p:nvSpPr>
            <p:cNvPr id="18" name="Полилиния: фигура 17">
              <a:extLst>
                <a:ext uri="{FF2B5EF4-FFF2-40B4-BE49-F238E27FC236}">
                  <a16:creationId xmlns:a16="http://schemas.microsoft.com/office/drawing/2014/main" id="{9DD0AD6C-0DB1-4AF8-9077-A3524F749374}"/>
                </a:ext>
              </a:extLst>
            </p:cNvPr>
            <p:cNvSpPr/>
            <p:nvPr/>
          </p:nvSpPr>
          <p:spPr>
            <a:xfrm>
              <a:off x="9871075" y="4697412"/>
              <a:ext cx="366236" cy="342423"/>
            </a:xfrm>
            <a:custGeom>
              <a:avLst/>
              <a:gdLst>
                <a:gd name="connsiteX0" fmla="*/ 0 w 366236"/>
                <a:gd name="connsiteY0" fmla="*/ 38100 h 342423"/>
                <a:gd name="connsiteX1" fmla="*/ 328136 w 366236"/>
                <a:gd name="connsiteY1" fmla="*/ 38100 h 342423"/>
                <a:gd name="connsiteX2" fmla="*/ 328136 w 366236"/>
                <a:gd name="connsiteY2" fmla="*/ 342424 h 342423"/>
                <a:gd name="connsiteX3" fmla="*/ 366236 w 366236"/>
                <a:gd name="connsiteY3" fmla="*/ 342424 h 342423"/>
                <a:gd name="connsiteX4" fmla="*/ 366236 w 366236"/>
                <a:gd name="connsiteY4" fmla="*/ 0 h 342423"/>
                <a:gd name="connsiteX5" fmla="*/ 0 w 366236"/>
                <a:gd name="connsiteY5" fmla="*/ 0 h 342423"/>
                <a:gd name="connsiteX6" fmla="*/ 0 w 366236"/>
                <a:gd name="connsiteY6" fmla="*/ 38100 h 34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42423">
                  <a:moveTo>
                    <a:pt x="0" y="38100"/>
                  </a:moveTo>
                  <a:lnTo>
                    <a:pt x="328136" y="38100"/>
                  </a:lnTo>
                  <a:lnTo>
                    <a:pt x="328136" y="342424"/>
                  </a:lnTo>
                  <a:lnTo>
                    <a:pt x="366236" y="342424"/>
                  </a:lnTo>
                  <a:lnTo>
                    <a:pt x="366236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  <p:sp>
          <p:nvSpPr>
            <p:cNvPr id="19" name="Полилиния: фигура 18">
              <a:extLst>
                <a:ext uri="{FF2B5EF4-FFF2-40B4-BE49-F238E27FC236}">
                  <a16:creationId xmlns:a16="http://schemas.microsoft.com/office/drawing/2014/main" id="{17AA1246-3629-48BD-BCCB-3293EFA44B7A}"/>
                </a:ext>
              </a:extLst>
            </p:cNvPr>
            <p:cNvSpPr/>
            <p:nvPr/>
          </p:nvSpPr>
          <p:spPr>
            <a:xfrm>
              <a:off x="9871075" y="6217887"/>
              <a:ext cx="366236" cy="390905"/>
            </a:xfrm>
            <a:custGeom>
              <a:avLst/>
              <a:gdLst>
                <a:gd name="connsiteX0" fmla="*/ 328136 w 366236"/>
                <a:gd name="connsiteY0" fmla="*/ 0 h 390905"/>
                <a:gd name="connsiteX1" fmla="*/ 328136 w 366236"/>
                <a:gd name="connsiteY1" fmla="*/ 352806 h 390905"/>
                <a:gd name="connsiteX2" fmla="*/ 0 w 366236"/>
                <a:gd name="connsiteY2" fmla="*/ 352806 h 390905"/>
                <a:gd name="connsiteX3" fmla="*/ 0 w 366236"/>
                <a:gd name="connsiteY3" fmla="*/ 390906 h 390905"/>
                <a:gd name="connsiteX4" fmla="*/ 366236 w 366236"/>
                <a:gd name="connsiteY4" fmla="*/ 390906 h 390905"/>
                <a:gd name="connsiteX5" fmla="*/ 366236 w 366236"/>
                <a:gd name="connsiteY5" fmla="*/ 0 h 390905"/>
                <a:gd name="connsiteX6" fmla="*/ 328136 w 366236"/>
                <a:gd name="connsiteY6" fmla="*/ 0 h 39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90905">
                  <a:moveTo>
                    <a:pt x="328136" y="0"/>
                  </a:moveTo>
                  <a:lnTo>
                    <a:pt x="328136" y="352806"/>
                  </a:lnTo>
                  <a:lnTo>
                    <a:pt x="0" y="352806"/>
                  </a:lnTo>
                  <a:lnTo>
                    <a:pt x="0" y="390906"/>
                  </a:lnTo>
                  <a:lnTo>
                    <a:pt x="366236" y="390906"/>
                  </a:lnTo>
                  <a:lnTo>
                    <a:pt x="366236" y="0"/>
                  </a:lnTo>
                  <a:lnTo>
                    <a:pt x="32813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7C65928E-D820-4063-B170-13D7E5D52C29}"/>
              </a:ext>
            </a:extLst>
          </p:cNvPr>
          <p:cNvSpPr txBox="1"/>
          <p:nvPr/>
        </p:nvSpPr>
        <p:spPr>
          <a:xfrm>
            <a:off x="10890250" y="4708674"/>
            <a:ext cx="3227653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Урегулируем в год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</a:rPr>
              <a:t>289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страховых случаев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по </a:t>
            </a:r>
            <a:r>
              <a:rPr lang="ru-RU" sz="2400" dirty="0" err="1">
                <a:solidFill>
                  <a:schemeClr val="bg1"/>
                </a:solidFill>
              </a:rPr>
              <a:t>НСиБ</a:t>
            </a:r>
            <a:endParaRPr lang="ru-RU" sz="2400" dirty="0">
              <a:solidFill>
                <a:schemeClr val="bg1"/>
              </a:solidFill>
            </a:endParaRPr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8FF2EBAF-0475-403F-8E26-4C7F902A16D8}"/>
              </a:ext>
            </a:extLst>
          </p:cNvPr>
          <p:cNvGrpSpPr/>
          <p:nvPr/>
        </p:nvGrpSpPr>
        <p:grpSpPr>
          <a:xfrm>
            <a:off x="18257007" y="3869133"/>
            <a:ext cx="681458" cy="3556518"/>
            <a:chOff x="9871075" y="4697412"/>
            <a:chExt cx="366236" cy="1911380"/>
          </a:xfrm>
          <a:solidFill>
            <a:schemeClr val="bg1"/>
          </a:solidFill>
        </p:grpSpPr>
        <p:sp>
          <p:nvSpPr>
            <p:cNvPr id="38" name="Полилиния: фигура 37">
              <a:extLst>
                <a:ext uri="{FF2B5EF4-FFF2-40B4-BE49-F238E27FC236}">
                  <a16:creationId xmlns:a16="http://schemas.microsoft.com/office/drawing/2014/main" id="{5B66B536-F99D-41CB-BEC6-753F2BC018FE}"/>
                </a:ext>
              </a:extLst>
            </p:cNvPr>
            <p:cNvSpPr/>
            <p:nvPr/>
          </p:nvSpPr>
          <p:spPr>
            <a:xfrm>
              <a:off x="9871075" y="4697412"/>
              <a:ext cx="366236" cy="342423"/>
            </a:xfrm>
            <a:custGeom>
              <a:avLst/>
              <a:gdLst>
                <a:gd name="connsiteX0" fmla="*/ 0 w 366236"/>
                <a:gd name="connsiteY0" fmla="*/ 38100 h 342423"/>
                <a:gd name="connsiteX1" fmla="*/ 328136 w 366236"/>
                <a:gd name="connsiteY1" fmla="*/ 38100 h 342423"/>
                <a:gd name="connsiteX2" fmla="*/ 328136 w 366236"/>
                <a:gd name="connsiteY2" fmla="*/ 342424 h 342423"/>
                <a:gd name="connsiteX3" fmla="*/ 366236 w 366236"/>
                <a:gd name="connsiteY3" fmla="*/ 342424 h 342423"/>
                <a:gd name="connsiteX4" fmla="*/ 366236 w 366236"/>
                <a:gd name="connsiteY4" fmla="*/ 0 h 342423"/>
                <a:gd name="connsiteX5" fmla="*/ 0 w 366236"/>
                <a:gd name="connsiteY5" fmla="*/ 0 h 342423"/>
                <a:gd name="connsiteX6" fmla="*/ 0 w 366236"/>
                <a:gd name="connsiteY6" fmla="*/ 38100 h 34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42423">
                  <a:moveTo>
                    <a:pt x="0" y="38100"/>
                  </a:moveTo>
                  <a:lnTo>
                    <a:pt x="328136" y="38100"/>
                  </a:lnTo>
                  <a:lnTo>
                    <a:pt x="328136" y="342424"/>
                  </a:lnTo>
                  <a:lnTo>
                    <a:pt x="366236" y="342424"/>
                  </a:lnTo>
                  <a:lnTo>
                    <a:pt x="366236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  <p:sp>
          <p:nvSpPr>
            <p:cNvPr id="39" name="Полилиния: фигура 38">
              <a:extLst>
                <a:ext uri="{FF2B5EF4-FFF2-40B4-BE49-F238E27FC236}">
                  <a16:creationId xmlns:a16="http://schemas.microsoft.com/office/drawing/2014/main" id="{90256309-AE4F-48D6-B482-0A96196B787E}"/>
                </a:ext>
              </a:extLst>
            </p:cNvPr>
            <p:cNvSpPr/>
            <p:nvPr/>
          </p:nvSpPr>
          <p:spPr>
            <a:xfrm>
              <a:off x="9871075" y="6217887"/>
              <a:ext cx="366236" cy="390905"/>
            </a:xfrm>
            <a:custGeom>
              <a:avLst/>
              <a:gdLst>
                <a:gd name="connsiteX0" fmla="*/ 328136 w 366236"/>
                <a:gd name="connsiteY0" fmla="*/ 0 h 390905"/>
                <a:gd name="connsiteX1" fmla="*/ 328136 w 366236"/>
                <a:gd name="connsiteY1" fmla="*/ 352806 h 390905"/>
                <a:gd name="connsiteX2" fmla="*/ 0 w 366236"/>
                <a:gd name="connsiteY2" fmla="*/ 352806 h 390905"/>
                <a:gd name="connsiteX3" fmla="*/ 0 w 366236"/>
                <a:gd name="connsiteY3" fmla="*/ 390906 h 390905"/>
                <a:gd name="connsiteX4" fmla="*/ 366236 w 366236"/>
                <a:gd name="connsiteY4" fmla="*/ 390906 h 390905"/>
                <a:gd name="connsiteX5" fmla="*/ 366236 w 366236"/>
                <a:gd name="connsiteY5" fmla="*/ 0 h 390905"/>
                <a:gd name="connsiteX6" fmla="*/ 328136 w 366236"/>
                <a:gd name="connsiteY6" fmla="*/ 0 h 39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90905">
                  <a:moveTo>
                    <a:pt x="328136" y="0"/>
                  </a:moveTo>
                  <a:lnTo>
                    <a:pt x="328136" y="352806"/>
                  </a:lnTo>
                  <a:lnTo>
                    <a:pt x="0" y="352806"/>
                  </a:lnTo>
                  <a:lnTo>
                    <a:pt x="0" y="390906"/>
                  </a:lnTo>
                  <a:lnTo>
                    <a:pt x="366236" y="390906"/>
                  </a:lnTo>
                  <a:lnTo>
                    <a:pt x="366236" y="0"/>
                  </a:lnTo>
                  <a:lnTo>
                    <a:pt x="32813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BAF19245-BD78-450B-864A-BD677BD4E8DD}"/>
              </a:ext>
            </a:extLst>
          </p:cNvPr>
          <p:cNvSpPr txBox="1"/>
          <p:nvPr/>
        </p:nvSpPr>
        <p:spPr>
          <a:xfrm>
            <a:off x="5772302" y="4685576"/>
            <a:ext cx="3746348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Обслуживаем</a:t>
            </a:r>
            <a:endParaRPr lang="ru-RU" sz="2400" b="1" dirty="0">
              <a:solidFill>
                <a:schemeClr val="bg1"/>
              </a:solidFill>
            </a:endParaRPr>
          </a:p>
          <a:p>
            <a:pPr algn="ctr"/>
            <a:r>
              <a:rPr lang="ru-RU" sz="4400" b="1" dirty="0">
                <a:solidFill>
                  <a:schemeClr val="bg1"/>
                </a:solidFill>
              </a:rPr>
              <a:t>73 530+</a:t>
            </a:r>
            <a:endParaRPr lang="ru-RU" sz="4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застрахованных 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в год</a:t>
            </a: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966F06CD-8216-47F6-9D55-317251460C05}"/>
              </a:ext>
            </a:extLst>
          </p:cNvPr>
          <p:cNvCxnSpPr>
            <a:cxnSpLocks/>
          </p:cNvCxnSpPr>
          <p:nvPr/>
        </p:nvCxnSpPr>
        <p:spPr>
          <a:xfrm>
            <a:off x="5175250" y="3825874"/>
            <a:ext cx="0" cy="3643037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A6E5548A-AFFB-4D4E-8CB1-784B87875779}"/>
              </a:ext>
            </a:extLst>
          </p:cNvPr>
          <p:cNvCxnSpPr>
            <a:cxnSpLocks/>
          </p:cNvCxnSpPr>
          <p:nvPr/>
        </p:nvCxnSpPr>
        <p:spPr>
          <a:xfrm>
            <a:off x="10052050" y="3825874"/>
            <a:ext cx="0" cy="3643037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3F04D9C1-2D2A-4457-BB7E-1AC84DBDDDAD}"/>
              </a:ext>
            </a:extLst>
          </p:cNvPr>
          <p:cNvCxnSpPr>
            <a:cxnSpLocks/>
          </p:cNvCxnSpPr>
          <p:nvPr/>
        </p:nvCxnSpPr>
        <p:spPr>
          <a:xfrm>
            <a:off x="14852650" y="3825874"/>
            <a:ext cx="0" cy="3643037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85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25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3" grpId="0"/>
      <p:bldP spid="13" grpId="1"/>
      <p:bldP spid="16" grpId="0"/>
      <p:bldP spid="16" grpId="1"/>
      <p:bldP spid="16" grpId="2"/>
      <p:bldP spid="24" grpId="0"/>
      <p:bldP spid="24" grpId="1"/>
      <p:bldP spid="40" grpId="0"/>
      <p:bldP spid="4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752643"/>
            <a:ext cx="20094047" cy="35559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880596" y="921436"/>
            <a:ext cx="3241807" cy="285855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47023" y="450875"/>
            <a:ext cx="1869681" cy="189983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080363" y="8733136"/>
            <a:ext cx="1417339" cy="141733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968218" y="3880091"/>
            <a:ext cx="1135881" cy="1985279"/>
          </a:xfrm>
          <a:prstGeom prst="rect">
            <a:avLst/>
          </a:prstGeom>
        </p:spPr>
      </p:pic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09EA0896-291A-4669-8CF0-D0278D66A3C2}"/>
              </a:ext>
            </a:extLst>
          </p:cNvPr>
          <p:cNvGrpSpPr/>
          <p:nvPr/>
        </p:nvGrpSpPr>
        <p:grpSpPr>
          <a:xfrm>
            <a:off x="1137042" y="712020"/>
            <a:ext cx="1914957" cy="1170938"/>
            <a:chOff x="1137043" y="712020"/>
            <a:chExt cx="1914957" cy="1170938"/>
          </a:xfrm>
        </p:grpSpPr>
        <p:sp>
          <p:nvSpPr>
            <p:cNvPr id="15" name="object 15"/>
            <p:cNvSpPr/>
            <p:nvPr/>
          </p:nvSpPr>
          <p:spPr>
            <a:xfrm>
              <a:off x="1226731" y="1347386"/>
              <a:ext cx="44450" cy="239395"/>
            </a:xfrm>
            <a:custGeom>
              <a:avLst/>
              <a:gdLst/>
              <a:ahLst/>
              <a:cxnLst/>
              <a:rect l="l" t="t" r="r" b="b"/>
              <a:pathLst>
                <a:path w="44450" h="239394">
                  <a:moveTo>
                    <a:pt x="43840" y="22123"/>
                  </a:moveTo>
                  <a:lnTo>
                    <a:pt x="42316" y="13411"/>
                  </a:lnTo>
                  <a:lnTo>
                    <a:pt x="37960" y="6388"/>
                  </a:lnTo>
                  <a:lnTo>
                    <a:pt x="31115" y="1701"/>
                  </a:lnTo>
                  <a:lnTo>
                    <a:pt x="22123" y="0"/>
                  </a:lnTo>
                  <a:lnTo>
                    <a:pt x="13246" y="1701"/>
                  </a:lnTo>
                  <a:lnTo>
                    <a:pt x="6235" y="6388"/>
                  </a:lnTo>
                  <a:lnTo>
                    <a:pt x="1651" y="13411"/>
                  </a:lnTo>
                  <a:lnTo>
                    <a:pt x="0" y="22123"/>
                  </a:lnTo>
                  <a:lnTo>
                    <a:pt x="1574" y="30607"/>
                  </a:lnTo>
                  <a:lnTo>
                    <a:pt x="5981" y="37515"/>
                  </a:lnTo>
                  <a:lnTo>
                    <a:pt x="12725" y="42151"/>
                  </a:lnTo>
                  <a:lnTo>
                    <a:pt x="21323" y="43853"/>
                  </a:lnTo>
                  <a:lnTo>
                    <a:pt x="30835" y="42151"/>
                  </a:lnTo>
                  <a:lnTo>
                    <a:pt x="38011" y="37515"/>
                  </a:lnTo>
                  <a:lnTo>
                    <a:pt x="42468" y="30607"/>
                  </a:lnTo>
                  <a:lnTo>
                    <a:pt x="43840" y="22123"/>
                  </a:lnTo>
                  <a:close/>
                </a:path>
                <a:path w="44450" h="239394">
                  <a:moveTo>
                    <a:pt x="44030" y="66332"/>
                  </a:moveTo>
                  <a:lnTo>
                    <a:pt x="1892" y="66332"/>
                  </a:lnTo>
                  <a:lnTo>
                    <a:pt x="1892" y="238861"/>
                  </a:lnTo>
                  <a:lnTo>
                    <a:pt x="44030" y="238861"/>
                  </a:lnTo>
                  <a:lnTo>
                    <a:pt x="44030" y="663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37220" y="1409790"/>
              <a:ext cx="182800" cy="17644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7245" y="1364164"/>
              <a:ext cx="137419" cy="22563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2436" y="1409788"/>
              <a:ext cx="204464" cy="18001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77178" y="1413708"/>
              <a:ext cx="137304" cy="17252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115108" y="896105"/>
              <a:ext cx="822325" cy="716915"/>
            </a:xfrm>
            <a:custGeom>
              <a:avLst/>
              <a:gdLst/>
              <a:ahLst/>
              <a:cxnLst/>
              <a:rect l="l" t="t" r="r" b="b"/>
              <a:pathLst>
                <a:path w="822325" h="716915">
                  <a:moveTo>
                    <a:pt x="266661" y="677164"/>
                  </a:moveTo>
                  <a:lnTo>
                    <a:pt x="212331" y="652437"/>
                  </a:lnTo>
                  <a:lnTo>
                    <a:pt x="194995" y="560006"/>
                  </a:lnTo>
                  <a:lnTo>
                    <a:pt x="196202" y="374878"/>
                  </a:lnTo>
                  <a:lnTo>
                    <a:pt x="198945" y="14871"/>
                  </a:lnTo>
                  <a:lnTo>
                    <a:pt x="178015" y="14871"/>
                  </a:lnTo>
                  <a:lnTo>
                    <a:pt x="129413" y="59042"/>
                  </a:lnTo>
                  <a:lnTo>
                    <a:pt x="94246" y="77685"/>
                  </a:lnTo>
                  <a:lnTo>
                    <a:pt x="40538" y="87680"/>
                  </a:lnTo>
                  <a:lnTo>
                    <a:pt x="0" y="88163"/>
                  </a:lnTo>
                  <a:lnTo>
                    <a:pt x="0" y="119570"/>
                  </a:lnTo>
                  <a:lnTo>
                    <a:pt x="49936" y="129425"/>
                  </a:lnTo>
                  <a:lnTo>
                    <a:pt x="82753" y="151104"/>
                  </a:lnTo>
                  <a:lnTo>
                    <a:pt x="102222" y="186207"/>
                  </a:lnTo>
                  <a:lnTo>
                    <a:pt x="107492" y="247116"/>
                  </a:lnTo>
                  <a:lnTo>
                    <a:pt x="108191" y="305879"/>
                  </a:lnTo>
                  <a:lnTo>
                    <a:pt x="108178" y="497306"/>
                  </a:lnTo>
                  <a:lnTo>
                    <a:pt x="107632" y="559650"/>
                  </a:lnTo>
                  <a:lnTo>
                    <a:pt x="106476" y="614578"/>
                  </a:lnTo>
                  <a:lnTo>
                    <a:pt x="106337" y="631037"/>
                  </a:lnTo>
                  <a:lnTo>
                    <a:pt x="68275" y="664679"/>
                  </a:lnTo>
                  <a:lnTo>
                    <a:pt x="34188" y="677164"/>
                  </a:lnTo>
                  <a:lnTo>
                    <a:pt x="36512" y="695540"/>
                  </a:lnTo>
                  <a:lnTo>
                    <a:pt x="264337" y="695540"/>
                  </a:lnTo>
                  <a:lnTo>
                    <a:pt x="266661" y="677164"/>
                  </a:lnTo>
                  <a:close/>
                </a:path>
                <a:path w="822325" h="716915">
                  <a:moveTo>
                    <a:pt x="822312" y="523265"/>
                  </a:moveTo>
                  <a:lnTo>
                    <a:pt x="815911" y="474091"/>
                  </a:lnTo>
                  <a:lnTo>
                    <a:pt x="796683" y="433857"/>
                  </a:lnTo>
                  <a:lnTo>
                    <a:pt x="767461" y="400634"/>
                  </a:lnTo>
                  <a:lnTo>
                    <a:pt x="731113" y="372452"/>
                  </a:lnTo>
                  <a:lnTo>
                    <a:pt x="689978" y="348170"/>
                  </a:lnTo>
                  <a:lnTo>
                    <a:pt x="646468" y="326555"/>
                  </a:lnTo>
                  <a:lnTo>
                    <a:pt x="624408" y="316318"/>
                  </a:lnTo>
                  <a:lnTo>
                    <a:pt x="602945" y="305854"/>
                  </a:lnTo>
                  <a:lnTo>
                    <a:pt x="561822" y="284226"/>
                  </a:lnTo>
                  <a:lnTo>
                    <a:pt x="525449" y="260096"/>
                  </a:lnTo>
                  <a:lnTo>
                    <a:pt x="496239" y="231775"/>
                  </a:lnTo>
                  <a:lnTo>
                    <a:pt x="477012" y="197942"/>
                  </a:lnTo>
                  <a:lnTo>
                    <a:pt x="470611" y="157264"/>
                  </a:lnTo>
                  <a:lnTo>
                    <a:pt x="482625" y="109804"/>
                  </a:lnTo>
                  <a:lnTo>
                    <a:pt x="513994" y="73533"/>
                  </a:lnTo>
                  <a:lnTo>
                    <a:pt x="557631" y="51447"/>
                  </a:lnTo>
                  <a:lnTo>
                    <a:pt x="606488" y="46520"/>
                  </a:lnTo>
                  <a:lnTo>
                    <a:pt x="639559" y="54279"/>
                  </a:lnTo>
                  <a:lnTo>
                    <a:pt x="669290" y="70192"/>
                  </a:lnTo>
                  <a:lnTo>
                    <a:pt x="694270" y="92938"/>
                  </a:lnTo>
                  <a:lnTo>
                    <a:pt x="713041" y="121208"/>
                  </a:lnTo>
                  <a:lnTo>
                    <a:pt x="753846" y="203377"/>
                  </a:lnTo>
                  <a:lnTo>
                    <a:pt x="774852" y="203339"/>
                  </a:lnTo>
                  <a:lnTo>
                    <a:pt x="774852" y="46278"/>
                  </a:lnTo>
                  <a:lnTo>
                    <a:pt x="766470" y="41351"/>
                  </a:lnTo>
                  <a:lnTo>
                    <a:pt x="750760" y="29883"/>
                  </a:lnTo>
                  <a:lnTo>
                    <a:pt x="711974" y="12458"/>
                  </a:lnTo>
                  <a:lnTo>
                    <a:pt x="631367" y="0"/>
                  </a:lnTo>
                  <a:lnTo>
                    <a:pt x="581850" y="711"/>
                  </a:lnTo>
                  <a:lnTo>
                    <a:pt x="533019" y="8724"/>
                  </a:lnTo>
                  <a:lnTo>
                    <a:pt x="486968" y="24942"/>
                  </a:lnTo>
                  <a:lnTo>
                    <a:pt x="445795" y="50304"/>
                  </a:lnTo>
                  <a:lnTo>
                    <a:pt x="411594" y="85725"/>
                  </a:lnTo>
                  <a:lnTo>
                    <a:pt x="387896" y="131927"/>
                  </a:lnTo>
                  <a:lnTo>
                    <a:pt x="379996" y="184683"/>
                  </a:lnTo>
                  <a:lnTo>
                    <a:pt x="381596" y="211518"/>
                  </a:lnTo>
                  <a:lnTo>
                    <a:pt x="394411" y="258013"/>
                  </a:lnTo>
                  <a:lnTo>
                    <a:pt x="419341" y="295490"/>
                  </a:lnTo>
                  <a:lnTo>
                    <a:pt x="452120" y="327088"/>
                  </a:lnTo>
                  <a:lnTo>
                    <a:pt x="491464" y="353606"/>
                  </a:lnTo>
                  <a:lnTo>
                    <a:pt x="533793" y="376859"/>
                  </a:lnTo>
                  <a:lnTo>
                    <a:pt x="577913" y="397573"/>
                  </a:lnTo>
                  <a:lnTo>
                    <a:pt x="599363" y="407936"/>
                  </a:lnTo>
                  <a:lnTo>
                    <a:pt x="640511" y="429082"/>
                  </a:lnTo>
                  <a:lnTo>
                    <a:pt x="676859" y="452196"/>
                  </a:lnTo>
                  <a:lnTo>
                    <a:pt x="706081" y="478574"/>
                  </a:lnTo>
                  <a:lnTo>
                    <a:pt x="730110" y="528980"/>
                  </a:lnTo>
                  <a:lnTo>
                    <a:pt x="731710" y="549503"/>
                  </a:lnTo>
                  <a:lnTo>
                    <a:pt x="728878" y="575030"/>
                  </a:lnTo>
                  <a:lnTo>
                    <a:pt x="706755" y="619798"/>
                  </a:lnTo>
                  <a:lnTo>
                    <a:pt x="658863" y="652259"/>
                  </a:lnTo>
                  <a:lnTo>
                    <a:pt x="591756" y="662851"/>
                  </a:lnTo>
                  <a:lnTo>
                    <a:pt x="559219" y="660361"/>
                  </a:lnTo>
                  <a:lnTo>
                    <a:pt x="504621" y="644334"/>
                  </a:lnTo>
                  <a:lnTo>
                    <a:pt x="463651" y="620331"/>
                  </a:lnTo>
                  <a:lnTo>
                    <a:pt x="439940" y="583349"/>
                  </a:lnTo>
                  <a:lnTo>
                    <a:pt x="408368" y="496531"/>
                  </a:lnTo>
                  <a:lnTo>
                    <a:pt x="376961" y="496531"/>
                  </a:lnTo>
                  <a:lnTo>
                    <a:pt x="376961" y="674535"/>
                  </a:lnTo>
                  <a:lnTo>
                    <a:pt x="418706" y="690854"/>
                  </a:lnTo>
                  <a:lnTo>
                    <a:pt x="470611" y="703897"/>
                  </a:lnTo>
                  <a:lnTo>
                    <a:pt x="523963" y="713282"/>
                  </a:lnTo>
                  <a:lnTo>
                    <a:pt x="576719" y="716419"/>
                  </a:lnTo>
                  <a:lnTo>
                    <a:pt x="611479" y="714819"/>
                  </a:lnTo>
                  <a:lnTo>
                    <a:pt x="674966" y="701992"/>
                  </a:lnTo>
                  <a:lnTo>
                    <a:pt x="729919" y="676859"/>
                  </a:lnTo>
                  <a:lnTo>
                    <a:pt x="773430" y="642277"/>
                  </a:lnTo>
                  <a:lnTo>
                    <a:pt x="804545" y="599173"/>
                  </a:lnTo>
                  <a:lnTo>
                    <a:pt x="820343" y="549986"/>
                  </a:lnTo>
                  <a:lnTo>
                    <a:pt x="822312" y="5232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67473" y="712020"/>
              <a:ext cx="157063" cy="15706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37043" y="1730558"/>
              <a:ext cx="637540" cy="152400"/>
            </a:xfrm>
            <a:custGeom>
              <a:avLst/>
              <a:gdLst/>
              <a:ahLst/>
              <a:cxnLst/>
              <a:rect l="l" t="t" r="r" b="b"/>
              <a:pathLst>
                <a:path w="637539" h="152400">
                  <a:moveTo>
                    <a:pt x="85623" y="5727"/>
                  </a:moveTo>
                  <a:lnTo>
                    <a:pt x="80721" y="3759"/>
                  </a:lnTo>
                  <a:lnTo>
                    <a:pt x="74307" y="1981"/>
                  </a:lnTo>
                  <a:lnTo>
                    <a:pt x="66713" y="711"/>
                  </a:lnTo>
                  <a:lnTo>
                    <a:pt x="58280" y="228"/>
                  </a:lnTo>
                  <a:lnTo>
                    <a:pt x="34226" y="4445"/>
                  </a:lnTo>
                  <a:lnTo>
                    <a:pt x="15862" y="16192"/>
                  </a:lnTo>
                  <a:lnTo>
                    <a:pt x="4127" y="34074"/>
                  </a:lnTo>
                  <a:lnTo>
                    <a:pt x="0" y="56730"/>
                  </a:lnTo>
                  <a:lnTo>
                    <a:pt x="3835" y="78943"/>
                  </a:lnTo>
                  <a:lnTo>
                    <a:pt x="14732" y="96075"/>
                  </a:lnTo>
                  <a:lnTo>
                    <a:pt x="31775" y="107124"/>
                  </a:lnTo>
                  <a:lnTo>
                    <a:pt x="54013" y="111036"/>
                  </a:lnTo>
                  <a:lnTo>
                    <a:pt x="64312" y="110439"/>
                  </a:lnTo>
                  <a:lnTo>
                    <a:pt x="76212" y="92786"/>
                  </a:lnTo>
                  <a:lnTo>
                    <a:pt x="68808" y="95643"/>
                  </a:lnTo>
                  <a:lnTo>
                    <a:pt x="57607" y="95643"/>
                  </a:lnTo>
                  <a:lnTo>
                    <a:pt x="42646" y="92887"/>
                  </a:lnTo>
                  <a:lnTo>
                    <a:pt x="30708" y="84975"/>
                  </a:lnTo>
                  <a:lnTo>
                    <a:pt x="22809" y="72453"/>
                  </a:lnTo>
                  <a:lnTo>
                    <a:pt x="19951" y="55854"/>
                  </a:lnTo>
                  <a:lnTo>
                    <a:pt x="22440" y="40195"/>
                  </a:lnTo>
                  <a:lnTo>
                    <a:pt x="29781" y="27406"/>
                  </a:lnTo>
                  <a:lnTo>
                    <a:pt x="41795" y="18783"/>
                  </a:lnTo>
                  <a:lnTo>
                    <a:pt x="58280" y="15621"/>
                  </a:lnTo>
                  <a:lnTo>
                    <a:pt x="69037" y="15621"/>
                  </a:lnTo>
                  <a:lnTo>
                    <a:pt x="76441" y="18034"/>
                  </a:lnTo>
                  <a:lnTo>
                    <a:pt x="81140" y="20662"/>
                  </a:lnTo>
                  <a:lnTo>
                    <a:pt x="85623" y="5727"/>
                  </a:lnTo>
                  <a:close/>
                </a:path>
                <a:path w="637539" h="152400">
                  <a:moveTo>
                    <a:pt x="185191" y="2425"/>
                  </a:moveTo>
                  <a:lnTo>
                    <a:pt x="97980" y="2425"/>
                  </a:lnTo>
                  <a:lnTo>
                    <a:pt x="97980" y="17665"/>
                  </a:lnTo>
                  <a:lnTo>
                    <a:pt x="131838" y="17665"/>
                  </a:lnTo>
                  <a:lnTo>
                    <a:pt x="131838" y="109105"/>
                  </a:lnTo>
                  <a:lnTo>
                    <a:pt x="151345" y="109105"/>
                  </a:lnTo>
                  <a:lnTo>
                    <a:pt x="151345" y="17665"/>
                  </a:lnTo>
                  <a:lnTo>
                    <a:pt x="185191" y="17665"/>
                  </a:lnTo>
                  <a:lnTo>
                    <a:pt x="185191" y="2425"/>
                  </a:lnTo>
                  <a:close/>
                </a:path>
                <a:path w="637539" h="152400">
                  <a:moveTo>
                    <a:pt x="305142" y="54089"/>
                  </a:moveTo>
                  <a:lnTo>
                    <a:pt x="301650" y="32004"/>
                  </a:lnTo>
                  <a:lnTo>
                    <a:pt x="292277" y="15392"/>
                  </a:lnTo>
                  <a:lnTo>
                    <a:pt x="292011" y="14922"/>
                  </a:lnTo>
                  <a:lnTo>
                    <a:pt x="285432" y="9956"/>
                  </a:lnTo>
                  <a:lnTo>
                    <a:pt x="285432" y="54965"/>
                  </a:lnTo>
                  <a:lnTo>
                    <a:pt x="283210" y="71691"/>
                  </a:lnTo>
                  <a:lnTo>
                    <a:pt x="276771" y="84670"/>
                  </a:lnTo>
                  <a:lnTo>
                    <a:pt x="266420" y="93078"/>
                  </a:lnTo>
                  <a:lnTo>
                    <a:pt x="252476" y="96075"/>
                  </a:lnTo>
                  <a:lnTo>
                    <a:pt x="243078" y="94538"/>
                  </a:lnTo>
                  <a:lnTo>
                    <a:pt x="221983" y="68376"/>
                  </a:lnTo>
                  <a:lnTo>
                    <a:pt x="221983" y="44627"/>
                  </a:lnTo>
                  <a:lnTo>
                    <a:pt x="236905" y="20675"/>
                  </a:lnTo>
                  <a:lnTo>
                    <a:pt x="243344" y="17106"/>
                  </a:lnTo>
                  <a:lnTo>
                    <a:pt x="283311" y="39789"/>
                  </a:lnTo>
                  <a:lnTo>
                    <a:pt x="285432" y="54965"/>
                  </a:lnTo>
                  <a:lnTo>
                    <a:pt x="285432" y="9956"/>
                  </a:lnTo>
                  <a:lnTo>
                    <a:pt x="277444" y="3911"/>
                  </a:lnTo>
                  <a:lnTo>
                    <a:pt x="259194" y="0"/>
                  </a:lnTo>
                  <a:lnTo>
                    <a:pt x="246837" y="1409"/>
                  </a:lnTo>
                  <a:lnTo>
                    <a:pt x="236308" y="5473"/>
                  </a:lnTo>
                  <a:lnTo>
                    <a:pt x="227584" y="11976"/>
                  </a:lnTo>
                  <a:lnTo>
                    <a:pt x="220649" y="20675"/>
                  </a:lnTo>
                  <a:lnTo>
                    <a:pt x="220192" y="20675"/>
                  </a:lnTo>
                  <a:lnTo>
                    <a:pt x="219290" y="2425"/>
                  </a:lnTo>
                  <a:lnTo>
                    <a:pt x="201587" y="2425"/>
                  </a:lnTo>
                  <a:lnTo>
                    <a:pt x="201980" y="11976"/>
                  </a:lnTo>
                  <a:lnTo>
                    <a:pt x="202158" y="17106"/>
                  </a:lnTo>
                  <a:lnTo>
                    <a:pt x="202412" y="27190"/>
                  </a:lnTo>
                  <a:lnTo>
                    <a:pt x="202488" y="152361"/>
                  </a:lnTo>
                  <a:lnTo>
                    <a:pt x="221983" y="152361"/>
                  </a:lnTo>
                  <a:lnTo>
                    <a:pt x="221983" y="94538"/>
                  </a:lnTo>
                  <a:lnTo>
                    <a:pt x="222440" y="94538"/>
                  </a:lnTo>
                  <a:lnTo>
                    <a:pt x="228384" y="101600"/>
                  </a:lnTo>
                  <a:lnTo>
                    <a:pt x="236194" y="106845"/>
                  </a:lnTo>
                  <a:lnTo>
                    <a:pt x="245478" y="110121"/>
                  </a:lnTo>
                  <a:lnTo>
                    <a:pt x="255828" y="111252"/>
                  </a:lnTo>
                  <a:lnTo>
                    <a:pt x="274320" y="107696"/>
                  </a:lnTo>
                  <a:lnTo>
                    <a:pt x="290068" y="97015"/>
                  </a:lnTo>
                  <a:lnTo>
                    <a:pt x="290652" y="96075"/>
                  </a:lnTo>
                  <a:lnTo>
                    <a:pt x="301040" y="79159"/>
                  </a:lnTo>
                  <a:lnTo>
                    <a:pt x="305142" y="54089"/>
                  </a:lnTo>
                  <a:close/>
                </a:path>
                <a:path w="637539" h="152400">
                  <a:moveTo>
                    <a:pt x="408089" y="108826"/>
                  </a:moveTo>
                  <a:lnTo>
                    <a:pt x="406285" y="54533"/>
                  </a:lnTo>
                  <a:lnTo>
                    <a:pt x="406285" y="43535"/>
                  </a:lnTo>
                  <a:lnTo>
                    <a:pt x="404507" y="27736"/>
                  </a:lnTo>
                  <a:lnTo>
                    <a:pt x="398348" y="14300"/>
                  </a:lnTo>
                  <a:lnTo>
                    <a:pt x="398106" y="13779"/>
                  </a:lnTo>
                  <a:lnTo>
                    <a:pt x="387235" y="5194"/>
                  </a:lnTo>
                  <a:lnTo>
                    <a:pt x="387235" y="54533"/>
                  </a:lnTo>
                  <a:lnTo>
                    <a:pt x="387235" y="74980"/>
                  </a:lnTo>
                  <a:lnTo>
                    <a:pt x="359879" y="96951"/>
                  </a:lnTo>
                  <a:lnTo>
                    <a:pt x="352729" y="95834"/>
                  </a:lnTo>
                  <a:lnTo>
                    <a:pt x="346798" y="92417"/>
                  </a:lnTo>
                  <a:lnTo>
                    <a:pt x="342773" y="86664"/>
                  </a:lnTo>
                  <a:lnTo>
                    <a:pt x="341274" y="78498"/>
                  </a:lnTo>
                  <a:lnTo>
                    <a:pt x="345427" y="65963"/>
                  </a:lnTo>
                  <a:lnTo>
                    <a:pt x="356184" y="58597"/>
                  </a:lnTo>
                  <a:lnTo>
                    <a:pt x="370979" y="55181"/>
                  </a:lnTo>
                  <a:lnTo>
                    <a:pt x="387235" y="54533"/>
                  </a:lnTo>
                  <a:lnTo>
                    <a:pt x="387235" y="5194"/>
                  </a:lnTo>
                  <a:lnTo>
                    <a:pt x="385483" y="3810"/>
                  </a:lnTo>
                  <a:lnTo>
                    <a:pt x="365036" y="12"/>
                  </a:lnTo>
                  <a:lnTo>
                    <a:pt x="354965" y="685"/>
                  </a:lnTo>
                  <a:lnTo>
                    <a:pt x="345452" y="2590"/>
                  </a:lnTo>
                  <a:lnTo>
                    <a:pt x="336829" y="5575"/>
                  </a:lnTo>
                  <a:lnTo>
                    <a:pt x="329399" y="9461"/>
                  </a:lnTo>
                  <a:lnTo>
                    <a:pt x="333883" y="22212"/>
                  </a:lnTo>
                  <a:lnTo>
                    <a:pt x="340093" y="18935"/>
                  </a:lnTo>
                  <a:lnTo>
                    <a:pt x="347078" y="16446"/>
                  </a:lnTo>
                  <a:lnTo>
                    <a:pt x="354533" y="14859"/>
                  </a:lnTo>
                  <a:lnTo>
                    <a:pt x="362127" y="14300"/>
                  </a:lnTo>
                  <a:lnTo>
                    <a:pt x="375348" y="16903"/>
                  </a:lnTo>
                  <a:lnTo>
                    <a:pt x="382778" y="23304"/>
                  </a:lnTo>
                  <a:lnTo>
                    <a:pt x="386054" y="31356"/>
                  </a:lnTo>
                  <a:lnTo>
                    <a:pt x="386791" y="38912"/>
                  </a:lnTo>
                  <a:lnTo>
                    <a:pt x="386791" y="41109"/>
                  </a:lnTo>
                  <a:lnTo>
                    <a:pt x="358914" y="43586"/>
                  </a:lnTo>
                  <a:lnTo>
                    <a:pt x="338455" y="51181"/>
                  </a:lnTo>
                  <a:lnTo>
                    <a:pt x="325856" y="63627"/>
                  </a:lnTo>
                  <a:lnTo>
                    <a:pt x="321564" y="80695"/>
                  </a:lnTo>
                  <a:lnTo>
                    <a:pt x="323659" y="91960"/>
                  </a:lnTo>
                  <a:lnTo>
                    <a:pt x="329907" y="101739"/>
                  </a:lnTo>
                  <a:lnTo>
                    <a:pt x="340283" y="108635"/>
                  </a:lnTo>
                  <a:lnTo>
                    <a:pt x="354736" y="111252"/>
                  </a:lnTo>
                  <a:lnTo>
                    <a:pt x="365594" y="109956"/>
                  </a:lnTo>
                  <a:lnTo>
                    <a:pt x="374853" y="106464"/>
                  </a:lnTo>
                  <a:lnTo>
                    <a:pt x="382346" y="101422"/>
                  </a:lnTo>
                  <a:lnTo>
                    <a:pt x="386473" y="96951"/>
                  </a:lnTo>
                  <a:lnTo>
                    <a:pt x="387908" y="95415"/>
                  </a:lnTo>
                  <a:lnTo>
                    <a:pt x="388581" y="95415"/>
                  </a:lnTo>
                  <a:lnTo>
                    <a:pt x="390144" y="108826"/>
                  </a:lnTo>
                  <a:lnTo>
                    <a:pt x="408089" y="108826"/>
                  </a:lnTo>
                  <a:close/>
                </a:path>
                <a:path w="637539" h="152400">
                  <a:moveTo>
                    <a:pt x="522897" y="108826"/>
                  </a:moveTo>
                  <a:lnTo>
                    <a:pt x="484784" y="53873"/>
                  </a:lnTo>
                  <a:lnTo>
                    <a:pt x="521766" y="2425"/>
                  </a:lnTo>
                  <a:lnTo>
                    <a:pt x="500481" y="2425"/>
                  </a:lnTo>
                  <a:lnTo>
                    <a:pt x="485228" y="25069"/>
                  </a:lnTo>
                  <a:lnTo>
                    <a:pt x="478053" y="36271"/>
                  </a:lnTo>
                  <a:lnTo>
                    <a:pt x="474472" y="42659"/>
                  </a:lnTo>
                  <a:lnTo>
                    <a:pt x="473798" y="42659"/>
                  </a:lnTo>
                  <a:lnTo>
                    <a:pt x="466852" y="31216"/>
                  </a:lnTo>
                  <a:lnTo>
                    <a:pt x="447344" y="2425"/>
                  </a:lnTo>
                  <a:lnTo>
                    <a:pt x="425373" y="2425"/>
                  </a:lnTo>
                  <a:lnTo>
                    <a:pt x="462140" y="54533"/>
                  </a:lnTo>
                  <a:lnTo>
                    <a:pt x="423583" y="108826"/>
                  </a:lnTo>
                  <a:lnTo>
                    <a:pt x="445338" y="108826"/>
                  </a:lnTo>
                  <a:lnTo>
                    <a:pt x="468858" y="72783"/>
                  </a:lnTo>
                  <a:lnTo>
                    <a:pt x="472452" y="66395"/>
                  </a:lnTo>
                  <a:lnTo>
                    <a:pt x="472897" y="66395"/>
                  </a:lnTo>
                  <a:lnTo>
                    <a:pt x="480301" y="78714"/>
                  </a:lnTo>
                  <a:lnTo>
                    <a:pt x="484555" y="84874"/>
                  </a:lnTo>
                  <a:lnTo>
                    <a:pt x="500481" y="108826"/>
                  </a:lnTo>
                  <a:lnTo>
                    <a:pt x="522897" y="108826"/>
                  </a:lnTo>
                  <a:close/>
                </a:path>
                <a:path w="637539" h="152400">
                  <a:moveTo>
                    <a:pt x="637032" y="54749"/>
                  </a:moveTo>
                  <a:lnTo>
                    <a:pt x="633247" y="32473"/>
                  </a:lnTo>
                  <a:lnTo>
                    <a:pt x="622592" y="15176"/>
                  </a:lnTo>
                  <a:lnTo>
                    <a:pt x="621626" y="14516"/>
                  </a:lnTo>
                  <a:lnTo>
                    <a:pt x="616788" y="11239"/>
                  </a:lnTo>
                  <a:lnTo>
                    <a:pt x="616788" y="55841"/>
                  </a:lnTo>
                  <a:lnTo>
                    <a:pt x="614349" y="71970"/>
                  </a:lnTo>
                  <a:lnTo>
                    <a:pt x="607428" y="85064"/>
                  </a:lnTo>
                  <a:lnTo>
                    <a:pt x="596988" y="93649"/>
                  </a:lnTo>
                  <a:lnTo>
                    <a:pt x="583895" y="96735"/>
                  </a:lnTo>
                  <a:lnTo>
                    <a:pt x="570611" y="93624"/>
                  </a:lnTo>
                  <a:lnTo>
                    <a:pt x="560197" y="85026"/>
                  </a:lnTo>
                  <a:lnTo>
                    <a:pt x="553389" y="72072"/>
                  </a:lnTo>
                  <a:lnTo>
                    <a:pt x="551040" y="56502"/>
                  </a:lnTo>
                  <a:lnTo>
                    <a:pt x="551091" y="54749"/>
                  </a:lnTo>
                  <a:lnTo>
                    <a:pt x="552881" y="40855"/>
                  </a:lnTo>
                  <a:lnTo>
                    <a:pt x="558901" y="27597"/>
                  </a:lnTo>
                  <a:lnTo>
                    <a:pt x="569290" y="18135"/>
                  </a:lnTo>
                  <a:lnTo>
                    <a:pt x="584352" y="14516"/>
                  </a:lnTo>
                  <a:lnTo>
                    <a:pt x="599262" y="18376"/>
                  </a:lnTo>
                  <a:lnTo>
                    <a:pt x="609346" y="28206"/>
                  </a:lnTo>
                  <a:lnTo>
                    <a:pt x="615048" y="41414"/>
                  </a:lnTo>
                  <a:lnTo>
                    <a:pt x="616762" y="54749"/>
                  </a:lnTo>
                  <a:lnTo>
                    <a:pt x="616788" y="55841"/>
                  </a:lnTo>
                  <a:lnTo>
                    <a:pt x="616788" y="11239"/>
                  </a:lnTo>
                  <a:lnTo>
                    <a:pt x="606094" y="3987"/>
                  </a:lnTo>
                  <a:lnTo>
                    <a:pt x="584796" y="0"/>
                  </a:lnTo>
                  <a:lnTo>
                    <a:pt x="563714" y="3822"/>
                  </a:lnTo>
                  <a:lnTo>
                    <a:pt x="546633" y="14897"/>
                  </a:lnTo>
                  <a:lnTo>
                    <a:pt x="535178" y="32651"/>
                  </a:lnTo>
                  <a:lnTo>
                    <a:pt x="530999" y="56502"/>
                  </a:lnTo>
                  <a:lnTo>
                    <a:pt x="535000" y="79248"/>
                  </a:lnTo>
                  <a:lnTo>
                    <a:pt x="545985" y="96494"/>
                  </a:lnTo>
                  <a:lnTo>
                    <a:pt x="562495" y="107429"/>
                  </a:lnTo>
                  <a:lnTo>
                    <a:pt x="583006" y="111252"/>
                  </a:lnTo>
                  <a:lnTo>
                    <a:pt x="602513" y="107950"/>
                  </a:lnTo>
                  <a:lnTo>
                    <a:pt x="619848" y="97751"/>
                  </a:lnTo>
                  <a:lnTo>
                    <a:pt x="620572" y="96735"/>
                  </a:lnTo>
                  <a:lnTo>
                    <a:pt x="632269" y="80175"/>
                  </a:lnTo>
                  <a:lnTo>
                    <a:pt x="637032" y="547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98556" y="1731880"/>
              <a:ext cx="87641" cy="10882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10674" y="1732973"/>
              <a:ext cx="117232" cy="10750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052388" y="1730560"/>
              <a:ext cx="95714" cy="111022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12719" y="1680871"/>
              <a:ext cx="100866" cy="16092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37623" y="1730557"/>
              <a:ext cx="226668" cy="15235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589220" y="1730560"/>
              <a:ext cx="193924" cy="11102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806726" y="1730557"/>
              <a:ext cx="103557" cy="15235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934758" y="1732973"/>
              <a:ext cx="117242" cy="107504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72529C9-C51D-4293-A203-C4CAC0039503}"/>
              </a:ext>
            </a:extLst>
          </p:cNvPr>
          <p:cNvSpPr txBox="1"/>
          <p:nvPr/>
        </p:nvSpPr>
        <p:spPr>
          <a:xfrm>
            <a:off x="3717461" y="896105"/>
            <a:ext cx="12133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Москва</a:t>
            </a:r>
          </a:p>
          <a:p>
            <a:r>
              <a:rPr lang="ru-RU">
                <a:solidFill>
                  <a:schemeClr val="bg1"/>
                </a:solidFill>
              </a:rPr>
              <a:t>сентябрь, 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2021г.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D4F03E05-3068-43C3-BFED-777C8BA35E2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613070" y="726642"/>
            <a:ext cx="1262256" cy="126225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06C4927-4C2B-4D03-B001-48829788BE79}"/>
              </a:ext>
            </a:extLst>
          </p:cNvPr>
          <p:cNvSpPr txBox="1"/>
          <p:nvPr/>
        </p:nvSpPr>
        <p:spPr>
          <a:xfrm>
            <a:off x="11728450" y="5407776"/>
            <a:ext cx="5831546" cy="2466540"/>
          </a:xfrm>
          <a:prstGeom prst="rect">
            <a:avLst/>
          </a:prstGeom>
          <a:noFill/>
        </p:spPr>
        <p:txBody>
          <a:bodyPr wrap="square" numCol="1">
            <a:noAutofit/>
          </a:bodyPr>
          <a:lstStyle/>
          <a:p>
            <a:r>
              <a:rPr lang="ru-RU" sz="3200" b="1" dirty="0" err="1">
                <a:solidFill>
                  <a:schemeClr val="bg1"/>
                </a:solidFill>
              </a:rPr>
              <a:t>Пшеничникова</a:t>
            </a:r>
            <a:endParaRPr lang="ru-RU" sz="3200" dirty="0">
              <a:solidFill>
                <a:schemeClr val="bg1"/>
              </a:solidFill>
            </a:endParaRPr>
          </a:p>
          <a:p>
            <a:r>
              <a:rPr lang="ru-RU" sz="3200" dirty="0">
                <a:solidFill>
                  <a:schemeClr val="bg1"/>
                </a:solidFill>
              </a:rPr>
              <a:t>Ксения Сергеевна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директор департамента личного страхования</a:t>
            </a:r>
          </a:p>
          <a:p>
            <a:endParaRPr lang="ru-RU" sz="3200" dirty="0">
              <a:solidFill>
                <a:schemeClr val="bg1"/>
              </a:solidFill>
            </a:endParaRPr>
          </a:p>
          <a:p>
            <a:r>
              <a:rPr lang="ru-RU" sz="2800" dirty="0">
                <a:solidFill>
                  <a:schemeClr val="bg1"/>
                </a:solidFill>
              </a:rPr>
              <a:t>       +7 (911) 294–34-27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B14BCCD-B33F-42CF-8A40-0D72A1925AFF}"/>
              </a:ext>
            </a:extLst>
          </p:cNvPr>
          <p:cNvSpPr txBox="1"/>
          <p:nvPr/>
        </p:nvSpPr>
        <p:spPr>
          <a:xfrm>
            <a:off x="1137042" y="3236868"/>
            <a:ext cx="10052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ООО «Страховой брокер</a:t>
            </a:r>
          </a:p>
          <a:p>
            <a:r>
              <a:rPr lang="ru-RU" sz="2800" b="1">
                <a:solidFill>
                  <a:schemeClr val="bg1"/>
                </a:solidFill>
              </a:rPr>
              <a:t>«ИНТЕРИС»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42" name="Полилиния: фигура 41">
            <a:extLst>
              <a:ext uri="{FF2B5EF4-FFF2-40B4-BE49-F238E27FC236}">
                <a16:creationId xmlns:a16="http://schemas.microsoft.com/office/drawing/2014/main" id="{563A3097-FC75-451F-86A3-7F02B3DC7E34}"/>
              </a:ext>
            </a:extLst>
          </p:cNvPr>
          <p:cNvSpPr/>
          <p:nvPr/>
        </p:nvSpPr>
        <p:spPr>
          <a:xfrm rot="16537804">
            <a:off x="1186415" y="5573949"/>
            <a:ext cx="424200" cy="416629"/>
          </a:xfrm>
          <a:custGeom>
            <a:avLst/>
            <a:gdLst>
              <a:gd name="connsiteX0" fmla="*/ 229696 w 1141294"/>
              <a:gd name="connsiteY0" fmla="*/ 1120924 h 1120924"/>
              <a:gd name="connsiteX1" fmla="*/ 160449 w 1141294"/>
              <a:gd name="connsiteY1" fmla="*/ 1092349 h 1120924"/>
              <a:gd name="connsiteX2" fmla="*/ 47006 w 1141294"/>
              <a:gd name="connsiteY2" fmla="*/ 978906 h 1120924"/>
              <a:gd name="connsiteX3" fmla="*/ 2334 w 1141294"/>
              <a:gd name="connsiteY3" fmla="*/ 723922 h 1120924"/>
              <a:gd name="connsiteX4" fmla="*/ 245412 w 1141294"/>
              <a:gd name="connsiteY4" fmla="*/ 242052 h 1120924"/>
              <a:gd name="connsiteX5" fmla="*/ 717662 w 1141294"/>
              <a:gd name="connsiteY5" fmla="*/ 7451 h 1120924"/>
              <a:gd name="connsiteX6" fmla="*/ 993887 w 1141294"/>
              <a:gd name="connsiteY6" fmla="*/ 32026 h 1120924"/>
              <a:gd name="connsiteX7" fmla="*/ 1112568 w 1141294"/>
              <a:gd name="connsiteY7" fmla="*/ 150707 h 1120924"/>
              <a:gd name="connsiteX8" fmla="*/ 1112721 w 1141294"/>
              <a:gd name="connsiteY8" fmla="*/ 289048 h 1120924"/>
              <a:gd name="connsiteX9" fmla="*/ 1112568 w 1141294"/>
              <a:gd name="connsiteY9" fmla="*/ 289201 h 1120924"/>
              <a:gd name="connsiteX10" fmla="*/ 1112568 w 1141294"/>
              <a:gd name="connsiteY10" fmla="*/ 289201 h 1120924"/>
              <a:gd name="connsiteX11" fmla="*/ 1109901 w 1141294"/>
              <a:gd name="connsiteY11" fmla="*/ 291487 h 1120924"/>
              <a:gd name="connsiteX12" fmla="*/ 914448 w 1141294"/>
              <a:gd name="connsiteY12" fmla="*/ 434647 h 1120924"/>
              <a:gd name="connsiteX13" fmla="*/ 777383 w 1141294"/>
              <a:gd name="connsiteY13" fmla="*/ 433219 h 1120924"/>
              <a:gd name="connsiteX14" fmla="*/ 684896 w 1141294"/>
              <a:gd name="connsiteY14" fmla="*/ 340731 h 1120924"/>
              <a:gd name="connsiteX15" fmla="*/ 656321 w 1141294"/>
              <a:gd name="connsiteY15" fmla="*/ 280057 h 1120924"/>
              <a:gd name="connsiteX16" fmla="*/ 418196 w 1141294"/>
              <a:gd name="connsiteY16" fmla="*/ 403882 h 1120924"/>
              <a:gd name="connsiteX17" fmla="*/ 326089 w 1141294"/>
              <a:gd name="connsiteY17" fmla="*/ 546757 h 1120924"/>
              <a:gd name="connsiteX18" fmla="*/ 295133 w 1141294"/>
              <a:gd name="connsiteY18" fmla="*/ 560092 h 1120924"/>
              <a:gd name="connsiteX19" fmla="*/ 281798 w 1141294"/>
              <a:gd name="connsiteY19" fmla="*/ 529135 h 1120924"/>
              <a:gd name="connsiteX20" fmla="*/ 281798 w 1141294"/>
              <a:gd name="connsiteY20" fmla="*/ 529135 h 1120924"/>
              <a:gd name="connsiteX21" fmla="*/ 384953 w 1141294"/>
              <a:gd name="connsiteY21" fmla="*/ 369877 h 1120924"/>
              <a:gd name="connsiteX22" fmla="*/ 680800 w 1141294"/>
              <a:gd name="connsiteY22" fmla="*/ 227860 h 1120924"/>
              <a:gd name="connsiteX23" fmla="*/ 706894 w 1141294"/>
              <a:gd name="connsiteY23" fmla="*/ 249148 h 1120924"/>
              <a:gd name="connsiteX24" fmla="*/ 706898 w 1141294"/>
              <a:gd name="connsiteY24" fmla="*/ 249196 h 1120924"/>
              <a:gd name="connsiteX25" fmla="*/ 706136 w 1141294"/>
              <a:gd name="connsiteY25" fmla="*/ 257863 h 1120924"/>
              <a:gd name="connsiteX26" fmla="*/ 718805 w 1141294"/>
              <a:gd name="connsiteY26" fmla="*/ 307108 h 1120924"/>
              <a:gd name="connsiteX27" fmla="*/ 811292 w 1141294"/>
              <a:gd name="connsiteY27" fmla="*/ 400072 h 1120924"/>
              <a:gd name="connsiteX28" fmla="*/ 882444 w 1141294"/>
              <a:gd name="connsiteY28" fmla="*/ 400072 h 1120924"/>
              <a:gd name="connsiteX29" fmla="*/ 885206 w 1141294"/>
              <a:gd name="connsiteY29" fmla="*/ 397690 h 1120924"/>
              <a:gd name="connsiteX30" fmla="*/ 1080088 w 1141294"/>
              <a:gd name="connsiteY30" fmla="*/ 254815 h 1120924"/>
              <a:gd name="connsiteX31" fmla="*/ 1078945 w 1141294"/>
              <a:gd name="connsiteY31" fmla="*/ 184807 h 1120924"/>
              <a:gd name="connsiteX32" fmla="*/ 960930 w 1141294"/>
              <a:gd name="connsiteY32" fmla="*/ 66697 h 1120924"/>
              <a:gd name="connsiteX33" fmla="*/ 715471 w 1141294"/>
              <a:gd name="connsiteY33" fmla="*/ 55933 h 1120924"/>
              <a:gd name="connsiteX34" fmla="*/ 279131 w 1141294"/>
              <a:gd name="connsiteY34" fmla="*/ 276247 h 1120924"/>
              <a:gd name="connsiteX35" fmla="*/ 81011 w 1141294"/>
              <a:gd name="connsiteY35" fmla="*/ 945473 h 1120924"/>
              <a:gd name="connsiteX36" fmla="*/ 194168 w 1141294"/>
              <a:gd name="connsiteY36" fmla="*/ 1058630 h 1120924"/>
              <a:gd name="connsiteX37" fmla="*/ 264367 w 1141294"/>
              <a:gd name="connsiteY37" fmla="*/ 1059583 h 1120924"/>
              <a:gd name="connsiteX38" fmla="*/ 412671 w 1141294"/>
              <a:gd name="connsiteY38" fmla="*/ 869559 h 1120924"/>
              <a:gd name="connsiteX39" fmla="*/ 414576 w 1141294"/>
              <a:gd name="connsiteY39" fmla="*/ 867368 h 1120924"/>
              <a:gd name="connsiteX40" fmla="*/ 414576 w 1141294"/>
              <a:gd name="connsiteY40" fmla="*/ 796312 h 1120924"/>
              <a:gd name="connsiteX41" fmla="*/ 322184 w 1141294"/>
              <a:gd name="connsiteY41" fmla="*/ 703824 h 1120924"/>
              <a:gd name="connsiteX42" fmla="*/ 274082 w 1141294"/>
              <a:gd name="connsiteY42" fmla="*/ 690489 h 1120924"/>
              <a:gd name="connsiteX43" fmla="*/ 248762 w 1141294"/>
              <a:gd name="connsiteY43" fmla="*/ 668082 h 1120924"/>
              <a:gd name="connsiteX44" fmla="*/ 269987 w 1141294"/>
              <a:gd name="connsiteY44" fmla="*/ 642864 h 1120924"/>
              <a:gd name="connsiteX45" fmla="*/ 355712 w 1141294"/>
              <a:gd name="connsiteY45" fmla="*/ 669915 h 1120924"/>
              <a:gd name="connsiteX46" fmla="*/ 448199 w 1141294"/>
              <a:gd name="connsiteY46" fmla="*/ 762022 h 1120924"/>
              <a:gd name="connsiteX47" fmla="*/ 449247 w 1141294"/>
              <a:gd name="connsiteY47" fmla="*/ 899372 h 1120924"/>
              <a:gd name="connsiteX48" fmla="*/ 300752 w 1141294"/>
              <a:gd name="connsiteY48" fmla="*/ 1089872 h 1120924"/>
              <a:gd name="connsiteX49" fmla="*/ 298847 w 1141294"/>
              <a:gd name="connsiteY49" fmla="*/ 1092063 h 1120924"/>
              <a:gd name="connsiteX50" fmla="*/ 229696 w 1141294"/>
              <a:gd name="connsiteY50" fmla="*/ 1120924 h 1120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41294" h="1120924">
                <a:moveTo>
                  <a:pt x="229696" y="1120924"/>
                </a:moveTo>
                <a:cubicBezTo>
                  <a:pt x="203726" y="1121019"/>
                  <a:pt x="178795" y="1110732"/>
                  <a:pt x="160449" y="1092349"/>
                </a:cubicBezTo>
                <a:lnTo>
                  <a:pt x="47006" y="978906"/>
                </a:lnTo>
                <a:cubicBezTo>
                  <a:pt x="26337" y="958237"/>
                  <a:pt x="-9477" y="859177"/>
                  <a:pt x="2334" y="723922"/>
                </a:cubicBezTo>
                <a:cubicBezTo>
                  <a:pt x="12526" y="604859"/>
                  <a:pt x="62913" y="424551"/>
                  <a:pt x="245412" y="242052"/>
                </a:cubicBezTo>
                <a:cubicBezTo>
                  <a:pt x="372719" y="114007"/>
                  <a:pt x="538716" y="31545"/>
                  <a:pt x="717662" y="7451"/>
                </a:cubicBezTo>
                <a:cubicBezTo>
                  <a:pt x="848249" y="-10361"/>
                  <a:pt x="968074" y="6118"/>
                  <a:pt x="993887" y="32026"/>
                </a:cubicBezTo>
                <a:lnTo>
                  <a:pt x="1112568" y="150707"/>
                </a:lnTo>
                <a:cubicBezTo>
                  <a:pt x="1150811" y="188867"/>
                  <a:pt x="1150878" y="250804"/>
                  <a:pt x="1112721" y="289048"/>
                </a:cubicBezTo>
                <a:cubicBezTo>
                  <a:pt x="1112673" y="289099"/>
                  <a:pt x="1112616" y="289150"/>
                  <a:pt x="1112568" y="289201"/>
                </a:cubicBezTo>
                <a:lnTo>
                  <a:pt x="1112568" y="289201"/>
                </a:lnTo>
                <a:cubicBezTo>
                  <a:pt x="1111749" y="290040"/>
                  <a:pt x="1110854" y="290805"/>
                  <a:pt x="1109901" y="291487"/>
                </a:cubicBezTo>
                <a:lnTo>
                  <a:pt x="914448" y="434647"/>
                </a:lnTo>
                <a:cubicBezTo>
                  <a:pt x="875968" y="471510"/>
                  <a:pt x="815086" y="470876"/>
                  <a:pt x="777383" y="433219"/>
                </a:cubicBezTo>
                <a:lnTo>
                  <a:pt x="684896" y="340731"/>
                </a:lnTo>
                <a:cubicBezTo>
                  <a:pt x="668450" y="324554"/>
                  <a:pt x="658317" y="303039"/>
                  <a:pt x="656321" y="280057"/>
                </a:cubicBezTo>
                <a:cubicBezTo>
                  <a:pt x="606314" y="290439"/>
                  <a:pt x="500492" y="321014"/>
                  <a:pt x="418196" y="403882"/>
                </a:cubicBezTo>
                <a:cubicBezTo>
                  <a:pt x="378055" y="444714"/>
                  <a:pt x="346709" y="493340"/>
                  <a:pt x="326089" y="546757"/>
                </a:cubicBezTo>
                <a:cubicBezTo>
                  <a:pt x="321223" y="558988"/>
                  <a:pt x="307364" y="564958"/>
                  <a:pt x="295133" y="560092"/>
                </a:cubicBezTo>
                <a:cubicBezTo>
                  <a:pt x="282902" y="555225"/>
                  <a:pt x="276931" y="541367"/>
                  <a:pt x="281798" y="529135"/>
                </a:cubicBezTo>
                <a:lnTo>
                  <a:pt x="281798" y="529135"/>
                </a:lnTo>
                <a:cubicBezTo>
                  <a:pt x="304899" y="469538"/>
                  <a:pt x="340011" y="415328"/>
                  <a:pt x="384953" y="369877"/>
                </a:cubicBezTo>
                <a:cubicBezTo>
                  <a:pt x="508778" y="246052"/>
                  <a:pt x="673847" y="228526"/>
                  <a:pt x="680800" y="227860"/>
                </a:cubicBezTo>
                <a:cubicBezTo>
                  <a:pt x="693884" y="226533"/>
                  <a:pt x="705567" y="236064"/>
                  <a:pt x="706894" y="249148"/>
                </a:cubicBezTo>
                <a:cubicBezTo>
                  <a:pt x="706896" y="249164"/>
                  <a:pt x="706897" y="249179"/>
                  <a:pt x="706898" y="249196"/>
                </a:cubicBezTo>
                <a:cubicBezTo>
                  <a:pt x="707166" y="252107"/>
                  <a:pt x="706908" y="255043"/>
                  <a:pt x="706136" y="257863"/>
                </a:cubicBezTo>
                <a:cubicBezTo>
                  <a:pt x="701202" y="275362"/>
                  <a:pt x="706038" y="294163"/>
                  <a:pt x="718805" y="307108"/>
                </a:cubicBezTo>
                <a:lnTo>
                  <a:pt x="811292" y="400072"/>
                </a:lnTo>
                <a:cubicBezTo>
                  <a:pt x="830958" y="419678"/>
                  <a:pt x="862779" y="419678"/>
                  <a:pt x="882444" y="400072"/>
                </a:cubicBezTo>
                <a:cubicBezTo>
                  <a:pt x="883321" y="399228"/>
                  <a:pt x="884242" y="398432"/>
                  <a:pt x="885206" y="397690"/>
                </a:cubicBezTo>
                <a:lnTo>
                  <a:pt x="1080088" y="254815"/>
                </a:lnTo>
                <a:cubicBezTo>
                  <a:pt x="1098528" y="234944"/>
                  <a:pt x="1098024" y="204065"/>
                  <a:pt x="1078945" y="184807"/>
                </a:cubicBezTo>
                <a:lnTo>
                  <a:pt x="960930" y="66697"/>
                </a:lnTo>
                <a:cubicBezTo>
                  <a:pt x="947786" y="58219"/>
                  <a:pt x="853774" y="35455"/>
                  <a:pt x="715471" y="55933"/>
                </a:cubicBezTo>
                <a:cubicBezTo>
                  <a:pt x="550005" y="80185"/>
                  <a:pt x="396883" y="157498"/>
                  <a:pt x="279131" y="276247"/>
                </a:cubicBezTo>
                <a:cubicBezTo>
                  <a:pt x="-45481" y="600097"/>
                  <a:pt x="58913" y="919565"/>
                  <a:pt x="81011" y="945473"/>
                </a:cubicBezTo>
                <a:lnTo>
                  <a:pt x="194168" y="1058630"/>
                </a:lnTo>
                <a:cubicBezTo>
                  <a:pt x="213481" y="1077833"/>
                  <a:pt x="244541" y="1078252"/>
                  <a:pt x="264367" y="1059583"/>
                </a:cubicBezTo>
                <a:lnTo>
                  <a:pt x="412671" y="869559"/>
                </a:lnTo>
                <a:cubicBezTo>
                  <a:pt x="413243" y="868797"/>
                  <a:pt x="413909" y="868130"/>
                  <a:pt x="414576" y="867368"/>
                </a:cubicBezTo>
                <a:cubicBezTo>
                  <a:pt x="434172" y="847735"/>
                  <a:pt x="434172" y="815945"/>
                  <a:pt x="414576" y="796312"/>
                </a:cubicBezTo>
                <a:lnTo>
                  <a:pt x="322184" y="703824"/>
                </a:lnTo>
                <a:cubicBezTo>
                  <a:pt x="309039" y="690679"/>
                  <a:pt x="282369" y="689727"/>
                  <a:pt x="274082" y="690489"/>
                </a:cubicBezTo>
                <a:cubicBezTo>
                  <a:pt x="260903" y="691294"/>
                  <a:pt x="249567" y="681262"/>
                  <a:pt x="248762" y="668082"/>
                </a:cubicBezTo>
                <a:cubicBezTo>
                  <a:pt x="247985" y="655364"/>
                  <a:pt x="257321" y="644270"/>
                  <a:pt x="269987" y="642864"/>
                </a:cubicBezTo>
                <a:cubicBezTo>
                  <a:pt x="275606" y="642864"/>
                  <a:pt x="324946" y="639149"/>
                  <a:pt x="355712" y="669915"/>
                </a:cubicBezTo>
                <a:lnTo>
                  <a:pt x="448199" y="762022"/>
                </a:lnTo>
                <a:cubicBezTo>
                  <a:pt x="486038" y="799821"/>
                  <a:pt x="486504" y="861001"/>
                  <a:pt x="449247" y="899372"/>
                </a:cubicBezTo>
                <a:lnTo>
                  <a:pt x="300752" y="1089872"/>
                </a:lnTo>
                <a:cubicBezTo>
                  <a:pt x="300169" y="1090644"/>
                  <a:pt x="299532" y="1091377"/>
                  <a:pt x="298847" y="1092063"/>
                </a:cubicBezTo>
                <a:cubicBezTo>
                  <a:pt x="280559" y="1110503"/>
                  <a:pt x="255670" y="1120895"/>
                  <a:pt x="229696" y="11209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D565F95-1FE4-4FF5-9749-F447F4D678B7}"/>
              </a:ext>
            </a:extLst>
          </p:cNvPr>
          <p:cNvSpPr txBox="1"/>
          <p:nvPr/>
        </p:nvSpPr>
        <p:spPr>
          <a:xfrm>
            <a:off x="1137042" y="4769107"/>
            <a:ext cx="10052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191123, Санкт-Петербург</a:t>
            </a:r>
            <a:r>
              <a:rPr lang="ru-RU" sz="2400" dirty="0">
                <a:solidFill>
                  <a:schemeClr val="bg1"/>
                </a:solidFill>
              </a:rPr>
              <a:t>, ул. Радищева, д.39, оф. 424</a:t>
            </a: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855B7A1-EDDD-46C5-9A3D-07C0B5B80159}"/>
              </a:ext>
            </a:extLst>
          </p:cNvPr>
          <p:cNvSpPr txBox="1"/>
          <p:nvPr/>
        </p:nvSpPr>
        <p:spPr>
          <a:xfrm>
            <a:off x="1977178" y="5505994"/>
            <a:ext cx="4353942" cy="2046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>
                <a:solidFill>
                  <a:schemeClr val="bg1"/>
                </a:solidFill>
              </a:rPr>
              <a:t>+7 (</a:t>
            </a:r>
            <a:r>
              <a:rPr lang="ru-RU" sz="2800" dirty="0">
                <a:solidFill>
                  <a:schemeClr val="bg1"/>
                </a:solidFill>
              </a:rPr>
              <a:t>967</a:t>
            </a:r>
            <a:r>
              <a:rPr lang="ru-RU" sz="2800">
                <a:solidFill>
                  <a:schemeClr val="bg1"/>
                </a:solidFill>
              </a:rPr>
              <a:t>) 340–21-78</a:t>
            </a:r>
            <a:endParaRPr lang="ru-RU" sz="28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800" dirty="0">
                <a:solidFill>
                  <a:schemeClr val="bg1"/>
                </a:solidFill>
              </a:rPr>
              <a:t>+7 (812</a:t>
            </a:r>
            <a:r>
              <a:rPr lang="ru-RU" sz="2800">
                <a:solidFill>
                  <a:schemeClr val="bg1"/>
                </a:solidFill>
              </a:rPr>
              <a:t>) 441–34-67</a:t>
            </a:r>
            <a:endParaRPr lang="ru-RU" sz="28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800" dirty="0">
                <a:solidFill>
                  <a:schemeClr val="bg1"/>
                </a:solidFill>
              </a:rPr>
              <a:t>+7 (812</a:t>
            </a:r>
            <a:r>
              <a:rPr lang="ru-RU" sz="2800">
                <a:solidFill>
                  <a:schemeClr val="bg1"/>
                </a:solidFill>
              </a:rPr>
              <a:t>) 272–84-16</a:t>
            </a:r>
            <a:endParaRPr lang="ru-RU" sz="2800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r>
              <a:rPr lang="ru-RU" sz="2800" dirty="0">
                <a:solidFill>
                  <a:schemeClr val="bg1"/>
                </a:solidFill>
              </a:rPr>
              <a:t>+7 (812</a:t>
            </a:r>
            <a:r>
              <a:rPr lang="ru-RU" sz="2800">
                <a:solidFill>
                  <a:schemeClr val="bg1"/>
                </a:solidFill>
              </a:rPr>
              <a:t>) 334–97-72</a:t>
            </a:r>
            <a:endParaRPr lang="ru-RU" sz="2800" dirty="0">
              <a:solidFill>
                <a:schemeClr val="bg1"/>
              </a:solidFill>
            </a:endParaRPr>
          </a:p>
        </p:txBody>
      </p:sp>
      <p:grpSp>
        <p:nvGrpSpPr>
          <p:cNvPr id="50" name="Рисунок 48">
            <a:extLst>
              <a:ext uri="{FF2B5EF4-FFF2-40B4-BE49-F238E27FC236}">
                <a16:creationId xmlns:a16="http://schemas.microsoft.com/office/drawing/2014/main" id="{9F8607C6-ABE1-4AED-A02A-68B0483C1E3B}"/>
              </a:ext>
            </a:extLst>
          </p:cNvPr>
          <p:cNvGrpSpPr/>
          <p:nvPr/>
        </p:nvGrpSpPr>
        <p:grpSpPr>
          <a:xfrm>
            <a:off x="1170397" y="7096646"/>
            <a:ext cx="499653" cy="463029"/>
            <a:chOff x="927975" y="4697237"/>
            <a:chExt cx="909637" cy="842962"/>
          </a:xfrm>
          <a:solidFill>
            <a:schemeClr val="bg1"/>
          </a:solidFill>
        </p:grpSpPr>
        <p:sp>
          <p:nvSpPr>
            <p:cNvPr id="51" name="Полилиния: фигура 50">
              <a:extLst>
                <a:ext uri="{FF2B5EF4-FFF2-40B4-BE49-F238E27FC236}">
                  <a16:creationId xmlns:a16="http://schemas.microsoft.com/office/drawing/2014/main" id="{D6E63479-B23B-4660-BEAD-FB26CF42B479}"/>
                </a:ext>
              </a:extLst>
            </p:cNvPr>
            <p:cNvSpPr/>
            <p:nvPr/>
          </p:nvSpPr>
          <p:spPr>
            <a:xfrm>
              <a:off x="1018463" y="4749624"/>
              <a:ext cx="819150" cy="600075"/>
            </a:xfrm>
            <a:custGeom>
              <a:avLst/>
              <a:gdLst>
                <a:gd name="connsiteX0" fmla="*/ 776288 w 819150"/>
                <a:gd name="connsiteY0" fmla="*/ 600075 h 600075"/>
                <a:gd name="connsiteX1" fmla="*/ 42863 w 819150"/>
                <a:gd name="connsiteY1" fmla="*/ 600075 h 600075"/>
                <a:gd name="connsiteX2" fmla="*/ 0 w 819150"/>
                <a:gd name="connsiteY2" fmla="*/ 557213 h 600075"/>
                <a:gd name="connsiteX3" fmla="*/ 0 w 819150"/>
                <a:gd name="connsiteY3" fmla="*/ 42863 h 600075"/>
                <a:gd name="connsiteX4" fmla="*/ 42863 w 819150"/>
                <a:gd name="connsiteY4" fmla="*/ 0 h 600075"/>
                <a:gd name="connsiteX5" fmla="*/ 74581 w 819150"/>
                <a:gd name="connsiteY5" fmla="*/ 0 h 600075"/>
                <a:gd name="connsiteX6" fmla="*/ 74581 w 819150"/>
                <a:gd name="connsiteY6" fmla="*/ 28575 h 600075"/>
                <a:gd name="connsiteX7" fmla="*/ 42863 w 819150"/>
                <a:gd name="connsiteY7" fmla="*/ 28575 h 600075"/>
                <a:gd name="connsiteX8" fmla="*/ 28575 w 819150"/>
                <a:gd name="connsiteY8" fmla="*/ 42863 h 600075"/>
                <a:gd name="connsiteX9" fmla="*/ 28575 w 819150"/>
                <a:gd name="connsiteY9" fmla="*/ 557213 h 600075"/>
                <a:gd name="connsiteX10" fmla="*/ 42863 w 819150"/>
                <a:gd name="connsiteY10" fmla="*/ 571500 h 600075"/>
                <a:gd name="connsiteX11" fmla="*/ 776288 w 819150"/>
                <a:gd name="connsiteY11" fmla="*/ 571500 h 600075"/>
                <a:gd name="connsiteX12" fmla="*/ 790575 w 819150"/>
                <a:gd name="connsiteY12" fmla="*/ 557213 h 600075"/>
                <a:gd name="connsiteX13" fmla="*/ 790575 w 819150"/>
                <a:gd name="connsiteY13" fmla="*/ 42863 h 600075"/>
                <a:gd name="connsiteX14" fmla="*/ 776288 w 819150"/>
                <a:gd name="connsiteY14" fmla="*/ 28575 h 600075"/>
                <a:gd name="connsiteX15" fmla="*/ 738950 w 819150"/>
                <a:gd name="connsiteY15" fmla="*/ 28575 h 600075"/>
                <a:gd name="connsiteX16" fmla="*/ 738950 w 819150"/>
                <a:gd name="connsiteY16" fmla="*/ 0 h 600075"/>
                <a:gd name="connsiteX17" fmla="*/ 776288 w 819150"/>
                <a:gd name="connsiteY17" fmla="*/ 0 h 600075"/>
                <a:gd name="connsiteX18" fmla="*/ 819150 w 819150"/>
                <a:gd name="connsiteY18" fmla="*/ 42863 h 600075"/>
                <a:gd name="connsiteX19" fmla="*/ 819150 w 819150"/>
                <a:gd name="connsiteY19" fmla="*/ 557213 h 600075"/>
                <a:gd name="connsiteX20" fmla="*/ 776288 w 819150"/>
                <a:gd name="connsiteY20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9150" h="600075">
                  <a:moveTo>
                    <a:pt x="776288" y="600075"/>
                  </a:moveTo>
                  <a:lnTo>
                    <a:pt x="42863" y="600075"/>
                  </a:lnTo>
                  <a:cubicBezTo>
                    <a:pt x="19234" y="599970"/>
                    <a:pt x="104" y="580841"/>
                    <a:pt x="0" y="557213"/>
                  </a:cubicBezTo>
                  <a:lnTo>
                    <a:pt x="0" y="42863"/>
                  </a:lnTo>
                  <a:cubicBezTo>
                    <a:pt x="104" y="19234"/>
                    <a:pt x="19234" y="104"/>
                    <a:pt x="42863" y="0"/>
                  </a:cubicBezTo>
                  <a:lnTo>
                    <a:pt x="74581" y="0"/>
                  </a:lnTo>
                  <a:lnTo>
                    <a:pt x="74581" y="28575"/>
                  </a:lnTo>
                  <a:lnTo>
                    <a:pt x="42863" y="28575"/>
                  </a:lnTo>
                  <a:cubicBezTo>
                    <a:pt x="34972" y="28575"/>
                    <a:pt x="28575" y="34972"/>
                    <a:pt x="28575" y="42863"/>
                  </a:cubicBezTo>
                  <a:lnTo>
                    <a:pt x="28575" y="557213"/>
                  </a:lnTo>
                  <a:cubicBezTo>
                    <a:pt x="28575" y="565103"/>
                    <a:pt x="34972" y="571500"/>
                    <a:pt x="42863" y="571500"/>
                  </a:cubicBezTo>
                  <a:lnTo>
                    <a:pt x="776288" y="571500"/>
                  </a:lnTo>
                  <a:cubicBezTo>
                    <a:pt x="784178" y="571500"/>
                    <a:pt x="790575" y="565103"/>
                    <a:pt x="790575" y="557213"/>
                  </a:cubicBezTo>
                  <a:lnTo>
                    <a:pt x="790575" y="42863"/>
                  </a:lnTo>
                  <a:cubicBezTo>
                    <a:pt x="790575" y="34972"/>
                    <a:pt x="784178" y="28575"/>
                    <a:pt x="776288" y="28575"/>
                  </a:cubicBezTo>
                  <a:lnTo>
                    <a:pt x="738950" y="28575"/>
                  </a:lnTo>
                  <a:lnTo>
                    <a:pt x="738950" y="0"/>
                  </a:lnTo>
                  <a:lnTo>
                    <a:pt x="776288" y="0"/>
                  </a:lnTo>
                  <a:cubicBezTo>
                    <a:pt x="799916" y="104"/>
                    <a:pt x="819045" y="19234"/>
                    <a:pt x="819150" y="42863"/>
                  </a:cubicBezTo>
                  <a:lnTo>
                    <a:pt x="819150" y="557213"/>
                  </a:lnTo>
                  <a:cubicBezTo>
                    <a:pt x="819045" y="580841"/>
                    <a:pt x="799916" y="599970"/>
                    <a:pt x="776288" y="6000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2" name="Полилиния: фигура 51">
              <a:extLst>
                <a:ext uri="{FF2B5EF4-FFF2-40B4-BE49-F238E27FC236}">
                  <a16:creationId xmlns:a16="http://schemas.microsoft.com/office/drawing/2014/main" id="{D53CB25E-11E7-4B5C-9694-6A893C8DDF06}"/>
                </a:ext>
              </a:extLst>
            </p:cNvPr>
            <p:cNvSpPr/>
            <p:nvPr/>
          </p:nvSpPr>
          <p:spPr>
            <a:xfrm>
              <a:off x="1285925" y="4749624"/>
              <a:ext cx="57150" cy="28575"/>
            </a:xfrm>
            <a:custGeom>
              <a:avLst/>
              <a:gdLst>
                <a:gd name="connsiteX0" fmla="*/ 0 w 57150"/>
                <a:gd name="connsiteY0" fmla="*/ 0 h 28575"/>
                <a:gd name="connsiteX1" fmla="*/ 57150 w 57150"/>
                <a:gd name="connsiteY1" fmla="*/ 0 h 28575"/>
                <a:gd name="connsiteX2" fmla="*/ 57150 w 57150"/>
                <a:gd name="connsiteY2" fmla="*/ 28575 h 28575"/>
                <a:gd name="connsiteX3" fmla="*/ 0 w 57150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0" y="0"/>
                  </a:moveTo>
                  <a:lnTo>
                    <a:pt x="57150" y="0"/>
                  </a:lnTo>
                  <a:lnTo>
                    <a:pt x="57150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3" name="Полилиния: фигура 52">
              <a:extLst>
                <a:ext uri="{FF2B5EF4-FFF2-40B4-BE49-F238E27FC236}">
                  <a16:creationId xmlns:a16="http://schemas.microsoft.com/office/drawing/2014/main" id="{82A35885-BC80-4911-AA41-C6E6E0FC7DE3}"/>
                </a:ext>
              </a:extLst>
            </p:cNvPr>
            <p:cNvSpPr/>
            <p:nvPr/>
          </p:nvSpPr>
          <p:spPr>
            <a:xfrm>
              <a:off x="927975" y="4887737"/>
              <a:ext cx="272224" cy="652462"/>
            </a:xfrm>
            <a:custGeom>
              <a:avLst/>
              <a:gdLst>
                <a:gd name="connsiteX0" fmla="*/ 162878 w 272224"/>
                <a:gd name="connsiteY0" fmla="*/ 652463 h 652462"/>
                <a:gd name="connsiteX1" fmla="*/ 109347 w 272224"/>
                <a:gd name="connsiteY1" fmla="*/ 652463 h 652462"/>
                <a:gd name="connsiteX2" fmla="*/ 0 w 272224"/>
                <a:gd name="connsiteY2" fmla="*/ 543115 h 652462"/>
                <a:gd name="connsiteX3" fmla="*/ 0 w 272224"/>
                <a:gd name="connsiteY3" fmla="*/ 542925 h 652462"/>
                <a:gd name="connsiteX4" fmla="*/ 0 w 272224"/>
                <a:gd name="connsiteY4" fmla="*/ 542925 h 652462"/>
                <a:gd name="connsiteX5" fmla="*/ 0 w 272224"/>
                <a:gd name="connsiteY5" fmla="*/ 109347 h 652462"/>
                <a:gd name="connsiteX6" fmla="*/ 109347 w 272224"/>
                <a:gd name="connsiteY6" fmla="*/ 0 h 652462"/>
                <a:gd name="connsiteX7" fmla="*/ 109347 w 272224"/>
                <a:gd name="connsiteY7" fmla="*/ 28575 h 652462"/>
                <a:gd name="connsiteX8" fmla="*/ 28575 w 272224"/>
                <a:gd name="connsiteY8" fmla="*/ 109347 h 652462"/>
                <a:gd name="connsiteX9" fmla="*/ 28575 w 272224"/>
                <a:gd name="connsiteY9" fmla="*/ 542925 h 652462"/>
                <a:gd name="connsiteX10" fmla="*/ 109347 w 272224"/>
                <a:gd name="connsiteY10" fmla="*/ 623697 h 652462"/>
                <a:gd name="connsiteX11" fmla="*/ 162878 w 272224"/>
                <a:gd name="connsiteY11" fmla="*/ 623697 h 652462"/>
                <a:gd name="connsiteX12" fmla="*/ 243650 w 272224"/>
                <a:gd name="connsiteY12" fmla="*/ 542925 h 652462"/>
                <a:gd name="connsiteX13" fmla="*/ 243650 w 272224"/>
                <a:gd name="connsiteY13" fmla="*/ 388620 h 652462"/>
                <a:gd name="connsiteX14" fmla="*/ 272225 w 272224"/>
                <a:gd name="connsiteY14" fmla="*/ 388620 h 652462"/>
                <a:gd name="connsiteX15" fmla="*/ 272225 w 272224"/>
                <a:gd name="connsiteY15" fmla="*/ 542925 h 652462"/>
                <a:gd name="connsiteX16" fmla="*/ 163068 w 272224"/>
                <a:gd name="connsiteY16" fmla="*/ 652463 h 652462"/>
                <a:gd name="connsiteX17" fmla="*/ 162878 w 272224"/>
                <a:gd name="connsiteY17" fmla="*/ 652463 h 652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72224" h="652462">
                  <a:moveTo>
                    <a:pt x="162878" y="652463"/>
                  </a:moveTo>
                  <a:lnTo>
                    <a:pt x="109347" y="652463"/>
                  </a:lnTo>
                  <a:cubicBezTo>
                    <a:pt x="48956" y="652463"/>
                    <a:pt x="0" y="603506"/>
                    <a:pt x="0" y="543115"/>
                  </a:cubicBezTo>
                  <a:cubicBezTo>
                    <a:pt x="0" y="543052"/>
                    <a:pt x="0" y="542989"/>
                    <a:pt x="0" y="542925"/>
                  </a:cubicBezTo>
                  <a:lnTo>
                    <a:pt x="0" y="542925"/>
                  </a:lnTo>
                  <a:lnTo>
                    <a:pt x="0" y="109347"/>
                  </a:lnTo>
                  <a:cubicBezTo>
                    <a:pt x="53" y="48978"/>
                    <a:pt x="48978" y="52"/>
                    <a:pt x="109347" y="0"/>
                  </a:cubicBezTo>
                  <a:lnTo>
                    <a:pt x="109347" y="28575"/>
                  </a:lnTo>
                  <a:cubicBezTo>
                    <a:pt x="64782" y="28680"/>
                    <a:pt x="28680" y="64781"/>
                    <a:pt x="28575" y="109347"/>
                  </a:cubicBezTo>
                  <a:lnTo>
                    <a:pt x="28575" y="542925"/>
                  </a:lnTo>
                  <a:cubicBezTo>
                    <a:pt x="28575" y="587534"/>
                    <a:pt x="64738" y="623697"/>
                    <a:pt x="109347" y="623697"/>
                  </a:cubicBezTo>
                  <a:lnTo>
                    <a:pt x="162878" y="623697"/>
                  </a:lnTo>
                  <a:cubicBezTo>
                    <a:pt x="207443" y="623592"/>
                    <a:pt x="243545" y="587491"/>
                    <a:pt x="243650" y="542925"/>
                  </a:cubicBezTo>
                  <a:lnTo>
                    <a:pt x="243650" y="388620"/>
                  </a:lnTo>
                  <a:lnTo>
                    <a:pt x="272225" y="388620"/>
                  </a:lnTo>
                  <a:lnTo>
                    <a:pt x="272225" y="542925"/>
                  </a:lnTo>
                  <a:cubicBezTo>
                    <a:pt x="272329" y="603315"/>
                    <a:pt x="223459" y="652357"/>
                    <a:pt x="163068" y="652463"/>
                  </a:cubicBezTo>
                  <a:cubicBezTo>
                    <a:pt x="163004" y="652463"/>
                    <a:pt x="162942" y="652463"/>
                    <a:pt x="162878" y="6524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4" name="Полилиния: фигура 53">
              <a:extLst>
                <a:ext uri="{FF2B5EF4-FFF2-40B4-BE49-F238E27FC236}">
                  <a16:creationId xmlns:a16="http://schemas.microsoft.com/office/drawing/2014/main" id="{713FFB4E-48F4-4530-A90F-2057163BB1A7}"/>
                </a:ext>
              </a:extLst>
            </p:cNvPr>
            <p:cNvSpPr/>
            <p:nvPr/>
          </p:nvSpPr>
          <p:spPr>
            <a:xfrm>
              <a:off x="1080376" y="4716287"/>
              <a:ext cx="219075" cy="561975"/>
            </a:xfrm>
            <a:custGeom>
              <a:avLst/>
              <a:gdLst>
                <a:gd name="connsiteX0" fmla="*/ 157163 w 219075"/>
                <a:gd name="connsiteY0" fmla="*/ 561975 h 561975"/>
                <a:gd name="connsiteX1" fmla="*/ 61913 w 219075"/>
                <a:gd name="connsiteY1" fmla="*/ 561975 h 561975"/>
                <a:gd name="connsiteX2" fmla="*/ 0 w 219075"/>
                <a:gd name="connsiteY2" fmla="*/ 500063 h 561975"/>
                <a:gd name="connsiteX3" fmla="*/ 0 w 219075"/>
                <a:gd name="connsiteY3" fmla="*/ 61913 h 561975"/>
                <a:gd name="connsiteX4" fmla="*/ 61913 w 219075"/>
                <a:gd name="connsiteY4" fmla="*/ 0 h 561975"/>
                <a:gd name="connsiteX5" fmla="*/ 157163 w 219075"/>
                <a:gd name="connsiteY5" fmla="*/ 0 h 561975"/>
                <a:gd name="connsiteX6" fmla="*/ 219075 w 219075"/>
                <a:gd name="connsiteY6" fmla="*/ 61913 h 561975"/>
                <a:gd name="connsiteX7" fmla="*/ 219075 w 219075"/>
                <a:gd name="connsiteY7" fmla="*/ 500063 h 561975"/>
                <a:gd name="connsiteX8" fmla="*/ 157163 w 219075"/>
                <a:gd name="connsiteY8" fmla="*/ 561975 h 561975"/>
                <a:gd name="connsiteX9" fmla="*/ 61913 w 219075"/>
                <a:gd name="connsiteY9" fmla="*/ 28575 h 561975"/>
                <a:gd name="connsiteX10" fmla="*/ 28575 w 219075"/>
                <a:gd name="connsiteY10" fmla="*/ 61913 h 561975"/>
                <a:gd name="connsiteX11" fmla="*/ 28575 w 219075"/>
                <a:gd name="connsiteY11" fmla="*/ 500063 h 561975"/>
                <a:gd name="connsiteX12" fmla="*/ 61913 w 219075"/>
                <a:gd name="connsiteY12" fmla="*/ 533400 h 561975"/>
                <a:gd name="connsiteX13" fmla="*/ 157163 w 219075"/>
                <a:gd name="connsiteY13" fmla="*/ 533400 h 561975"/>
                <a:gd name="connsiteX14" fmla="*/ 190500 w 219075"/>
                <a:gd name="connsiteY14" fmla="*/ 500063 h 561975"/>
                <a:gd name="connsiteX15" fmla="*/ 190500 w 219075"/>
                <a:gd name="connsiteY15" fmla="*/ 61913 h 561975"/>
                <a:gd name="connsiteX16" fmla="*/ 157163 w 219075"/>
                <a:gd name="connsiteY16" fmla="*/ 285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9075" h="561975">
                  <a:moveTo>
                    <a:pt x="157163" y="561975"/>
                  </a:moveTo>
                  <a:lnTo>
                    <a:pt x="61913" y="561975"/>
                  </a:lnTo>
                  <a:cubicBezTo>
                    <a:pt x="27741" y="561923"/>
                    <a:pt x="52" y="534234"/>
                    <a:pt x="0" y="500063"/>
                  </a:cubicBezTo>
                  <a:lnTo>
                    <a:pt x="0" y="61913"/>
                  </a:lnTo>
                  <a:cubicBezTo>
                    <a:pt x="52" y="27741"/>
                    <a:pt x="27741" y="52"/>
                    <a:pt x="61913" y="0"/>
                  </a:cubicBezTo>
                  <a:lnTo>
                    <a:pt x="157163" y="0"/>
                  </a:lnTo>
                  <a:cubicBezTo>
                    <a:pt x="191334" y="52"/>
                    <a:pt x="219023" y="27741"/>
                    <a:pt x="219075" y="61913"/>
                  </a:cubicBezTo>
                  <a:lnTo>
                    <a:pt x="219075" y="500063"/>
                  </a:lnTo>
                  <a:cubicBezTo>
                    <a:pt x="219023" y="534234"/>
                    <a:pt x="191334" y="561923"/>
                    <a:pt x="157163" y="561975"/>
                  </a:cubicBezTo>
                  <a:close/>
                  <a:moveTo>
                    <a:pt x="61913" y="28575"/>
                  </a:moveTo>
                  <a:cubicBezTo>
                    <a:pt x="43501" y="28575"/>
                    <a:pt x="28575" y="43501"/>
                    <a:pt x="28575" y="61913"/>
                  </a:cubicBezTo>
                  <a:lnTo>
                    <a:pt x="28575" y="500063"/>
                  </a:lnTo>
                  <a:cubicBezTo>
                    <a:pt x="28575" y="518474"/>
                    <a:pt x="43501" y="533400"/>
                    <a:pt x="61913" y="533400"/>
                  </a:cubicBezTo>
                  <a:lnTo>
                    <a:pt x="157163" y="533400"/>
                  </a:lnTo>
                  <a:cubicBezTo>
                    <a:pt x="175574" y="533400"/>
                    <a:pt x="190500" y="518474"/>
                    <a:pt x="190500" y="500063"/>
                  </a:cubicBezTo>
                  <a:lnTo>
                    <a:pt x="190500" y="61913"/>
                  </a:lnTo>
                  <a:cubicBezTo>
                    <a:pt x="190500" y="43501"/>
                    <a:pt x="175574" y="28575"/>
                    <a:pt x="157163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5" name="Полилиния: фигура 54">
              <a:extLst>
                <a:ext uri="{FF2B5EF4-FFF2-40B4-BE49-F238E27FC236}">
                  <a16:creationId xmlns:a16="http://schemas.microsoft.com/office/drawing/2014/main" id="{EE542226-6094-45B6-9403-2095AFA3CE64}"/>
                </a:ext>
              </a:extLst>
            </p:cNvPr>
            <p:cNvSpPr/>
            <p:nvPr/>
          </p:nvSpPr>
          <p:spPr>
            <a:xfrm>
              <a:off x="1328026" y="4697237"/>
              <a:ext cx="442912" cy="323850"/>
            </a:xfrm>
            <a:custGeom>
              <a:avLst/>
              <a:gdLst>
                <a:gd name="connsiteX0" fmla="*/ 442913 w 442912"/>
                <a:gd name="connsiteY0" fmla="*/ 323850 h 323850"/>
                <a:gd name="connsiteX1" fmla="*/ 0 w 442912"/>
                <a:gd name="connsiteY1" fmla="*/ 323850 h 323850"/>
                <a:gd name="connsiteX2" fmla="*/ 0 w 442912"/>
                <a:gd name="connsiteY2" fmla="*/ 0 h 323850"/>
                <a:gd name="connsiteX3" fmla="*/ 442913 w 442912"/>
                <a:gd name="connsiteY3" fmla="*/ 0 h 323850"/>
                <a:gd name="connsiteX4" fmla="*/ 28575 w 442912"/>
                <a:gd name="connsiteY4" fmla="*/ 295275 h 323850"/>
                <a:gd name="connsiteX5" fmla="*/ 414338 w 442912"/>
                <a:gd name="connsiteY5" fmla="*/ 295275 h 323850"/>
                <a:gd name="connsiteX6" fmla="*/ 414338 w 442912"/>
                <a:gd name="connsiteY6" fmla="*/ 28575 h 323850"/>
                <a:gd name="connsiteX7" fmla="*/ 28575 w 442912"/>
                <a:gd name="connsiteY7" fmla="*/ 2857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42912" h="323850">
                  <a:moveTo>
                    <a:pt x="442913" y="323850"/>
                  </a:moveTo>
                  <a:lnTo>
                    <a:pt x="0" y="323850"/>
                  </a:lnTo>
                  <a:lnTo>
                    <a:pt x="0" y="0"/>
                  </a:lnTo>
                  <a:lnTo>
                    <a:pt x="442913" y="0"/>
                  </a:lnTo>
                  <a:close/>
                  <a:moveTo>
                    <a:pt x="28575" y="295275"/>
                  </a:moveTo>
                  <a:lnTo>
                    <a:pt x="414338" y="295275"/>
                  </a:lnTo>
                  <a:lnTo>
                    <a:pt x="414338" y="28575"/>
                  </a:lnTo>
                  <a:lnTo>
                    <a:pt x="28575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6" name="Полилиния: фигура 55">
              <a:extLst>
                <a:ext uri="{FF2B5EF4-FFF2-40B4-BE49-F238E27FC236}">
                  <a16:creationId xmlns:a16="http://schemas.microsoft.com/office/drawing/2014/main" id="{19823952-81F3-4387-A090-73987CF768C8}"/>
                </a:ext>
              </a:extLst>
            </p:cNvPr>
            <p:cNvSpPr/>
            <p:nvPr/>
          </p:nvSpPr>
          <p:spPr>
            <a:xfrm>
              <a:off x="1385176" y="4754387"/>
              <a:ext cx="328612" cy="209550"/>
            </a:xfrm>
            <a:custGeom>
              <a:avLst/>
              <a:gdLst>
                <a:gd name="connsiteX0" fmla="*/ 328613 w 328612"/>
                <a:gd name="connsiteY0" fmla="*/ 209550 h 209550"/>
                <a:gd name="connsiteX1" fmla="*/ 0 w 328612"/>
                <a:gd name="connsiteY1" fmla="*/ 209550 h 209550"/>
                <a:gd name="connsiteX2" fmla="*/ 0 w 328612"/>
                <a:gd name="connsiteY2" fmla="*/ 0 h 209550"/>
                <a:gd name="connsiteX3" fmla="*/ 328613 w 328612"/>
                <a:gd name="connsiteY3" fmla="*/ 0 h 209550"/>
                <a:gd name="connsiteX4" fmla="*/ 28575 w 328612"/>
                <a:gd name="connsiteY4" fmla="*/ 180975 h 209550"/>
                <a:gd name="connsiteX5" fmla="*/ 300038 w 328612"/>
                <a:gd name="connsiteY5" fmla="*/ 180975 h 209550"/>
                <a:gd name="connsiteX6" fmla="*/ 300038 w 328612"/>
                <a:gd name="connsiteY6" fmla="*/ 28575 h 209550"/>
                <a:gd name="connsiteX7" fmla="*/ 28575 w 328612"/>
                <a:gd name="connsiteY7" fmla="*/ 2857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612" h="209550">
                  <a:moveTo>
                    <a:pt x="328613" y="209550"/>
                  </a:moveTo>
                  <a:lnTo>
                    <a:pt x="0" y="209550"/>
                  </a:lnTo>
                  <a:lnTo>
                    <a:pt x="0" y="0"/>
                  </a:lnTo>
                  <a:lnTo>
                    <a:pt x="328613" y="0"/>
                  </a:lnTo>
                  <a:close/>
                  <a:moveTo>
                    <a:pt x="28575" y="180975"/>
                  </a:moveTo>
                  <a:lnTo>
                    <a:pt x="300038" y="180975"/>
                  </a:lnTo>
                  <a:lnTo>
                    <a:pt x="300038" y="28575"/>
                  </a:lnTo>
                  <a:lnTo>
                    <a:pt x="28575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0378F949-76BB-4C37-B40D-5D5BA5587D3A}"/>
                </a:ext>
              </a:extLst>
            </p:cNvPr>
            <p:cNvSpPr/>
            <p:nvPr/>
          </p:nvSpPr>
          <p:spPr>
            <a:xfrm>
              <a:off x="1328026" y="5049662"/>
              <a:ext cx="86963" cy="28575"/>
            </a:xfrm>
            <a:custGeom>
              <a:avLst/>
              <a:gdLst>
                <a:gd name="connsiteX0" fmla="*/ 0 w 86963"/>
                <a:gd name="connsiteY0" fmla="*/ 0 h 28575"/>
                <a:gd name="connsiteX1" fmla="*/ 86963 w 86963"/>
                <a:gd name="connsiteY1" fmla="*/ 0 h 28575"/>
                <a:gd name="connsiteX2" fmla="*/ 86963 w 86963"/>
                <a:gd name="connsiteY2" fmla="*/ 28575 h 28575"/>
                <a:gd name="connsiteX3" fmla="*/ 0 w 86963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963" h="28575">
                  <a:moveTo>
                    <a:pt x="0" y="0"/>
                  </a:moveTo>
                  <a:lnTo>
                    <a:pt x="86963" y="0"/>
                  </a:lnTo>
                  <a:lnTo>
                    <a:pt x="86963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8" name="Полилиния: фигура 57">
              <a:extLst>
                <a:ext uri="{FF2B5EF4-FFF2-40B4-BE49-F238E27FC236}">
                  <a16:creationId xmlns:a16="http://schemas.microsoft.com/office/drawing/2014/main" id="{3CAC1F10-14BB-4439-96E9-E89C2B7A2644}"/>
                </a:ext>
              </a:extLst>
            </p:cNvPr>
            <p:cNvSpPr/>
            <p:nvPr/>
          </p:nvSpPr>
          <p:spPr>
            <a:xfrm>
              <a:off x="1446802" y="5049662"/>
              <a:ext cx="86963" cy="28575"/>
            </a:xfrm>
            <a:custGeom>
              <a:avLst/>
              <a:gdLst>
                <a:gd name="connsiteX0" fmla="*/ 0 w 86963"/>
                <a:gd name="connsiteY0" fmla="*/ 0 h 28575"/>
                <a:gd name="connsiteX1" fmla="*/ 86963 w 86963"/>
                <a:gd name="connsiteY1" fmla="*/ 0 h 28575"/>
                <a:gd name="connsiteX2" fmla="*/ 86963 w 86963"/>
                <a:gd name="connsiteY2" fmla="*/ 28575 h 28575"/>
                <a:gd name="connsiteX3" fmla="*/ 0 w 86963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963" h="28575">
                  <a:moveTo>
                    <a:pt x="0" y="0"/>
                  </a:moveTo>
                  <a:lnTo>
                    <a:pt x="86963" y="0"/>
                  </a:lnTo>
                  <a:lnTo>
                    <a:pt x="86963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9" name="Полилиния: фигура 58">
              <a:extLst>
                <a:ext uri="{FF2B5EF4-FFF2-40B4-BE49-F238E27FC236}">
                  <a16:creationId xmlns:a16="http://schemas.microsoft.com/office/drawing/2014/main" id="{676DC0FE-DF8A-4ACA-9421-0D269124F580}"/>
                </a:ext>
              </a:extLst>
            </p:cNvPr>
            <p:cNvSpPr/>
            <p:nvPr/>
          </p:nvSpPr>
          <p:spPr>
            <a:xfrm>
              <a:off x="1565579" y="5049662"/>
              <a:ext cx="86868" cy="28575"/>
            </a:xfrm>
            <a:custGeom>
              <a:avLst/>
              <a:gdLst>
                <a:gd name="connsiteX0" fmla="*/ 0 w 86868"/>
                <a:gd name="connsiteY0" fmla="*/ 0 h 28575"/>
                <a:gd name="connsiteX1" fmla="*/ 86868 w 86868"/>
                <a:gd name="connsiteY1" fmla="*/ 0 h 28575"/>
                <a:gd name="connsiteX2" fmla="*/ 86868 w 86868"/>
                <a:gd name="connsiteY2" fmla="*/ 28575 h 28575"/>
                <a:gd name="connsiteX3" fmla="*/ 0 w 86868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68" h="28575">
                  <a:moveTo>
                    <a:pt x="0" y="0"/>
                  </a:moveTo>
                  <a:lnTo>
                    <a:pt x="86868" y="0"/>
                  </a:lnTo>
                  <a:lnTo>
                    <a:pt x="86868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0" name="Полилиния: фигура 59">
              <a:extLst>
                <a:ext uri="{FF2B5EF4-FFF2-40B4-BE49-F238E27FC236}">
                  <a16:creationId xmlns:a16="http://schemas.microsoft.com/office/drawing/2014/main" id="{A576EF37-667D-423B-8773-E9219C374529}"/>
                </a:ext>
              </a:extLst>
            </p:cNvPr>
            <p:cNvSpPr/>
            <p:nvPr/>
          </p:nvSpPr>
          <p:spPr>
            <a:xfrm>
              <a:off x="1684356" y="5049662"/>
              <a:ext cx="86868" cy="28575"/>
            </a:xfrm>
            <a:custGeom>
              <a:avLst/>
              <a:gdLst>
                <a:gd name="connsiteX0" fmla="*/ 0 w 86868"/>
                <a:gd name="connsiteY0" fmla="*/ 0 h 28575"/>
                <a:gd name="connsiteX1" fmla="*/ 86868 w 86868"/>
                <a:gd name="connsiteY1" fmla="*/ 0 h 28575"/>
                <a:gd name="connsiteX2" fmla="*/ 86868 w 86868"/>
                <a:gd name="connsiteY2" fmla="*/ 28575 h 28575"/>
                <a:gd name="connsiteX3" fmla="*/ 0 w 86868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68" h="28575">
                  <a:moveTo>
                    <a:pt x="0" y="0"/>
                  </a:moveTo>
                  <a:lnTo>
                    <a:pt x="86868" y="0"/>
                  </a:lnTo>
                  <a:lnTo>
                    <a:pt x="86868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1" name="Полилиния: фигура 60">
              <a:extLst>
                <a:ext uri="{FF2B5EF4-FFF2-40B4-BE49-F238E27FC236}">
                  <a16:creationId xmlns:a16="http://schemas.microsoft.com/office/drawing/2014/main" id="{3A4DF609-C497-4A16-BEEA-F00603608DBF}"/>
                </a:ext>
              </a:extLst>
            </p:cNvPr>
            <p:cNvSpPr/>
            <p:nvPr/>
          </p:nvSpPr>
          <p:spPr>
            <a:xfrm>
              <a:off x="1328026" y="5108812"/>
              <a:ext cx="86963" cy="28575"/>
            </a:xfrm>
            <a:custGeom>
              <a:avLst/>
              <a:gdLst>
                <a:gd name="connsiteX0" fmla="*/ 0 w 86963"/>
                <a:gd name="connsiteY0" fmla="*/ 0 h 28575"/>
                <a:gd name="connsiteX1" fmla="*/ 86963 w 86963"/>
                <a:gd name="connsiteY1" fmla="*/ 0 h 28575"/>
                <a:gd name="connsiteX2" fmla="*/ 86963 w 86963"/>
                <a:gd name="connsiteY2" fmla="*/ 28575 h 28575"/>
                <a:gd name="connsiteX3" fmla="*/ 0 w 86963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963" h="28575">
                  <a:moveTo>
                    <a:pt x="0" y="0"/>
                  </a:moveTo>
                  <a:lnTo>
                    <a:pt x="86963" y="0"/>
                  </a:lnTo>
                  <a:lnTo>
                    <a:pt x="86963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2" name="Полилиния: фигура 61">
              <a:extLst>
                <a:ext uri="{FF2B5EF4-FFF2-40B4-BE49-F238E27FC236}">
                  <a16:creationId xmlns:a16="http://schemas.microsoft.com/office/drawing/2014/main" id="{A741762D-5E57-4DCD-8499-5FEFCE7CF597}"/>
                </a:ext>
              </a:extLst>
            </p:cNvPr>
            <p:cNvSpPr/>
            <p:nvPr/>
          </p:nvSpPr>
          <p:spPr>
            <a:xfrm>
              <a:off x="1446802" y="5108812"/>
              <a:ext cx="86963" cy="28575"/>
            </a:xfrm>
            <a:custGeom>
              <a:avLst/>
              <a:gdLst>
                <a:gd name="connsiteX0" fmla="*/ 0 w 86963"/>
                <a:gd name="connsiteY0" fmla="*/ 0 h 28575"/>
                <a:gd name="connsiteX1" fmla="*/ 86963 w 86963"/>
                <a:gd name="connsiteY1" fmla="*/ 0 h 28575"/>
                <a:gd name="connsiteX2" fmla="*/ 86963 w 86963"/>
                <a:gd name="connsiteY2" fmla="*/ 28575 h 28575"/>
                <a:gd name="connsiteX3" fmla="*/ 0 w 86963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963" h="28575">
                  <a:moveTo>
                    <a:pt x="0" y="0"/>
                  </a:moveTo>
                  <a:lnTo>
                    <a:pt x="86963" y="0"/>
                  </a:lnTo>
                  <a:lnTo>
                    <a:pt x="86963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3" name="Полилиния: фигура 62">
              <a:extLst>
                <a:ext uri="{FF2B5EF4-FFF2-40B4-BE49-F238E27FC236}">
                  <a16:creationId xmlns:a16="http://schemas.microsoft.com/office/drawing/2014/main" id="{5FEBA02C-6C6A-423A-BEC3-9E6A18C458C8}"/>
                </a:ext>
              </a:extLst>
            </p:cNvPr>
            <p:cNvSpPr/>
            <p:nvPr/>
          </p:nvSpPr>
          <p:spPr>
            <a:xfrm>
              <a:off x="1565579" y="5108812"/>
              <a:ext cx="86868" cy="28575"/>
            </a:xfrm>
            <a:custGeom>
              <a:avLst/>
              <a:gdLst>
                <a:gd name="connsiteX0" fmla="*/ 0 w 86868"/>
                <a:gd name="connsiteY0" fmla="*/ 0 h 28575"/>
                <a:gd name="connsiteX1" fmla="*/ 86868 w 86868"/>
                <a:gd name="connsiteY1" fmla="*/ 0 h 28575"/>
                <a:gd name="connsiteX2" fmla="*/ 86868 w 86868"/>
                <a:gd name="connsiteY2" fmla="*/ 28575 h 28575"/>
                <a:gd name="connsiteX3" fmla="*/ 0 w 86868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68" h="28575">
                  <a:moveTo>
                    <a:pt x="0" y="0"/>
                  </a:moveTo>
                  <a:lnTo>
                    <a:pt x="86868" y="0"/>
                  </a:lnTo>
                  <a:lnTo>
                    <a:pt x="86868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4" name="Полилиния: фигура 63">
              <a:extLst>
                <a:ext uri="{FF2B5EF4-FFF2-40B4-BE49-F238E27FC236}">
                  <a16:creationId xmlns:a16="http://schemas.microsoft.com/office/drawing/2014/main" id="{FF65A5B2-781A-4660-BE18-E190748472FB}"/>
                </a:ext>
              </a:extLst>
            </p:cNvPr>
            <p:cNvSpPr/>
            <p:nvPr/>
          </p:nvSpPr>
          <p:spPr>
            <a:xfrm>
              <a:off x="1684356" y="5108812"/>
              <a:ext cx="86868" cy="28575"/>
            </a:xfrm>
            <a:custGeom>
              <a:avLst/>
              <a:gdLst>
                <a:gd name="connsiteX0" fmla="*/ 0 w 86868"/>
                <a:gd name="connsiteY0" fmla="*/ 0 h 28575"/>
                <a:gd name="connsiteX1" fmla="*/ 86868 w 86868"/>
                <a:gd name="connsiteY1" fmla="*/ 0 h 28575"/>
                <a:gd name="connsiteX2" fmla="*/ 86868 w 86868"/>
                <a:gd name="connsiteY2" fmla="*/ 28575 h 28575"/>
                <a:gd name="connsiteX3" fmla="*/ 0 w 86868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68" h="28575">
                  <a:moveTo>
                    <a:pt x="0" y="0"/>
                  </a:moveTo>
                  <a:lnTo>
                    <a:pt x="86868" y="0"/>
                  </a:lnTo>
                  <a:lnTo>
                    <a:pt x="86868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5" name="Полилиния: фигура 64">
              <a:extLst>
                <a:ext uri="{FF2B5EF4-FFF2-40B4-BE49-F238E27FC236}">
                  <a16:creationId xmlns:a16="http://schemas.microsoft.com/office/drawing/2014/main" id="{4DFBF32D-DC9D-48ED-86FD-E53CE542640E}"/>
                </a:ext>
              </a:extLst>
            </p:cNvPr>
            <p:cNvSpPr/>
            <p:nvPr/>
          </p:nvSpPr>
          <p:spPr>
            <a:xfrm>
              <a:off x="1328026" y="5167962"/>
              <a:ext cx="86963" cy="28575"/>
            </a:xfrm>
            <a:custGeom>
              <a:avLst/>
              <a:gdLst>
                <a:gd name="connsiteX0" fmla="*/ 0 w 86963"/>
                <a:gd name="connsiteY0" fmla="*/ 0 h 28575"/>
                <a:gd name="connsiteX1" fmla="*/ 86963 w 86963"/>
                <a:gd name="connsiteY1" fmla="*/ 0 h 28575"/>
                <a:gd name="connsiteX2" fmla="*/ 86963 w 86963"/>
                <a:gd name="connsiteY2" fmla="*/ 28575 h 28575"/>
                <a:gd name="connsiteX3" fmla="*/ 0 w 86963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963" h="28575">
                  <a:moveTo>
                    <a:pt x="0" y="0"/>
                  </a:moveTo>
                  <a:lnTo>
                    <a:pt x="86963" y="0"/>
                  </a:lnTo>
                  <a:lnTo>
                    <a:pt x="86963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6" name="Полилиния: фигура 65">
              <a:extLst>
                <a:ext uri="{FF2B5EF4-FFF2-40B4-BE49-F238E27FC236}">
                  <a16:creationId xmlns:a16="http://schemas.microsoft.com/office/drawing/2014/main" id="{45CF85E5-E799-4CE2-B82F-824DA965AEBE}"/>
                </a:ext>
              </a:extLst>
            </p:cNvPr>
            <p:cNvSpPr/>
            <p:nvPr/>
          </p:nvSpPr>
          <p:spPr>
            <a:xfrm>
              <a:off x="1446802" y="5167962"/>
              <a:ext cx="86963" cy="28575"/>
            </a:xfrm>
            <a:custGeom>
              <a:avLst/>
              <a:gdLst>
                <a:gd name="connsiteX0" fmla="*/ 0 w 86963"/>
                <a:gd name="connsiteY0" fmla="*/ 0 h 28575"/>
                <a:gd name="connsiteX1" fmla="*/ 86963 w 86963"/>
                <a:gd name="connsiteY1" fmla="*/ 0 h 28575"/>
                <a:gd name="connsiteX2" fmla="*/ 86963 w 86963"/>
                <a:gd name="connsiteY2" fmla="*/ 28575 h 28575"/>
                <a:gd name="connsiteX3" fmla="*/ 0 w 86963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963" h="28575">
                  <a:moveTo>
                    <a:pt x="0" y="0"/>
                  </a:moveTo>
                  <a:lnTo>
                    <a:pt x="86963" y="0"/>
                  </a:lnTo>
                  <a:lnTo>
                    <a:pt x="86963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7" name="Полилиния: фигура 66">
              <a:extLst>
                <a:ext uri="{FF2B5EF4-FFF2-40B4-BE49-F238E27FC236}">
                  <a16:creationId xmlns:a16="http://schemas.microsoft.com/office/drawing/2014/main" id="{29C58342-FA8C-48A8-8552-E81DB41051C3}"/>
                </a:ext>
              </a:extLst>
            </p:cNvPr>
            <p:cNvSpPr/>
            <p:nvPr/>
          </p:nvSpPr>
          <p:spPr>
            <a:xfrm>
              <a:off x="1565579" y="5167962"/>
              <a:ext cx="86868" cy="28575"/>
            </a:xfrm>
            <a:custGeom>
              <a:avLst/>
              <a:gdLst>
                <a:gd name="connsiteX0" fmla="*/ 0 w 86868"/>
                <a:gd name="connsiteY0" fmla="*/ 0 h 28575"/>
                <a:gd name="connsiteX1" fmla="*/ 86868 w 86868"/>
                <a:gd name="connsiteY1" fmla="*/ 0 h 28575"/>
                <a:gd name="connsiteX2" fmla="*/ 86868 w 86868"/>
                <a:gd name="connsiteY2" fmla="*/ 28575 h 28575"/>
                <a:gd name="connsiteX3" fmla="*/ 0 w 86868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68" h="28575">
                  <a:moveTo>
                    <a:pt x="0" y="0"/>
                  </a:moveTo>
                  <a:lnTo>
                    <a:pt x="86868" y="0"/>
                  </a:lnTo>
                  <a:lnTo>
                    <a:pt x="86868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8" name="Полилиния: фигура 67">
              <a:extLst>
                <a:ext uri="{FF2B5EF4-FFF2-40B4-BE49-F238E27FC236}">
                  <a16:creationId xmlns:a16="http://schemas.microsoft.com/office/drawing/2014/main" id="{7D72E3A3-3B9C-4A81-97BA-0613B55B991C}"/>
                </a:ext>
              </a:extLst>
            </p:cNvPr>
            <p:cNvSpPr/>
            <p:nvPr/>
          </p:nvSpPr>
          <p:spPr>
            <a:xfrm>
              <a:off x="1684356" y="5167962"/>
              <a:ext cx="86868" cy="28575"/>
            </a:xfrm>
            <a:custGeom>
              <a:avLst/>
              <a:gdLst>
                <a:gd name="connsiteX0" fmla="*/ 0 w 86868"/>
                <a:gd name="connsiteY0" fmla="*/ 0 h 28575"/>
                <a:gd name="connsiteX1" fmla="*/ 86868 w 86868"/>
                <a:gd name="connsiteY1" fmla="*/ 0 h 28575"/>
                <a:gd name="connsiteX2" fmla="*/ 86868 w 86868"/>
                <a:gd name="connsiteY2" fmla="*/ 28575 h 28575"/>
                <a:gd name="connsiteX3" fmla="*/ 0 w 86868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68" h="28575">
                  <a:moveTo>
                    <a:pt x="0" y="0"/>
                  </a:moveTo>
                  <a:lnTo>
                    <a:pt x="86868" y="0"/>
                  </a:lnTo>
                  <a:lnTo>
                    <a:pt x="86868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9" name="Полилиния: фигура 68">
              <a:extLst>
                <a:ext uri="{FF2B5EF4-FFF2-40B4-BE49-F238E27FC236}">
                  <a16:creationId xmlns:a16="http://schemas.microsoft.com/office/drawing/2014/main" id="{C6CA4701-89FF-4704-97FE-70BB1A287859}"/>
                </a:ext>
              </a:extLst>
            </p:cNvPr>
            <p:cNvSpPr/>
            <p:nvPr/>
          </p:nvSpPr>
          <p:spPr>
            <a:xfrm>
              <a:off x="1328026" y="5227112"/>
              <a:ext cx="86963" cy="28575"/>
            </a:xfrm>
            <a:custGeom>
              <a:avLst/>
              <a:gdLst>
                <a:gd name="connsiteX0" fmla="*/ 0 w 86963"/>
                <a:gd name="connsiteY0" fmla="*/ 0 h 28575"/>
                <a:gd name="connsiteX1" fmla="*/ 86963 w 86963"/>
                <a:gd name="connsiteY1" fmla="*/ 0 h 28575"/>
                <a:gd name="connsiteX2" fmla="*/ 86963 w 86963"/>
                <a:gd name="connsiteY2" fmla="*/ 28575 h 28575"/>
                <a:gd name="connsiteX3" fmla="*/ 0 w 86963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963" h="28575">
                  <a:moveTo>
                    <a:pt x="0" y="0"/>
                  </a:moveTo>
                  <a:lnTo>
                    <a:pt x="86963" y="0"/>
                  </a:lnTo>
                  <a:lnTo>
                    <a:pt x="86963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0" name="Полилиния: фигура 69">
              <a:extLst>
                <a:ext uri="{FF2B5EF4-FFF2-40B4-BE49-F238E27FC236}">
                  <a16:creationId xmlns:a16="http://schemas.microsoft.com/office/drawing/2014/main" id="{4EB11DB0-D56C-42DE-BDA9-FB62899FB06F}"/>
                </a:ext>
              </a:extLst>
            </p:cNvPr>
            <p:cNvSpPr/>
            <p:nvPr/>
          </p:nvSpPr>
          <p:spPr>
            <a:xfrm>
              <a:off x="1446802" y="5227112"/>
              <a:ext cx="86963" cy="28575"/>
            </a:xfrm>
            <a:custGeom>
              <a:avLst/>
              <a:gdLst>
                <a:gd name="connsiteX0" fmla="*/ 0 w 86963"/>
                <a:gd name="connsiteY0" fmla="*/ 0 h 28575"/>
                <a:gd name="connsiteX1" fmla="*/ 86963 w 86963"/>
                <a:gd name="connsiteY1" fmla="*/ 0 h 28575"/>
                <a:gd name="connsiteX2" fmla="*/ 86963 w 86963"/>
                <a:gd name="connsiteY2" fmla="*/ 28575 h 28575"/>
                <a:gd name="connsiteX3" fmla="*/ 0 w 86963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963" h="28575">
                  <a:moveTo>
                    <a:pt x="0" y="0"/>
                  </a:moveTo>
                  <a:lnTo>
                    <a:pt x="86963" y="0"/>
                  </a:lnTo>
                  <a:lnTo>
                    <a:pt x="86963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1" name="Полилиния: фигура 70">
              <a:extLst>
                <a:ext uri="{FF2B5EF4-FFF2-40B4-BE49-F238E27FC236}">
                  <a16:creationId xmlns:a16="http://schemas.microsoft.com/office/drawing/2014/main" id="{91734525-CBEF-404A-958A-D9BD447E4CA9}"/>
                </a:ext>
              </a:extLst>
            </p:cNvPr>
            <p:cNvSpPr/>
            <p:nvPr/>
          </p:nvSpPr>
          <p:spPr>
            <a:xfrm>
              <a:off x="1565579" y="5227112"/>
              <a:ext cx="86868" cy="28575"/>
            </a:xfrm>
            <a:custGeom>
              <a:avLst/>
              <a:gdLst>
                <a:gd name="connsiteX0" fmla="*/ 0 w 86868"/>
                <a:gd name="connsiteY0" fmla="*/ 0 h 28575"/>
                <a:gd name="connsiteX1" fmla="*/ 86868 w 86868"/>
                <a:gd name="connsiteY1" fmla="*/ 0 h 28575"/>
                <a:gd name="connsiteX2" fmla="*/ 86868 w 86868"/>
                <a:gd name="connsiteY2" fmla="*/ 28575 h 28575"/>
                <a:gd name="connsiteX3" fmla="*/ 0 w 86868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68" h="28575">
                  <a:moveTo>
                    <a:pt x="0" y="0"/>
                  </a:moveTo>
                  <a:lnTo>
                    <a:pt x="86868" y="0"/>
                  </a:lnTo>
                  <a:lnTo>
                    <a:pt x="86868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72" name="Полилиния: фигура 71">
              <a:extLst>
                <a:ext uri="{FF2B5EF4-FFF2-40B4-BE49-F238E27FC236}">
                  <a16:creationId xmlns:a16="http://schemas.microsoft.com/office/drawing/2014/main" id="{71988E66-A9B3-4C03-9CC2-CCAC030DD74B}"/>
                </a:ext>
              </a:extLst>
            </p:cNvPr>
            <p:cNvSpPr/>
            <p:nvPr/>
          </p:nvSpPr>
          <p:spPr>
            <a:xfrm>
              <a:off x="1684356" y="5227112"/>
              <a:ext cx="86868" cy="28575"/>
            </a:xfrm>
            <a:custGeom>
              <a:avLst/>
              <a:gdLst>
                <a:gd name="connsiteX0" fmla="*/ 0 w 86868"/>
                <a:gd name="connsiteY0" fmla="*/ 0 h 28575"/>
                <a:gd name="connsiteX1" fmla="*/ 86868 w 86868"/>
                <a:gd name="connsiteY1" fmla="*/ 0 h 28575"/>
                <a:gd name="connsiteX2" fmla="*/ 86868 w 86868"/>
                <a:gd name="connsiteY2" fmla="*/ 28575 h 28575"/>
                <a:gd name="connsiteX3" fmla="*/ 0 w 86868"/>
                <a:gd name="connsiteY3" fmla="*/ 28575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868" h="28575">
                  <a:moveTo>
                    <a:pt x="0" y="0"/>
                  </a:moveTo>
                  <a:lnTo>
                    <a:pt x="86868" y="0"/>
                  </a:lnTo>
                  <a:lnTo>
                    <a:pt x="86868" y="28575"/>
                  </a:lnTo>
                  <a:lnTo>
                    <a:pt x="0" y="285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DF37129F-A487-429B-B9CC-E3350DB4AD39}"/>
              </a:ext>
            </a:extLst>
          </p:cNvPr>
          <p:cNvSpPr txBox="1"/>
          <p:nvPr/>
        </p:nvSpPr>
        <p:spPr>
          <a:xfrm>
            <a:off x="2090803" y="9151756"/>
            <a:ext cx="37505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>
                <a:solidFill>
                  <a:schemeClr val="bg1"/>
                </a:solidFill>
              </a:rPr>
              <a:t>+7 (</a:t>
            </a:r>
            <a:r>
              <a:rPr lang="ru-RU" sz="2800" dirty="0">
                <a:solidFill>
                  <a:schemeClr val="bg1"/>
                </a:solidFill>
              </a:rPr>
              <a:t>495) 640 78 24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4310723-3719-42B8-A57D-730D219BB411}"/>
              </a:ext>
            </a:extLst>
          </p:cNvPr>
          <p:cNvSpPr txBox="1"/>
          <p:nvPr/>
        </p:nvSpPr>
        <p:spPr>
          <a:xfrm>
            <a:off x="1137042" y="8033951"/>
            <a:ext cx="78390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107023, г</a:t>
            </a:r>
            <a:r>
              <a:rPr lang="ru-RU" sz="2400" dirty="0">
                <a:solidFill>
                  <a:schemeClr val="bg1"/>
                </a:solidFill>
              </a:rPr>
              <a:t>. Москва, ул. Малая Семеновская, д.9, стр. 3</a:t>
            </a:r>
          </a:p>
          <a:p>
            <a:r>
              <a:rPr lang="ru-RU" sz="2400">
                <a:solidFill>
                  <a:schemeClr val="bg1"/>
                </a:solidFill>
              </a:rPr>
              <a:t>«БЦ на Семеновской»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76" name="Полилиния: фигура 75">
            <a:extLst>
              <a:ext uri="{FF2B5EF4-FFF2-40B4-BE49-F238E27FC236}">
                <a16:creationId xmlns:a16="http://schemas.microsoft.com/office/drawing/2014/main" id="{FFBEFCA5-66F7-410C-86D2-EA5F87A90767}"/>
              </a:ext>
            </a:extLst>
          </p:cNvPr>
          <p:cNvSpPr/>
          <p:nvPr/>
        </p:nvSpPr>
        <p:spPr>
          <a:xfrm rot="16537804">
            <a:off x="1186415" y="9222811"/>
            <a:ext cx="424200" cy="416629"/>
          </a:xfrm>
          <a:custGeom>
            <a:avLst/>
            <a:gdLst>
              <a:gd name="connsiteX0" fmla="*/ 229696 w 1141294"/>
              <a:gd name="connsiteY0" fmla="*/ 1120924 h 1120924"/>
              <a:gd name="connsiteX1" fmla="*/ 160449 w 1141294"/>
              <a:gd name="connsiteY1" fmla="*/ 1092349 h 1120924"/>
              <a:gd name="connsiteX2" fmla="*/ 47006 w 1141294"/>
              <a:gd name="connsiteY2" fmla="*/ 978906 h 1120924"/>
              <a:gd name="connsiteX3" fmla="*/ 2334 w 1141294"/>
              <a:gd name="connsiteY3" fmla="*/ 723922 h 1120924"/>
              <a:gd name="connsiteX4" fmla="*/ 245412 w 1141294"/>
              <a:gd name="connsiteY4" fmla="*/ 242052 h 1120924"/>
              <a:gd name="connsiteX5" fmla="*/ 717662 w 1141294"/>
              <a:gd name="connsiteY5" fmla="*/ 7451 h 1120924"/>
              <a:gd name="connsiteX6" fmla="*/ 993887 w 1141294"/>
              <a:gd name="connsiteY6" fmla="*/ 32026 h 1120924"/>
              <a:gd name="connsiteX7" fmla="*/ 1112568 w 1141294"/>
              <a:gd name="connsiteY7" fmla="*/ 150707 h 1120924"/>
              <a:gd name="connsiteX8" fmla="*/ 1112721 w 1141294"/>
              <a:gd name="connsiteY8" fmla="*/ 289048 h 1120924"/>
              <a:gd name="connsiteX9" fmla="*/ 1112568 w 1141294"/>
              <a:gd name="connsiteY9" fmla="*/ 289201 h 1120924"/>
              <a:gd name="connsiteX10" fmla="*/ 1112568 w 1141294"/>
              <a:gd name="connsiteY10" fmla="*/ 289201 h 1120924"/>
              <a:gd name="connsiteX11" fmla="*/ 1109901 w 1141294"/>
              <a:gd name="connsiteY11" fmla="*/ 291487 h 1120924"/>
              <a:gd name="connsiteX12" fmla="*/ 914448 w 1141294"/>
              <a:gd name="connsiteY12" fmla="*/ 434647 h 1120924"/>
              <a:gd name="connsiteX13" fmla="*/ 777383 w 1141294"/>
              <a:gd name="connsiteY13" fmla="*/ 433219 h 1120924"/>
              <a:gd name="connsiteX14" fmla="*/ 684896 w 1141294"/>
              <a:gd name="connsiteY14" fmla="*/ 340731 h 1120924"/>
              <a:gd name="connsiteX15" fmla="*/ 656321 w 1141294"/>
              <a:gd name="connsiteY15" fmla="*/ 280057 h 1120924"/>
              <a:gd name="connsiteX16" fmla="*/ 418196 w 1141294"/>
              <a:gd name="connsiteY16" fmla="*/ 403882 h 1120924"/>
              <a:gd name="connsiteX17" fmla="*/ 326089 w 1141294"/>
              <a:gd name="connsiteY17" fmla="*/ 546757 h 1120924"/>
              <a:gd name="connsiteX18" fmla="*/ 295133 w 1141294"/>
              <a:gd name="connsiteY18" fmla="*/ 560092 h 1120924"/>
              <a:gd name="connsiteX19" fmla="*/ 281798 w 1141294"/>
              <a:gd name="connsiteY19" fmla="*/ 529135 h 1120924"/>
              <a:gd name="connsiteX20" fmla="*/ 281798 w 1141294"/>
              <a:gd name="connsiteY20" fmla="*/ 529135 h 1120924"/>
              <a:gd name="connsiteX21" fmla="*/ 384953 w 1141294"/>
              <a:gd name="connsiteY21" fmla="*/ 369877 h 1120924"/>
              <a:gd name="connsiteX22" fmla="*/ 680800 w 1141294"/>
              <a:gd name="connsiteY22" fmla="*/ 227860 h 1120924"/>
              <a:gd name="connsiteX23" fmla="*/ 706894 w 1141294"/>
              <a:gd name="connsiteY23" fmla="*/ 249148 h 1120924"/>
              <a:gd name="connsiteX24" fmla="*/ 706898 w 1141294"/>
              <a:gd name="connsiteY24" fmla="*/ 249196 h 1120924"/>
              <a:gd name="connsiteX25" fmla="*/ 706136 w 1141294"/>
              <a:gd name="connsiteY25" fmla="*/ 257863 h 1120924"/>
              <a:gd name="connsiteX26" fmla="*/ 718805 w 1141294"/>
              <a:gd name="connsiteY26" fmla="*/ 307108 h 1120924"/>
              <a:gd name="connsiteX27" fmla="*/ 811292 w 1141294"/>
              <a:gd name="connsiteY27" fmla="*/ 400072 h 1120924"/>
              <a:gd name="connsiteX28" fmla="*/ 882444 w 1141294"/>
              <a:gd name="connsiteY28" fmla="*/ 400072 h 1120924"/>
              <a:gd name="connsiteX29" fmla="*/ 885206 w 1141294"/>
              <a:gd name="connsiteY29" fmla="*/ 397690 h 1120924"/>
              <a:gd name="connsiteX30" fmla="*/ 1080088 w 1141294"/>
              <a:gd name="connsiteY30" fmla="*/ 254815 h 1120924"/>
              <a:gd name="connsiteX31" fmla="*/ 1078945 w 1141294"/>
              <a:gd name="connsiteY31" fmla="*/ 184807 h 1120924"/>
              <a:gd name="connsiteX32" fmla="*/ 960930 w 1141294"/>
              <a:gd name="connsiteY32" fmla="*/ 66697 h 1120924"/>
              <a:gd name="connsiteX33" fmla="*/ 715471 w 1141294"/>
              <a:gd name="connsiteY33" fmla="*/ 55933 h 1120924"/>
              <a:gd name="connsiteX34" fmla="*/ 279131 w 1141294"/>
              <a:gd name="connsiteY34" fmla="*/ 276247 h 1120924"/>
              <a:gd name="connsiteX35" fmla="*/ 81011 w 1141294"/>
              <a:gd name="connsiteY35" fmla="*/ 945473 h 1120924"/>
              <a:gd name="connsiteX36" fmla="*/ 194168 w 1141294"/>
              <a:gd name="connsiteY36" fmla="*/ 1058630 h 1120924"/>
              <a:gd name="connsiteX37" fmla="*/ 264367 w 1141294"/>
              <a:gd name="connsiteY37" fmla="*/ 1059583 h 1120924"/>
              <a:gd name="connsiteX38" fmla="*/ 412671 w 1141294"/>
              <a:gd name="connsiteY38" fmla="*/ 869559 h 1120924"/>
              <a:gd name="connsiteX39" fmla="*/ 414576 w 1141294"/>
              <a:gd name="connsiteY39" fmla="*/ 867368 h 1120924"/>
              <a:gd name="connsiteX40" fmla="*/ 414576 w 1141294"/>
              <a:gd name="connsiteY40" fmla="*/ 796312 h 1120924"/>
              <a:gd name="connsiteX41" fmla="*/ 322184 w 1141294"/>
              <a:gd name="connsiteY41" fmla="*/ 703824 h 1120924"/>
              <a:gd name="connsiteX42" fmla="*/ 274082 w 1141294"/>
              <a:gd name="connsiteY42" fmla="*/ 690489 h 1120924"/>
              <a:gd name="connsiteX43" fmla="*/ 248762 w 1141294"/>
              <a:gd name="connsiteY43" fmla="*/ 668082 h 1120924"/>
              <a:gd name="connsiteX44" fmla="*/ 269987 w 1141294"/>
              <a:gd name="connsiteY44" fmla="*/ 642864 h 1120924"/>
              <a:gd name="connsiteX45" fmla="*/ 355712 w 1141294"/>
              <a:gd name="connsiteY45" fmla="*/ 669915 h 1120924"/>
              <a:gd name="connsiteX46" fmla="*/ 448199 w 1141294"/>
              <a:gd name="connsiteY46" fmla="*/ 762022 h 1120924"/>
              <a:gd name="connsiteX47" fmla="*/ 449247 w 1141294"/>
              <a:gd name="connsiteY47" fmla="*/ 899372 h 1120924"/>
              <a:gd name="connsiteX48" fmla="*/ 300752 w 1141294"/>
              <a:gd name="connsiteY48" fmla="*/ 1089872 h 1120924"/>
              <a:gd name="connsiteX49" fmla="*/ 298847 w 1141294"/>
              <a:gd name="connsiteY49" fmla="*/ 1092063 h 1120924"/>
              <a:gd name="connsiteX50" fmla="*/ 229696 w 1141294"/>
              <a:gd name="connsiteY50" fmla="*/ 1120924 h 1120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41294" h="1120924">
                <a:moveTo>
                  <a:pt x="229696" y="1120924"/>
                </a:moveTo>
                <a:cubicBezTo>
                  <a:pt x="203726" y="1121019"/>
                  <a:pt x="178795" y="1110732"/>
                  <a:pt x="160449" y="1092349"/>
                </a:cubicBezTo>
                <a:lnTo>
                  <a:pt x="47006" y="978906"/>
                </a:lnTo>
                <a:cubicBezTo>
                  <a:pt x="26337" y="958237"/>
                  <a:pt x="-9477" y="859177"/>
                  <a:pt x="2334" y="723922"/>
                </a:cubicBezTo>
                <a:cubicBezTo>
                  <a:pt x="12526" y="604859"/>
                  <a:pt x="62913" y="424551"/>
                  <a:pt x="245412" y="242052"/>
                </a:cubicBezTo>
                <a:cubicBezTo>
                  <a:pt x="372719" y="114007"/>
                  <a:pt x="538716" y="31545"/>
                  <a:pt x="717662" y="7451"/>
                </a:cubicBezTo>
                <a:cubicBezTo>
                  <a:pt x="848249" y="-10361"/>
                  <a:pt x="968074" y="6118"/>
                  <a:pt x="993887" y="32026"/>
                </a:cubicBezTo>
                <a:lnTo>
                  <a:pt x="1112568" y="150707"/>
                </a:lnTo>
                <a:cubicBezTo>
                  <a:pt x="1150811" y="188867"/>
                  <a:pt x="1150878" y="250804"/>
                  <a:pt x="1112721" y="289048"/>
                </a:cubicBezTo>
                <a:cubicBezTo>
                  <a:pt x="1112673" y="289099"/>
                  <a:pt x="1112616" y="289150"/>
                  <a:pt x="1112568" y="289201"/>
                </a:cubicBezTo>
                <a:lnTo>
                  <a:pt x="1112568" y="289201"/>
                </a:lnTo>
                <a:cubicBezTo>
                  <a:pt x="1111749" y="290040"/>
                  <a:pt x="1110854" y="290805"/>
                  <a:pt x="1109901" y="291487"/>
                </a:cubicBezTo>
                <a:lnTo>
                  <a:pt x="914448" y="434647"/>
                </a:lnTo>
                <a:cubicBezTo>
                  <a:pt x="875968" y="471510"/>
                  <a:pt x="815086" y="470876"/>
                  <a:pt x="777383" y="433219"/>
                </a:cubicBezTo>
                <a:lnTo>
                  <a:pt x="684896" y="340731"/>
                </a:lnTo>
                <a:cubicBezTo>
                  <a:pt x="668450" y="324554"/>
                  <a:pt x="658317" y="303039"/>
                  <a:pt x="656321" y="280057"/>
                </a:cubicBezTo>
                <a:cubicBezTo>
                  <a:pt x="606314" y="290439"/>
                  <a:pt x="500492" y="321014"/>
                  <a:pt x="418196" y="403882"/>
                </a:cubicBezTo>
                <a:cubicBezTo>
                  <a:pt x="378055" y="444714"/>
                  <a:pt x="346709" y="493340"/>
                  <a:pt x="326089" y="546757"/>
                </a:cubicBezTo>
                <a:cubicBezTo>
                  <a:pt x="321223" y="558988"/>
                  <a:pt x="307364" y="564958"/>
                  <a:pt x="295133" y="560092"/>
                </a:cubicBezTo>
                <a:cubicBezTo>
                  <a:pt x="282902" y="555225"/>
                  <a:pt x="276931" y="541367"/>
                  <a:pt x="281798" y="529135"/>
                </a:cubicBezTo>
                <a:lnTo>
                  <a:pt x="281798" y="529135"/>
                </a:lnTo>
                <a:cubicBezTo>
                  <a:pt x="304899" y="469538"/>
                  <a:pt x="340011" y="415328"/>
                  <a:pt x="384953" y="369877"/>
                </a:cubicBezTo>
                <a:cubicBezTo>
                  <a:pt x="508778" y="246052"/>
                  <a:pt x="673847" y="228526"/>
                  <a:pt x="680800" y="227860"/>
                </a:cubicBezTo>
                <a:cubicBezTo>
                  <a:pt x="693884" y="226533"/>
                  <a:pt x="705567" y="236064"/>
                  <a:pt x="706894" y="249148"/>
                </a:cubicBezTo>
                <a:cubicBezTo>
                  <a:pt x="706896" y="249164"/>
                  <a:pt x="706897" y="249179"/>
                  <a:pt x="706898" y="249196"/>
                </a:cubicBezTo>
                <a:cubicBezTo>
                  <a:pt x="707166" y="252107"/>
                  <a:pt x="706908" y="255043"/>
                  <a:pt x="706136" y="257863"/>
                </a:cubicBezTo>
                <a:cubicBezTo>
                  <a:pt x="701202" y="275362"/>
                  <a:pt x="706038" y="294163"/>
                  <a:pt x="718805" y="307108"/>
                </a:cubicBezTo>
                <a:lnTo>
                  <a:pt x="811292" y="400072"/>
                </a:lnTo>
                <a:cubicBezTo>
                  <a:pt x="830958" y="419678"/>
                  <a:pt x="862779" y="419678"/>
                  <a:pt x="882444" y="400072"/>
                </a:cubicBezTo>
                <a:cubicBezTo>
                  <a:pt x="883321" y="399228"/>
                  <a:pt x="884242" y="398432"/>
                  <a:pt x="885206" y="397690"/>
                </a:cubicBezTo>
                <a:lnTo>
                  <a:pt x="1080088" y="254815"/>
                </a:lnTo>
                <a:cubicBezTo>
                  <a:pt x="1098528" y="234944"/>
                  <a:pt x="1098024" y="204065"/>
                  <a:pt x="1078945" y="184807"/>
                </a:cubicBezTo>
                <a:lnTo>
                  <a:pt x="960930" y="66697"/>
                </a:lnTo>
                <a:cubicBezTo>
                  <a:pt x="947786" y="58219"/>
                  <a:pt x="853774" y="35455"/>
                  <a:pt x="715471" y="55933"/>
                </a:cubicBezTo>
                <a:cubicBezTo>
                  <a:pt x="550005" y="80185"/>
                  <a:pt x="396883" y="157498"/>
                  <a:pt x="279131" y="276247"/>
                </a:cubicBezTo>
                <a:cubicBezTo>
                  <a:pt x="-45481" y="600097"/>
                  <a:pt x="58913" y="919565"/>
                  <a:pt x="81011" y="945473"/>
                </a:cubicBezTo>
                <a:lnTo>
                  <a:pt x="194168" y="1058630"/>
                </a:lnTo>
                <a:cubicBezTo>
                  <a:pt x="213481" y="1077833"/>
                  <a:pt x="244541" y="1078252"/>
                  <a:pt x="264367" y="1059583"/>
                </a:cubicBezTo>
                <a:lnTo>
                  <a:pt x="412671" y="869559"/>
                </a:lnTo>
                <a:cubicBezTo>
                  <a:pt x="413243" y="868797"/>
                  <a:pt x="413909" y="868130"/>
                  <a:pt x="414576" y="867368"/>
                </a:cubicBezTo>
                <a:cubicBezTo>
                  <a:pt x="434172" y="847735"/>
                  <a:pt x="434172" y="815945"/>
                  <a:pt x="414576" y="796312"/>
                </a:cubicBezTo>
                <a:lnTo>
                  <a:pt x="322184" y="703824"/>
                </a:lnTo>
                <a:cubicBezTo>
                  <a:pt x="309039" y="690679"/>
                  <a:pt x="282369" y="689727"/>
                  <a:pt x="274082" y="690489"/>
                </a:cubicBezTo>
                <a:cubicBezTo>
                  <a:pt x="260903" y="691294"/>
                  <a:pt x="249567" y="681262"/>
                  <a:pt x="248762" y="668082"/>
                </a:cubicBezTo>
                <a:cubicBezTo>
                  <a:pt x="247985" y="655364"/>
                  <a:pt x="257321" y="644270"/>
                  <a:pt x="269987" y="642864"/>
                </a:cubicBezTo>
                <a:cubicBezTo>
                  <a:pt x="275606" y="642864"/>
                  <a:pt x="324946" y="639149"/>
                  <a:pt x="355712" y="669915"/>
                </a:cubicBezTo>
                <a:lnTo>
                  <a:pt x="448199" y="762022"/>
                </a:lnTo>
                <a:cubicBezTo>
                  <a:pt x="486038" y="799821"/>
                  <a:pt x="486504" y="861001"/>
                  <a:pt x="449247" y="899372"/>
                </a:cubicBezTo>
                <a:lnTo>
                  <a:pt x="300752" y="1089872"/>
                </a:lnTo>
                <a:cubicBezTo>
                  <a:pt x="300169" y="1090644"/>
                  <a:pt x="299532" y="1091377"/>
                  <a:pt x="298847" y="1092063"/>
                </a:cubicBezTo>
                <a:cubicBezTo>
                  <a:pt x="280559" y="1110503"/>
                  <a:pt x="255670" y="1120895"/>
                  <a:pt x="229696" y="11209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77" name="Полилиния: фигура 76">
            <a:extLst>
              <a:ext uri="{FF2B5EF4-FFF2-40B4-BE49-F238E27FC236}">
                <a16:creationId xmlns:a16="http://schemas.microsoft.com/office/drawing/2014/main" id="{188247F6-6597-44C7-9706-2372FD080E31}"/>
              </a:ext>
            </a:extLst>
          </p:cNvPr>
          <p:cNvSpPr/>
          <p:nvPr/>
        </p:nvSpPr>
        <p:spPr>
          <a:xfrm rot="16537804">
            <a:off x="11820668" y="7206986"/>
            <a:ext cx="424200" cy="416629"/>
          </a:xfrm>
          <a:custGeom>
            <a:avLst/>
            <a:gdLst>
              <a:gd name="connsiteX0" fmla="*/ 229696 w 1141294"/>
              <a:gd name="connsiteY0" fmla="*/ 1120924 h 1120924"/>
              <a:gd name="connsiteX1" fmla="*/ 160449 w 1141294"/>
              <a:gd name="connsiteY1" fmla="*/ 1092349 h 1120924"/>
              <a:gd name="connsiteX2" fmla="*/ 47006 w 1141294"/>
              <a:gd name="connsiteY2" fmla="*/ 978906 h 1120924"/>
              <a:gd name="connsiteX3" fmla="*/ 2334 w 1141294"/>
              <a:gd name="connsiteY3" fmla="*/ 723922 h 1120924"/>
              <a:gd name="connsiteX4" fmla="*/ 245412 w 1141294"/>
              <a:gd name="connsiteY4" fmla="*/ 242052 h 1120924"/>
              <a:gd name="connsiteX5" fmla="*/ 717662 w 1141294"/>
              <a:gd name="connsiteY5" fmla="*/ 7451 h 1120924"/>
              <a:gd name="connsiteX6" fmla="*/ 993887 w 1141294"/>
              <a:gd name="connsiteY6" fmla="*/ 32026 h 1120924"/>
              <a:gd name="connsiteX7" fmla="*/ 1112568 w 1141294"/>
              <a:gd name="connsiteY7" fmla="*/ 150707 h 1120924"/>
              <a:gd name="connsiteX8" fmla="*/ 1112721 w 1141294"/>
              <a:gd name="connsiteY8" fmla="*/ 289048 h 1120924"/>
              <a:gd name="connsiteX9" fmla="*/ 1112568 w 1141294"/>
              <a:gd name="connsiteY9" fmla="*/ 289201 h 1120924"/>
              <a:gd name="connsiteX10" fmla="*/ 1112568 w 1141294"/>
              <a:gd name="connsiteY10" fmla="*/ 289201 h 1120924"/>
              <a:gd name="connsiteX11" fmla="*/ 1109901 w 1141294"/>
              <a:gd name="connsiteY11" fmla="*/ 291487 h 1120924"/>
              <a:gd name="connsiteX12" fmla="*/ 914448 w 1141294"/>
              <a:gd name="connsiteY12" fmla="*/ 434647 h 1120924"/>
              <a:gd name="connsiteX13" fmla="*/ 777383 w 1141294"/>
              <a:gd name="connsiteY13" fmla="*/ 433219 h 1120924"/>
              <a:gd name="connsiteX14" fmla="*/ 684896 w 1141294"/>
              <a:gd name="connsiteY14" fmla="*/ 340731 h 1120924"/>
              <a:gd name="connsiteX15" fmla="*/ 656321 w 1141294"/>
              <a:gd name="connsiteY15" fmla="*/ 280057 h 1120924"/>
              <a:gd name="connsiteX16" fmla="*/ 418196 w 1141294"/>
              <a:gd name="connsiteY16" fmla="*/ 403882 h 1120924"/>
              <a:gd name="connsiteX17" fmla="*/ 326089 w 1141294"/>
              <a:gd name="connsiteY17" fmla="*/ 546757 h 1120924"/>
              <a:gd name="connsiteX18" fmla="*/ 295133 w 1141294"/>
              <a:gd name="connsiteY18" fmla="*/ 560092 h 1120924"/>
              <a:gd name="connsiteX19" fmla="*/ 281798 w 1141294"/>
              <a:gd name="connsiteY19" fmla="*/ 529135 h 1120924"/>
              <a:gd name="connsiteX20" fmla="*/ 281798 w 1141294"/>
              <a:gd name="connsiteY20" fmla="*/ 529135 h 1120924"/>
              <a:gd name="connsiteX21" fmla="*/ 384953 w 1141294"/>
              <a:gd name="connsiteY21" fmla="*/ 369877 h 1120924"/>
              <a:gd name="connsiteX22" fmla="*/ 680800 w 1141294"/>
              <a:gd name="connsiteY22" fmla="*/ 227860 h 1120924"/>
              <a:gd name="connsiteX23" fmla="*/ 706894 w 1141294"/>
              <a:gd name="connsiteY23" fmla="*/ 249148 h 1120924"/>
              <a:gd name="connsiteX24" fmla="*/ 706898 w 1141294"/>
              <a:gd name="connsiteY24" fmla="*/ 249196 h 1120924"/>
              <a:gd name="connsiteX25" fmla="*/ 706136 w 1141294"/>
              <a:gd name="connsiteY25" fmla="*/ 257863 h 1120924"/>
              <a:gd name="connsiteX26" fmla="*/ 718805 w 1141294"/>
              <a:gd name="connsiteY26" fmla="*/ 307108 h 1120924"/>
              <a:gd name="connsiteX27" fmla="*/ 811292 w 1141294"/>
              <a:gd name="connsiteY27" fmla="*/ 400072 h 1120924"/>
              <a:gd name="connsiteX28" fmla="*/ 882444 w 1141294"/>
              <a:gd name="connsiteY28" fmla="*/ 400072 h 1120924"/>
              <a:gd name="connsiteX29" fmla="*/ 885206 w 1141294"/>
              <a:gd name="connsiteY29" fmla="*/ 397690 h 1120924"/>
              <a:gd name="connsiteX30" fmla="*/ 1080088 w 1141294"/>
              <a:gd name="connsiteY30" fmla="*/ 254815 h 1120924"/>
              <a:gd name="connsiteX31" fmla="*/ 1078945 w 1141294"/>
              <a:gd name="connsiteY31" fmla="*/ 184807 h 1120924"/>
              <a:gd name="connsiteX32" fmla="*/ 960930 w 1141294"/>
              <a:gd name="connsiteY32" fmla="*/ 66697 h 1120924"/>
              <a:gd name="connsiteX33" fmla="*/ 715471 w 1141294"/>
              <a:gd name="connsiteY33" fmla="*/ 55933 h 1120924"/>
              <a:gd name="connsiteX34" fmla="*/ 279131 w 1141294"/>
              <a:gd name="connsiteY34" fmla="*/ 276247 h 1120924"/>
              <a:gd name="connsiteX35" fmla="*/ 81011 w 1141294"/>
              <a:gd name="connsiteY35" fmla="*/ 945473 h 1120924"/>
              <a:gd name="connsiteX36" fmla="*/ 194168 w 1141294"/>
              <a:gd name="connsiteY36" fmla="*/ 1058630 h 1120924"/>
              <a:gd name="connsiteX37" fmla="*/ 264367 w 1141294"/>
              <a:gd name="connsiteY37" fmla="*/ 1059583 h 1120924"/>
              <a:gd name="connsiteX38" fmla="*/ 412671 w 1141294"/>
              <a:gd name="connsiteY38" fmla="*/ 869559 h 1120924"/>
              <a:gd name="connsiteX39" fmla="*/ 414576 w 1141294"/>
              <a:gd name="connsiteY39" fmla="*/ 867368 h 1120924"/>
              <a:gd name="connsiteX40" fmla="*/ 414576 w 1141294"/>
              <a:gd name="connsiteY40" fmla="*/ 796312 h 1120924"/>
              <a:gd name="connsiteX41" fmla="*/ 322184 w 1141294"/>
              <a:gd name="connsiteY41" fmla="*/ 703824 h 1120924"/>
              <a:gd name="connsiteX42" fmla="*/ 274082 w 1141294"/>
              <a:gd name="connsiteY42" fmla="*/ 690489 h 1120924"/>
              <a:gd name="connsiteX43" fmla="*/ 248762 w 1141294"/>
              <a:gd name="connsiteY43" fmla="*/ 668082 h 1120924"/>
              <a:gd name="connsiteX44" fmla="*/ 269987 w 1141294"/>
              <a:gd name="connsiteY44" fmla="*/ 642864 h 1120924"/>
              <a:gd name="connsiteX45" fmla="*/ 355712 w 1141294"/>
              <a:gd name="connsiteY45" fmla="*/ 669915 h 1120924"/>
              <a:gd name="connsiteX46" fmla="*/ 448199 w 1141294"/>
              <a:gd name="connsiteY46" fmla="*/ 762022 h 1120924"/>
              <a:gd name="connsiteX47" fmla="*/ 449247 w 1141294"/>
              <a:gd name="connsiteY47" fmla="*/ 899372 h 1120924"/>
              <a:gd name="connsiteX48" fmla="*/ 300752 w 1141294"/>
              <a:gd name="connsiteY48" fmla="*/ 1089872 h 1120924"/>
              <a:gd name="connsiteX49" fmla="*/ 298847 w 1141294"/>
              <a:gd name="connsiteY49" fmla="*/ 1092063 h 1120924"/>
              <a:gd name="connsiteX50" fmla="*/ 229696 w 1141294"/>
              <a:gd name="connsiteY50" fmla="*/ 1120924 h 1120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41294" h="1120924">
                <a:moveTo>
                  <a:pt x="229696" y="1120924"/>
                </a:moveTo>
                <a:cubicBezTo>
                  <a:pt x="203726" y="1121019"/>
                  <a:pt x="178795" y="1110732"/>
                  <a:pt x="160449" y="1092349"/>
                </a:cubicBezTo>
                <a:lnTo>
                  <a:pt x="47006" y="978906"/>
                </a:lnTo>
                <a:cubicBezTo>
                  <a:pt x="26337" y="958237"/>
                  <a:pt x="-9477" y="859177"/>
                  <a:pt x="2334" y="723922"/>
                </a:cubicBezTo>
                <a:cubicBezTo>
                  <a:pt x="12526" y="604859"/>
                  <a:pt x="62913" y="424551"/>
                  <a:pt x="245412" y="242052"/>
                </a:cubicBezTo>
                <a:cubicBezTo>
                  <a:pt x="372719" y="114007"/>
                  <a:pt x="538716" y="31545"/>
                  <a:pt x="717662" y="7451"/>
                </a:cubicBezTo>
                <a:cubicBezTo>
                  <a:pt x="848249" y="-10361"/>
                  <a:pt x="968074" y="6118"/>
                  <a:pt x="993887" y="32026"/>
                </a:cubicBezTo>
                <a:lnTo>
                  <a:pt x="1112568" y="150707"/>
                </a:lnTo>
                <a:cubicBezTo>
                  <a:pt x="1150811" y="188867"/>
                  <a:pt x="1150878" y="250804"/>
                  <a:pt x="1112721" y="289048"/>
                </a:cubicBezTo>
                <a:cubicBezTo>
                  <a:pt x="1112673" y="289099"/>
                  <a:pt x="1112616" y="289150"/>
                  <a:pt x="1112568" y="289201"/>
                </a:cubicBezTo>
                <a:lnTo>
                  <a:pt x="1112568" y="289201"/>
                </a:lnTo>
                <a:cubicBezTo>
                  <a:pt x="1111749" y="290040"/>
                  <a:pt x="1110854" y="290805"/>
                  <a:pt x="1109901" y="291487"/>
                </a:cubicBezTo>
                <a:lnTo>
                  <a:pt x="914448" y="434647"/>
                </a:lnTo>
                <a:cubicBezTo>
                  <a:pt x="875968" y="471510"/>
                  <a:pt x="815086" y="470876"/>
                  <a:pt x="777383" y="433219"/>
                </a:cubicBezTo>
                <a:lnTo>
                  <a:pt x="684896" y="340731"/>
                </a:lnTo>
                <a:cubicBezTo>
                  <a:pt x="668450" y="324554"/>
                  <a:pt x="658317" y="303039"/>
                  <a:pt x="656321" y="280057"/>
                </a:cubicBezTo>
                <a:cubicBezTo>
                  <a:pt x="606314" y="290439"/>
                  <a:pt x="500492" y="321014"/>
                  <a:pt x="418196" y="403882"/>
                </a:cubicBezTo>
                <a:cubicBezTo>
                  <a:pt x="378055" y="444714"/>
                  <a:pt x="346709" y="493340"/>
                  <a:pt x="326089" y="546757"/>
                </a:cubicBezTo>
                <a:cubicBezTo>
                  <a:pt x="321223" y="558988"/>
                  <a:pt x="307364" y="564958"/>
                  <a:pt x="295133" y="560092"/>
                </a:cubicBezTo>
                <a:cubicBezTo>
                  <a:pt x="282902" y="555225"/>
                  <a:pt x="276931" y="541367"/>
                  <a:pt x="281798" y="529135"/>
                </a:cubicBezTo>
                <a:lnTo>
                  <a:pt x="281798" y="529135"/>
                </a:lnTo>
                <a:cubicBezTo>
                  <a:pt x="304899" y="469538"/>
                  <a:pt x="340011" y="415328"/>
                  <a:pt x="384953" y="369877"/>
                </a:cubicBezTo>
                <a:cubicBezTo>
                  <a:pt x="508778" y="246052"/>
                  <a:pt x="673847" y="228526"/>
                  <a:pt x="680800" y="227860"/>
                </a:cubicBezTo>
                <a:cubicBezTo>
                  <a:pt x="693884" y="226533"/>
                  <a:pt x="705567" y="236064"/>
                  <a:pt x="706894" y="249148"/>
                </a:cubicBezTo>
                <a:cubicBezTo>
                  <a:pt x="706896" y="249164"/>
                  <a:pt x="706897" y="249179"/>
                  <a:pt x="706898" y="249196"/>
                </a:cubicBezTo>
                <a:cubicBezTo>
                  <a:pt x="707166" y="252107"/>
                  <a:pt x="706908" y="255043"/>
                  <a:pt x="706136" y="257863"/>
                </a:cubicBezTo>
                <a:cubicBezTo>
                  <a:pt x="701202" y="275362"/>
                  <a:pt x="706038" y="294163"/>
                  <a:pt x="718805" y="307108"/>
                </a:cubicBezTo>
                <a:lnTo>
                  <a:pt x="811292" y="400072"/>
                </a:lnTo>
                <a:cubicBezTo>
                  <a:pt x="830958" y="419678"/>
                  <a:pt x="862779" y="419678"/>
                  <a:pt x="882444" y="400072"/>
                </a:cubicBezTo>
                <a:cubicBezTo>
                  <a:pt x="883321" y="399228"/>
                  <a:pt x="884242" y="398432"/>
                  <a:pt x="885206" y="397690"/>
                </a:cubicBezTo>
                <a:lnTo>
                  <a:pt x="1080088" y="254815"/>
                </a:lnTo>
                <a:cubicBezTo>
                  <a:pt x="1098528" y="234944"/>
                  <a:pt x="1098024" y="204065"/>
                  <a:pt x="1078945" y="184807"/>
                </a:cubicBezTo>
                <a:lnTo>
                  <a:pt x="960930" y="66697"/>
                </a:lnTo>
                <a:cubicBezTo>
                  <a:pt x="947786" y="58219"/>
                  <a:pt x="853774" y="35455"/>
                  <a:pt x="715471" y="55933"/>
                </a:cubicBezTo>
                <a:cubicBezTo>
                  <a:pt x="550005" y="80185"/>
                  <a:pt x="396883" y="157498"/>
                  <a:pt x="279131" y="276247"/>
                </a:cubicBezTo>
                <a:cubicBezTo>
                  <a:pt x="-45481" y="600097"/>
                  <a:pt x="58913" y="919565"/>
                  <a:pt x="81011" y="945473"/>
                </a:cubicBezTo>
                <a:lnTo>
                  <a:pt x="194168" y="1058630"/>
                </a:lnTo>
                <a:cubicBezTo>
                  <a:pt x="213481" y="1077833"/>
                  <a:pt x="244541" y="1078252"/>
                  <a:pt x="264367" y="1059583"/>
                </a:cubicBezTo>
                <a:lnTo>
                  <a:pt x="412671" y="869559"/>
                </a:lnTo>
                <a:cubicBezTo>
                  <a:pt x="413243" y="868797"/>
                  <a:pt x="413909" y="868130"/>
                  <a:pt x="414576" y="867368"/>
                </a:cubicBezTo>
                <a:cubicBezTo>
                  <a:pt x="434172" y="847735"/>
                  <a:pt x="434172" y="815945"/>
                  <a:pt x="414576" y="796312"/>
                </a:cubicBezTo>
                <a:lnTo>
                  <a:pt x="322184" y="703824"/>
                </a:lnTo>
                <a:cubicBezTo>
                  <a:pt x="309039" y="690679"/>
                  <a:pt x="282369" y="689727"/>
                  <a:pt x="274082" y="690489"/>
                </a:cubicBezTo>
                <a:cubicBezTo>
                  <a:pt x="260903" y="691294"/>
                  <a:pt x="249567" y="681262"/>
                  <a:pt x="248762" y="668082"/>
                </a:cubicBezTo>
                <a:cubicBezTo>
                  <a:pt x="247985" y="655364"/>
                  <a:pt x="257321" y="644270"/>
                  <a:pt x="269987" y="642864"/>
                </a:cubicBezTo>
                <a:cubicBezTo>
                  <a:pt x="275606" y="642864"/>
                  <a:pt x="324946" y="639149"/>
                  <a:pt x="355712" y="669915"/>
                </a:cubicBezTo>
                <a:lnTo>
                  <a:pt x="448199" y="762022"/>
                </a:lnTo>
                <a:cubicBezTo>
                  <a:pt x="486038" y="799821"/>
                  <a:pt x="486504" y="861001"/>
                  <a:pt x="449247" y="899372"/>
                </a:cubicBezTo>
                <a:lnTo>
                  <a:pt x="300752" y="1089872"/>
                </a:lnTo>
                <a:cubicBezTo>
                  <a:pt x="300169" y="1090644"/>
                  <a:pt x="299532" y="1091377"/>
                  <a:pt x="298847" y="1092063"/>
                </a:cubicBezTo>
                <a:cubicBezTo>
                  <a:pt x="280559" y="1110503"/>
                  <a:pt x="255670" y="1120895"/>
                  <a:pt x="229696" y="112092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79" name="Группа 78">
            <a:extLst>
              <a:ext uri="{FF2B5EF4-FFF2-40B4-BE49-F238E27FC236}">
                <a16:creationId xmlns:a16="http://schemas.microsoft.com/office/drawing/2014/main" id="{13B09EBD-E7A7-4366-834B-AE3980ED7715}"/>
              </a:ext>
            </a:extLst>
          </p:cNvPr>
          <p:cNvGrpSpPr/>
          <p:nvPr/>
        </p:nvGrpSpPr>
        <p:grpSpPr>
          <a:xfrm rot="10800000">
            <a:off x="11118850" y="5188345"/>
            <a:ext cx="522246" cy="2725593"/>
            <a:chOff x="9871075" y="4697412"/>
            <a:chExt cx="366236" cy="1911380"/>
          </a:xfrm>
          <a:solidFill>
            <a:schemeClr val="bg1"/>
          </a:solidFill>
        </p:grpSpPr>
        <p:sp>
          <p:nvSpPr>
            <p:cNvPr id="80" name="Полилиния: фигура 79">
              <a:extLst>
                <a:ext uri="{FF2B5EF4-FFF2-40B4-BE49-F238E27FC236}">
                  <a16:creationId xmlns:a16="http://schemas.microsoft.com/office/drawing/2014/main" id="{4F3CE598-F92A-4656-AF9E-BF54C7C9F1F0}"/>
                </a:ext>
              </a:extLst>
            </p:cNvPr>
            <p:cNvSpPr/>
            <p:nvPr/>
          </p:nvSpPr>
          <p:spPr>
            <a:xfrm>
              <a:off x="9871075" y="4697412"/>
              <a:ext cx="366236" cy="342423"/>
            </a:xfrm>
            <a:custGeom>
              <a:avLst/>
              <a:gdLst>
                <a:gd name="connsiteX0" fmla="*/ 0 w 366236"/>
                <a:gd name="connsiteY0" fmla="*/ 38100 h 342423"/>
                <a:gd name="connsiteX1" fmla="*/ 328136 w 366236"/>
                <a:gd name="connsiteY1" fmla="*/ 38100 h 342423"/>
                <a:gd name="connsiteX2" fmla="*/ 328136 w 366236"/>
                <a:gd name="connsiteY2" fmla="*/ 342424 h 342423"/>
                <a:gd name="connsiteX3" fmla="*/ 366236 w 366236"/>
                <a:gd name="connsiteY3" fmla="*/ 342424 h 342423"/>
                <a:gd name="connsiteX4" fmla="*/ 366236 w 366236"/>
                <a:gd name="connsiteY4" fmla="*/ 0 h 342423"/>
                <a:gd name="connsiteX5" fmla="*/ 0 w 366236"/>
                <a:gd name="connsiteY5" fmla="*/ 0 h 342423"/>
                <a:gd name="connsiteX6" fmla="*/ 0 w 366236"/>
                <a:gd name="connsiteY6" fmla="*/ 38100 h 34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42423">
                  <a:moveTo>
                    <a:pt x="0" y="38100"/>
                  </a:moveTo>
                  <a:lnTo>
                    <a:pt x="328136" y="38100"/>
                  </a:lnTo>
                  <a:lnTo>
                    <a:pt x="328136" y="342424"/>
                  </a:lnTo>
                  <a:lnTo>
                    <a:pt x="366236" y="342424"/>
                  </a:lnTo>
                  <a:lnTo>
                    <a:pt x="366236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  <p:sp>
          <p:nvSpPr>
            <p:cNvPr id="81" name="Полилиния: фигура 80">
              <a:extLst>
                <a:ext uri="{FF2B5EF4-FFF2-40B4-BE49-F238E27FC236}">
                  <a16:creationId xmlns:a16="http://schemas.microsoft.com/office/drawing/2014/main" id="{99AE89A1-3E43-4E96-9235-BDFA64F6DD28}"/>
                </a:ext>
              </a:extLst>
            </p:cNvPr>
            <p:cNvSpPr/>
            <p:nvPr/>
          </p:nvSpPr>
          <p:spPr>
            <a:xfrm>
              <a:off x="9871075" y="6217887"/>
              <a:ext cx="366236" cy="390905"/>
            </a:xfrm>
            <a:custGeom>
              <a:avLst/>
              <a:gdLst>
                <a:gd name="connsiteX0" fmla="*/ 328136 w 366236"/>
                <a:gd name="connsiteY0" fmla="*/ 0 h 390905"/>
                <a:gd name="connsiteX1" fmla="*/ 328136 w 366236"/>
                <a:gd name="connsiteY1" fmla="*/ 352806 h 390905"/>
                <a:gd name="connsiteX2" fmla="*/ 0 w 366236"/>
                <a:gd name="connsiteY2" fmla="*/ 352806 h 390905"/>
                <a:gd name="connsiteX3" fmla="*/ 0 w 366236"/>
                <a:gd name="connsiteY3" fmla="*/ 390906 h 390905"/>
                <a:gd name="connsiteX4" fmla="*/ 366236 w 366236"/>
                <a:gd name="connsiteY4" fmla="*/ 390906 h 390905"/>
                <a:gd name="connsiteX5" fmla="*/ 366236 w 366236"/>
                <a:gd name="connsiteY5" fmla="*/ 0 h 390905"/>
                <a:gd name="connsiteX6" fmla="*/ 328136 w 366236"/>
                <a:gd name="connsiteY6" fmla="*/ 0 h 39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90905">
                  <a:moveTo>
                    <a:pt x="328136" y="0"/>
                  </a:moveTo>
                  <a:lnTo>
                    <a:pt x="328136" y="352806"/>
                  </a:lnTo>
                  <a:lnTo>
                    <a:pt x="0" y="352806"/>
                  </a:lnTo>
                  <a:lnTo>
                    <a:pt x="0" y="390906"/>
                  </a:lnTo>
                  <a:lnTo>
                    <a:pt x="366236" y="390906"/>
                  </a:lnTo>
                  <a:lnTo>
                    <a:pt x="366236" y="0"/>
                  </a:lnTo>
                  <a:lnTo>
                    <a:pt x="32813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</p:grp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1141C035-AFD1-45B0-ACAD-5044E8E3C6BA}"/>
              </a:ext>
            </a:extLst>
          </p:cNvPr>
          <p:cNvGrpSpPr/>
          <p:nvPr/>
        </p:nvGrpSpPr>
        <p:grpSpPr>
          <a:xfrm>
            <a:off x="16997404" y="5184605"/>
            <a:ext cx="522246" cy="2725593"/>
            <a:chOff x="9871075" y="4697412"/>
            <a:chExt cx="366236" cy="1911380"/>
          </a:xfrm>
          <a:solidFill>
            <a:schemeClr val="bg1"/>
          </a:solidFill>
        </p:grpSpPr>
        <p:sp>
          <p:nvSpPr>
            <p:cNvPr id="83" name="Полилиния: фигура 82">
              <a:extLst>
                <a:ext uri="{FF2B5EF4-FFF2-40B4-BE49-F238E27FC236}">
                  <a16:creationId xmlns:a16="http://schemas.microsoft.com/office/drawing/2014/main" id="{9A4582D6-FEF6-4296-B7A2-F3B9242D256D}"/>
                </a:ext>
              </a:extLst>
            </p:cNvPr>
            <p:cNvSpPr/>
            <p:nvPr/>
          </p:nvSpPr>
          <p:spPr>
            <a:xfrm>
              <a:off x="9871075" y="4697412"/>
              <a:ext cx="366236" cy="342423"/>
            </a:xfrm>
            <a:custGeom>
              <a:avLst/>
              <a:gdLst>
                <a:gd name="connsiteX0" fmla="*/ 0 w 366236"/>
                <a:gd name="connsiteY0" fmla="*/ 38100 h 342423"/>
                <a:gd name="connsiteX1" fmla="*/ 328136 w 366236"/>
                <a:gd name="connsiteY1" fmla="*/ 38100 h 342423"/>
                <a:gd name="connsiteX2" fmla="*/ 328136 w 366236"/>
                <a:gd name="connsiteY2" fmla="*/ 342424 h 342423"/>
                <a:gd name="connsiteX3" fmla="*/ 366236 w 366236"/>
                <a:gd name="connsiteY3" fmla="*/ 342424 h 342423"/>
                <a:gd name="connsiteX4" fmla="*/ 366236 w 366236"/>
                <a:gd name="connsiteY4" fmla="*/ 0 h 342423"/>
                <a:gd name="connsiteX5" fmla="*/ 0 w 366236"/>
                <a:gd name="connsiteY5" fmla="*/ 0 h 342423"/>
                <a:gd name="connsiteX6" fmla="*/ 0 w 366236"/>
                <a:gd name="connsiteY6" fmla="*/ 38100 h 34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42423">
                  <a:moveTo>
                    <a:pt x="0" y="38100"/>
                  </a:moveTo>
                  <a:lnTo>
                    <a:pt x="328136" y="38100"/>
                  </a:lnTo>
                  <a:lnTo>
                    <a:pt x="328136" y="342424"/>
                  </a:lnTo>
                  <a:lnTo>
                    <a:pt x="366236" y="342424"/>
                  </a:lnTo>
                  <a:lnTo>
                    <a:pt x="366236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  <p:sp>
          <p:nvSpPr>
            <p:cNvPr id="84" name="Полилиния: фигура 83">
              <a:extLst>
                <a:ext uri="{FF2B5EF4-FFF2-40B4-BE49-F238E27FC236}">
                  <a16:creationId xmlns:a16="http://schemas.microsoft.com/office/drawing/2014/main" id="{8BFD9733-5583-4EF8-B007-EE4954EE565F}"/>
                </a:ext>
              </a:extLst>
            </p:cNvPr>
            <p:cNvSpPr/>
            <p:nvPr/>
          </p:nvSpPr>
          <p:spPr>
            <a:xfrm>
              <a:off x="9871075" y="6217887"/>
              <a:ext cx="366236" cy="390905"/>
            </a:xfrm>
            <a:custGeom>
              <a:avLst/>
              <a:gdLst>
                <a:gd name="connsiteX0" fmla="*/ 328136 w 366236"/>
                <a:gd name="connsiteY0" fmla="*/ 0 h 390905"/>
                <a:gd name="connsiteX1" fmla="*/ 328136 w 366236"/>
                <a:gd name="connsiteY1" fmla="*/ 352806 h 390905"/>
                <a:gd name="connsiteX2" fmla="*/ 0 w 366236"/>
                <a:gd name="connsiteY2" fmla="*/ 352806 h 390905"/>
                <a:gd name="connsiteX3" fmla="*/ 0 w 366236"/>
                <a:gd name="connsiteY3" fmla="*/ 390906 h 390905"/>
                <a:gd name="connsiteX4" fmla="*/ 366236 w 366236"/>
                <a:gd name="connsiteY4" fmla="*/ 390906 h 390905"/>
                <a:gd name="connsiteX5" fmla="*/ 366236 w 366236"/>
                <a:gd name="connsiteY5" fmla="*/ 0 h 390905"/>
                <a:gd name="connsiteX6" fmla="*/ 328136 w 366236"/>
                <a:gd name="connsiteY6" fmla="*/ 0 h 39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6236" h="390905">
                  <a:moveTo>
                    <a:pt x="328136" y="0"/>
                  </a:moveTo>
                  <a:lnTo>
                    <a:pt x="328136" y="352806"/>
                  </a:lnTo>
                  <a:lnTo>
                    <a:pt x="0" y="352806"/>
                  </a:lnTo>
                  <a:lnTo>
                    <a:pt x="0" y="390906"/>
                  </a:lnTo>
                  <a:lnTo>
                    <a:pt x="366236" y="390906"/>
                  </a:lnTo>
                  <a:lnTo>
                    <a:pt x="366236" y="0"/>
                  </a:lnTo>
                  <a:lnTo>
                    <a:pt x="328136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rgbClr val="A11F57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7728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7">
      <a:majorFont>
        <a:latin typeface="tahoma 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</TotalTime>
  <Words>889</Words>
  <Application>Microsoft Office PowerPoint</Application>
  <PresentationFormat>Произвольный</PresentationFormat>
  <Paragraphs>152</Paragraphs>
  <Slides>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Roboto</vt:lpstr>
      <vt:lpstr>Tahoma</vt:lpstr>
      <vt:lpstr>Tahoma</vt:lpstr>
      <vt:lpstr>tahoma 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</dc:title>
  <dc:creator>Erzunova</dc:creator>
  <cp:lastModifiedBy>Ерзунова Юлия</cp:lastModifiedBy>
  <cp:revision>87</cp:revision>
  <dcterms:created xsi:type="dcterms:W3CDTF">2021-09-20T07:14:06Z</dcterms:created>
  <dcterms:modified xsi:type="dcterms:W3CDTF">2021-10-26T08:36:41Z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2021-09-20T00:00:00Z</vt:filetime>
  </property>
  <property fmtid="{D5CDD505-2E9C-101B-9397-08002B2CF9AE}" pid="3" name="Creator">
    <vt:lpwstr>Adobe Illustrator 25.4 (Windows)</vt:lpwstr>
  </property>
  <property fmtid="{D5CDD505-2E9C-101B-9397-08002B2CF9AE}" pid="4" name="LastSaved">
    <vt:filetime>2021-09-20T00:00:00Z</vt:filetime>
  </property>
</Properties>
</file>