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5"/>
  </p:sldMasterIdLst>
  <p:notesMasterIdLst>
    <p:notesMasterId r:id="rId15"/>
  </p:notesMasterIdLst>
  <p:handoutMasterIdLst>
    <p:handoutMasterId r:id="rId16"/>
  </p:handoutMasterIdLst>
  <p:sldIdLst>
    <p:sldId id="8218" r:id="rId6"/>
    <p:sldId id="299" r:id="rId7"/>
    <p:sldId id="2213" r:id="rId8"/>
    <p:sldId id="8187" r:id="rId9"/>
    <p:sldId id="261" r:id="rId10"/>
    <p:sldId id="8188" r:id="rId11"/>
    <p:sldId id="8186" r:id="rId12"/>
    <p:sldId id="8223" r:id="rId13"/>
    <p:sldId id="8225" r:id="rId14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ive it" id="{B93841AB-823D-4B0B-B674-E3A209EC0039}">
          <p14:sldIdLst>
            <p14:sldId id="8218"/>
            <p14:sldId id="299"/>
            <p14:sldId id="2213"/>
            <p14:sldId id="8187"/>
            <p14:sldId id="261"/>
            <p14:sldId id="8188"/>
            <p14:sldId id="8186"/>
            <p14:sldId id="8223"/>
            <p14:sldId id="822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risov, Kirill" initials="BK" lastIdx="2" clrIdx="0">
    <p:extLst>
      <p:ext uri="{19B8F6BF-5375-455C-9EA6-DF929625EA0E}">
        <p15:presenceInfo xmlns:p15="http://schemas.microsoft.com/office/powerpoint/2012/main" userId="S::borisovk@merck.com::4ed36f9e-314f-4455-bb9c-1bec8e1d5ed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57C"/>
    <a:srgbClr val="000000"/>
    <a:srgbClr val="688CE8"/>
    <a:srgbClr val="59A9A8"/>
    <a:srgbClr val="D6DCE5"/>
    <a:srgbClr val="B6CFD5"/>
    <a:srgbClr val="90C0C3"/>
    <a:srgbClr val="BF95DF"/>
    <a:srgbClr val="E6E6E6"/>
    <a:srgbClr val="954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928" autoAdjust="0"/>
  </p:normalViewPr>
  <p:slideViewPr>
    <p:cSldViewPr snapToGrid="0" showGuides="1">
      <p:cViewPr varScale="1">
        <p:scale>
          <a:sx n="62" d="100"/>
          <a:sy n="62" d="100"/>
        </p:scale>
        <p:origin x="828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-56052"/>
    </p:cViewPr>
  </p:sorterViewPr>
  <p:notesViewPr>
    <p:cSldViewPr snapToGrid="0">
      <p:cViewPr varScale="1">
        <p:scale>
          <a:sx n="55" d="100"/>
          <a:sy n="55" d="100"/>
        </p:scale>
        <p:origin x="266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Green</c:v>
                </c:pt>
              </c:strCache>
            </c:strRef>
          </c:tx>
          <c:spPr>
            <a:solidFill>
              <a:srgbClr val="00857C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857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F92-4BCE-B4D7-6B5D451702A2}"/>
              </c:ext>
            </c:extLst>
          </c:dPt>
          <c:dPt>
            <c:idx val="1"/>
            <c:invertIfNegative val="0"/>
            <c:bubble3D val="0"/>
            <c:spPr>
              <a:solidFill>
                <a:srgbClr val="00857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F92-4BCE-B4D7-6B5D451702A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Офисные сотрудники</c:v>
                </c:pt>
                <c:pt idx="1">
                  <c:v>Полевые сотруднки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0.33</c:v>
                </c:pt>
                <c:pt idx="1">
                  <c:v>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F92-4BCE-B4D7-6B5D451702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Желтый</c:v>
                </c:pt>
              </c:strCache>
            </c:strRef>
          </c:tx>
          <c:spPr>
            <a:solidFill>
              <a:srgbClr val="FFF063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C234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Офисные сотрудники</c:v>
                </c:pt>
                <c:pt idx="1">
                  <c:v>Полевые сотруднки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0.47</c:v>
                </c:pt>
                <c:pt idx="1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23-4730-A665-4EEB2F572A3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Красный</c:v>
                </c:pt>
              </c:strCache>
            </c:strRef>
          </c:tx>
          <c:spPr>
            <a:solidFill>
              <a:srgbClr val="C0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Офисные сотрудники</c:v>
                </c:pt>
                <c:pt idx="1">
                  <c:v>Полевые сотруднки</c:v>
                </c:pt>
              </c:strCache>
            </c:strRef>
          </c:cat>
          <c:val>
            <c:numRef>
              <c:f>Sheet1!$D$2:$D$3</c:f>
              <c:numCache>
                <c:formatCode>0%</c:formatCode>
                <c:ptCount val="2"/>
                <c:pt idx="0">
                  <c:v>0.2</c:v>
                </c:pt>
                <c:pt idx="1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23-4730-A665-4EEB2F572A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607424152"/>
        <c:axId val="607424480"/>
      </c:barChart>
      <c:catAx>
        <c:axId val="607424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C234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07424480"/>
        <c:crosses val="autoZero"/>
        <c:auto val="1"/>
        <c:lblAlgn val="ctr"/>
        <c:lblOffset val="100"/>
        <c:noMultiLvlLbl val="0"/>
      </c:catAx>
      <c:valAx>
        <c:axId val="60742448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607424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Sheet1!$A$2:$A$6</cx:f>
        <cx:lvl ptCount="5">
          <cx:pt idx="0">Category 1</cx:pt>
          <cx:pt idx="1">Category 2</cx:pt>
          <cx:pt idx="2">Category 3</cx:pt>
          <cx:pt idx="3">Category 4</cx:pt>
        </cx:lvl>
      </cx:strDim>
      <cx:numDim type="val">
        <cx:f>Sheet1!$B$2:$B$6</cx:f>
        <cx:lvl ptCount="5" formatCode="Основной">
          <cx:pt idx="0">5000</cx:pt>
          <cx:pt idx="1">4500</cx:pt>
          <cx:pt idx="2">4000</cx:pt>
          <cx:pt idx="3">3500</cx:pt>
        </cx:lvl>
      </cx:numDim>
    </cx:data>
  </cx:chartData>
  <cx:chart>
    <cx:plotArea>
      <cx:plotAreaRegion>
        <cx:series layoutId="funnel" uniqueId="{C30B0705-1FAE-4496-92AF-2D9C5EEBFEB5}">
          <cx:tx>
            <cx:txData>
              <cx:f>Sheet1!$B$1</cx:f>
              <cx:v/>
            </cx:txData>
          </cx:tx>
          <cx:spPr>
            <a:solidFill>
              <a:srgbClr val="00857C"/>
            </a:solidFill>
          </cx:spPr>
          <cx:dataId val="0"/>
        </cx:series>
      </cx:plotAreaRegion>
      <cx:axis id="0" hidden="1">
        <cx:catScaling gapWidth="0.159999996"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5B5C81E7-21F4-4A29-BED3-DD29424357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FB404E6-BA42-43DC-B85B-4E9BE38C0E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6547B2-E941-49C1-8516-136654B60F64}" type="datetimeFigureOut">
              <a:rPr lang="ru-RU" smtClean="0"/>
              <a:t>21.06.2021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302B9D0-5485-4AE6-AA22-40257CEA6D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26A8B3-AEC5-4124-B130-6A392FE117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06419-E55B-423C-BD97-5354F3FFC3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036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5D4A6-4302-400A-8C8A-C8E28399CA4C}" type="datetimeFigureOut">
              <a:rPr lang="en-GB" smtClean="0"/>
              <a:t>21/06/2021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197B89-AC6A-4EEE-8BDE-7C8D085B71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967799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8C12AA-F855-644E-ADBD-2B195E3B22BD}" type="slidenum">
              <a:rPr lang="en-RU" smtClean="0"/>
              <a:t>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26654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197B89-AC6A-4EEE-8BDE-7C8D085B718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228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4724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DD403B-0F6A-4C1F-AE63-FA1FF361F76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7047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DD403B-0F6A-4C1F-AE63-FA1FF361F76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46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DD403B-0F6A-4C1F-AE63-FA1FF361F76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595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DD403B-0F6A-4C1F-AE63-FA1FF361F76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0643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DD403B-0F6A-4C1F-AE63-FA1FF361F76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918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7825" y="1228725"/>
            <a:ext cx="4932000" cy="2200275"/>
          </a:xfrm>
        </p:spPr>
        <p:txBody>
          <a:bodyPr anchor="b"/>
          <a:lstStyle>
            <a:lvl1pPr algn="l">
              <a:defRPr sz="42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825" y="3682800"/>
            <a:ext cx="4932000" cy="2200275"/>
          </a:xfrm>
        </p:spPr>
        <p:txBody>
          <a:bodyPr/>
          <a:lstStyle>
            <a:lvl1pPr marL="0" indent="0" algn="l">
              <a:buNone/>
              <a:defRPr sz="16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59BCDAA-3E86-4330-AE34-33DA3205BC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7825" y="6174001"/>
            <a:ext cx="3607594" cy="2522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B6DC1B-A9C7-4480-B851-0E02F8933C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825" y="377825"/>
            <a:ext cx="1687456" cy="51644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5422BB9-7D8B-4676-8F2D-5EC0CB1904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618" y="6480175"/>
            <a:ext cx="5717382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 cap="all" baseline="0">
                <a:solidFill>
                  <a:schemeClr val="bg2"/>
                </a:solidFill>
              </a:defRPr>
            </a:lvl1pPr>
          </a:lstStyle>
          <a:p>
            <a:r>
              <a:rPr lang="en-GB"/>
              <a:t>Proprietary icons go here (Go to Insert &gt; Header &amp; Footer to remove this text)</a:t>
            </a:r>
          </a:p>
        </p:txBody>
      </p:sp>
    </p:spTree>
    <p:extLst>
      <p:ext uri="{BB962C8B-B14F-4D97-AF65-F5344CB8AC3E}">
        <p14:creationId xmlns:p14="http://schemas.microsoft.com/office/powerpoint/2010/main" val="1678044603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825" y="1925637"/>
            <a:ext cx="3607594" cy="44561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Proprietary icons go here (Go to Insert &gt; Header &amp; Footer to remove this text)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380D-5F44-41E8-971E-CDD19ED6F8E3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B56CAA8-120B-4156-BBDE-C14811D308A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2203" y="1925636"/>
            <a:ext cx="3607594" cy="44561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ECAB32A-202F-4B4E-8290-6DE17E9C1F9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206581" y="1925636"/>
            <a:ext cx="3607594" cy="44561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78856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id="{DE906D63-8BB9-4E3C-A6F8-76B78E4052F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405802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id="{DE906D63-8BB9-4E3C-A6F8-76B78E4052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5B30E268-3AE4-46BA-B4E6-AEC42DF0B7C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ru-RU" sz="2750" b="0" i="0" baseline="0">
              <a:solidFill>
                <a:schemeClr val="bg1"/>
              </a:solidFill>
              <a:ea typeface="+mj-ea"/>
              <a:cs typeface="+mj-cs"/>
              <a:sym typeface="Invention Light" panose="020B0403020008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825" y="377825"/>
            <a:ext cx="11436350" cy="850107"/>
          </a:xfrm>
        </p:spPr>
        <p:txBody>
          <a:bodyPr/>
          <a:lstStyle>
            <a:lvl1pPr>
              <a:defRPr sz="27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Proprietary icons go here (Go to Insert &gt; Header &amp; Footer to remove this text)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380D-5F44-41E8-971E-CDD19ED6F8E3}" type="slidenum">
              <a:rPr lang="en-GB" smtClean="0"/>
              <a:t>‹#›</a:t>
            </a:fld>
            <a:endParaRPr lang="en-GB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B2366E69-C1B4-4415-B169-F5DD8A231EE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77825" y="1289986"/>
            <a:ext cx="11436350" cy="326164"/>
          </a:xfrm>
        </p:spPr>
        <p:txBody>
          <a:bodyPr/>
          <a:lstStyle>
            <a:lvl2pPr>
              <a:defRPr b="1">
                <a:solidFill>
                  <a:schemeClr val="tx1"/>
                </a:solidFill>
              </a:defRPr>
            </a:lvl2pPr>
          </a:lstStyle>
          <a:p>
            <a:pPr lvl="1"/>
            <a:r>
              <a:rPr lang="ru-RU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9036572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id="{DE906D63-8BB9-4E3C-A6F8-76B78E4052F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39946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id="{DE906D63-8BB9-4E3C-A6F8-76B78E4052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5B30E268-3AE4-46BA-B4E6-AEC42DF0B7C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ru-RU" sz="2750" b="0" i="0" baseline="0">
              <a:solidFill>
                <a:schemeClr val="bg1"/>
              </a:solidFill>
              <a:ea typeface="+mj-ea"/>
              <a:cs typeface="+mj-cs"/>
              <a:sym typeface="Invention Light" panose="020B0403020008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825" y="377825"/>
            <a:ext cx="11436350" cy="850107"/>
          </a:xfrm>
        </p:spPr>
        <p:txBody>
          <a:bodyPr/>
          <a:lstStyle>
            <a:lvl1pPr>
              <a:defRPr sz="27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Proprietary icons go here (Go to Insert &gt; Header &amp; Footer to remove this text)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380D-5F44-41E8-971E-CDD19ED6F8E3}" type="slidenum">
              <a:rPr lang="en-GB" smtClean="0"/>
              <a:t>‹#›</a:t>
            </a:fld>
            <a:endParaRPr lang="en-GB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54BF738F-3F85-49E2-B072-8DCCCCAEF41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7825" y="1289986"/>
            <a:ext cx="11436350" cy="326164"/>
          </a:xfrm>
        </p:spPr>
        <p:txBody>
          <a:bodyPr/>
          <a:lstStyle>
            <a:lvl2pPr>
              <a:defRPr b="1">
                <a:solidFill>
                  <a:schemeClr val="tx1"/>
                </a:solidFill>
              </a:defRPr>
            </a:lvl2pPr>
          </a:lstStyle>
          <a:p>
            <a:pPr lvl="1"/>
            <a:r>
              <a:rPr lang="ru-RU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04274689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Te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7825" y="1228725"/>
            <a:ext cx="4932000" cy="2200275"/>
          </a:xfrm>
        </p:spPr>
        <p:txBody>
          <a:bodyPr anchor="b"/>
          <a:lstStyle>
            <a:lvl1pPr algn="l">
              <a:defRPr sz="425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825" y="3682800"/>
            <a:ext cx="4932000" cy="2200275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59BCDAA-3E86-4330-AE34-33DA3205BC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7825" y="6174001"/>
            <a:ext cx="3607594" cy="207749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3095BC-1111-403B-BEF9-752B7599F4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825" y="377825"/>
            <a:ext cx="1687456" cy="516439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C4A7ADEC-4D08-4223-8D28-7E2EC3C8CE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618" y="6480175"/>
            <a:ext cx="5717382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 cap="all" baseline="0">
                <a:solidFill>
                  <a:schemeClr val="bg2"/>
                </a:solidFill>
              </a:defRPr>
            </a:lvl1pPr>
          </a:lstStyle>
          <a:p>
            <a:r>
              <a:rPr lang="en-GB"/>
              <a:t>Proprietary icons go here (Go to Insert &gt; Header &amp; Footer to remove this text)</a:t>
            </a:r>
          </a:p>
        </p:txBody>
      </p:sp>
    </p:spTree>
    <p:extLst>
      <p:ext uri="{BB962C8B-B14F-4D97-AF65-F5344CB8AC3E}">
        <p14:creationId xmlns:p14="http://schemas.microsoft.com/office/powerpoint/2010/main" val="1777795228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llout/Quot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0AEE9-0A7F-4479-B507-8B8082AFB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5" y="1227932"/>
            <a:ext cx="7839930" cy="4265503"/>
          </a:xfrm>
        </p:spPr>
        <p:txBody>
          <a:bodyPr anchor="t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2A2D68-35A0-4566-A489-A0DCE0C90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E03DFB-39D8-48D7-A3E4-B542813DF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Proprietary icons go here (Go to Insert &gt; Header &amp; Footer to remove this text)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422642-328A-4E13-BB21-565845D77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380D-5F44-41E8-971E-CDD19ED6F8E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9C7001-7ACA-4329-AA29-DDFD042FFE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1600" y="6478241"/>
            <a:ext cx="581849" cy="21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46360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Te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825" y="1228725"/>
            <a:ext cx="9468000" cy="2151675"/>
          </a:xfrm>
        </p:spPr>
        <p:txBody>
          <a:bodyPr anchor="b"/>
          <a:lstStyle>
            <a:lvl1pPr>
              <a:defRPr sz="575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825" y="3465000"/>
            <a:ext cx="4590000" cy="1500187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550191-BF01-466D-9E49-FC416E575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825" y="5865311"/>
            <a:ext cx="1687456" cy="516439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3604963-6494-482E-AFB7-C67956A632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618" y="6480175"/>
            <a:ext cx="5717382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 cap="all" baseline="0">
                <a:solidFill>
                  <a:schemeClr val="bg2"/>
                </a:solidFill>
              </a:defRPr>
            </a:lvl1pPr>
          </a:lstStyle>
          <a:p>
            <a:r>
              <a:rPr lang="en-GB"/>
              <a:t>Proprietary icons go here (Go to Insert &gt; Header &amp; Footer to remove this text)</a:t>
            </a:r>
          </a:p>
        </p:txBody>
      </p:sp>
    </p:spTree>
    <p:extLst>
      <p:ext uri="{BB962C8B-B14F-4D97-AF65-F5344CB8AC3E}">
        <p14:creationId xmlns:p14="http://schemas.microsoft.com/office/powerpoint/2010/main" val="2412020726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8636000" y="-13367"/>
            <a:ext cx="3556000" cy="124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95459"/>
            <a:ext cx="12192000" cy="5162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78893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810644" y="1507567"/>
            <a:ext cx="104860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Font typeface="Arial Black"/>
              <a:buNone/>
              <a:defRPr sz="6667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810633" y="4293633"/>
            <a:ext cx="9523200" cy="10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933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17" name="Google Shape;17;p2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7668" y="5571770"/>
            <a:ext cx="1233233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8568" y="198199"/>
            <a:ext cx="2387833" cy="76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3395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50261-496D-4EBA-B57D-6E2BC1468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EE6E2-5CE1-4749-A7FF-9728CBF10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8A3D8-AE7E-421F-BC09-22DCD9BAB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004D-E9E7-44EB-91BA-9CD3A385D151}" type="datetimeFigureOut">
              <a:rPr lang="ru-RU" smtClean="0"/>
              <a:t>21.06.2021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A5B4A3-2062-4219-82B8-A68C08100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82C34-9145-4185-AC34-4E94B118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980F7-24F7-48D4-9C54-1F25508BDC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877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ull Slide Image and Caption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F30EF0-1BA1-49CF-B35E-118E146B5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E08C3D-9B0C-4E74-9AB5-9E79B4458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Proprietary icons go here (Go to Insert &gt; Header &amp; Footer to remove this text)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9ACBD4-335A-44B8-985A-019168B92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9CC380D-5F44-41E8-971E-CDD19ED6F8E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8C26A1B-1986-4C2F-A957-D9F58DC76B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825" y="1409400"/>
            <a:ext cx="4584600" cy="4039200"/>
          </a:xfrm>
          <a:solidFill>
            <a:schemeClr val="bg1"/>
          </a:solidFill>
        </p:spPr>
        <p:txBody>
          <a:bodyPr lIns="360000" tIns="514800" rIns="360000" bIns="360000"/>
          <a:lstStyle>
            <a:lvl1pPr>
              <a:spcAft>
                <a:spcPts val="1600"/>
              </a:spcAft>
              <a:defRPr/>
            </a:lvl1pPr>
            <a:lvl2pPr>
              <a:spcAft>
                <a:spcPts val="0"/>
              </a:spcAft>
              <a:defRPr/>
            </a:lvl2pPr>
            <a:lvl4pPr>
              <a:spcAft>
                <a:spcPts val="2000"/>
              </a:spcAft>
              <a:defRPr sz="2751">
                <a:solidFill>
                  <a:schemeClr val="accent4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297435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vmlDrawing" Target="../drawings/vmlDrawing1.v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Object 18" hidden="1">
            <a:extLst>
              <a:ext uri="{FF2B5EF4-FFF2-40B4-BE49-F238E27FC236}">
                <a16:creationId xmlns:a16="http://schemas.microsoft.com/office/drawing/2014/main" id="{A7DB51A5-8806-4DE2-A233-1AE99097332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think-cell Slide" r:id="rId15" imgW="470" imgH="469" progId="TCLayout.ActiveDocument.1">
                  <p:embed/>
                </p:oleObj>
              </mc:Choice>
              <mc:Fallback>
                <p:oleObj name="think-cell Slide" r:id="rId15" imgW="470" imgH="469" progId="TCLayout.ActiveDocument.1">
                  <p:embed/>
                  <p:pic>
                    <p:nvPicPr>
                      <p:cNvPr id="19" name="Object 18" hidden="1">
                        <a:extLst>
                          <a:ext uri="{FF2B5EF4-FFF2-40B4-BE49-F238E27FC236}">
                            <a16:creationId xmlns:a16="http://schemas.microsoft.com/office/drawing/2014/main" id="{A7DB51A5-8806-4DE2-A233-1AE9909733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6FC69236-9E10-4FEB-A5AD-548875B107A5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ru-RU" sz="2750" b="0" i="0" baseline="0">
              <a:solidFill>
                <a:schemeClr val="bg1"/>
              </a:solidFill>
              <a:ea typeface="+mj-ea"/>
              <a:cs typeface="+mj-cs"/>
              <a:sym typeface="Invention Light" panose="020B0403020008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7825" y="377825"/>
            <a:ext cx="7523163" cy="85010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825" y="1925636"/>
            <a:ext cx="11436350" cy="44561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7755" y="6480175"/>
            <a:ext cx="722264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8618" y="6480175"/>
            <a:ext cx="5717382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 cap="all" baseline="0">
                <a:solidFill>
                  <a:schemeClr val="bg2"/>
                </a:solidFill>
              </a:defRPr>
            </a:lvl1pPr>
          </a:lstStyle>
          <a:p>
            <a:r>
              <a:rPr lang="en-GB"/>
              <a:t>Proprietary icons go here (Go to Insert &gt; Header &amp; Footer to remove this text)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4744" y="6480175"/>
            <a:ext cx="229431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29CC380D-5F44-41E8-971E-CDD19ED6F8E3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A4A57FA-CBE0-4527-848B-CD3B986A4345}"/>
              </a:ext>
            </a:extLst>
          </p:cNvPr>
          <p:cNvCxnSpPr/>
          <p:nvPr userDrawn="1"/>
        </p:nvCxnSpPr>
        <p:spPr>
          <a:xfrm>
            <a:off x="377825" y="1227932"/>
            <a:ext cx="11436350" cy="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C7CE69E8-5015-48DB-9FF0-124ED03824A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600" y="6478241"/>
            <a:ext cx="581849" cy="21793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28A02C0-9A42-4598-8895-5EF56888F377}"/>
              </a:ext>
            </a:extLst>
          </p:cNvPr>
          <p:cNvGrpSpPr/>
          <p:nvPr userDrawn="1"/>
        </p:nvGrpSpPr>
        <p:grpSpPr>
          <a:xfrm>
            <a:off x="-690324" y="1565987"/>
            <a:ext cx="533271" cy="2881285"/>
            <a:chOff x="111190" y="1565987"/>
            <a:chExt cx="533271" cy="288128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779C00-998C-4F58-BD8A-4E12A6DCF9AB}"/>
                </a:ext>
              </a:extLst>
            </p:cNvPr>
            <p:cNvSpPr/>
            <p:nvPr/>
          </p:nvSpPr>
          <p:spPr>
            <a:xfrm>
              <a:off x="111190" y="1565987"/>
              <a:ext cx="533271" cy="3282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en-US" sz="1400">
                <a:solidFill>
                  <a:srgbClr val="000000"/>
                </a:solidFill>
                <a:latin typeface="Invention Light" panose="020B0403020008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42FBCD-3503-4608-9C7E-7B167B1912C0}"/>
                </a:ext>
              </a:extLst>
            </p:cNvPr>
            <p:cNvSpPr/>
            <p:nvPr/>
          </p:nvSpPr>
          <p:spPr>
            <a:xfrm>
              <a:off x="111190" y="1930702"/>
              <a:ext cx="533271" cy="32827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en-US" sz="1400">
                <a:solidFill>
                  <a:srgbClr val="000000"/>
                </a:solidFill>
                <a:latin typeface="Invention Light" panose="020B0403020008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F3E260E-8201-4E6C-8596-181A287A8809}"/>
                </a:ext>
              </a:extLst>
            </p:cNvPr>
            <p:cNvSpPr/>
            <p:nvPr/>
          </p:nvSpPr>
          <p:spPr>
            <a:xfrm>
              <a:off x="111190" y="2295417"/>
              <a:ext cx="533271" cy="32827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en-US" sz="1400">
                <a:solidFill>
                  <a:srgbClr val="000000"/>
                </a:solidFill>
                <a:latin typeface="Invention Light" panose="020B0403020008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C289FC2-0A8E-40BD-802C-E6657A3341F5}"/>
                </a:ext>
              </a:extLst>
            </p:cNvPr>
            <p:cNvSpPr/>
            <p:nvPr/>
          </p:nvSpPr>
          <p:spPr>
            <a:xfrm>
              <a:off x="111190" y="2660132"/>
              <a:ext cx="533271" cy="32827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en-US" sz="1400">
                <a:solidFill>
                  <a:srgbClr val="000000"/>
                </a:solidFill>
                <a:latin typeface="Invention Light" panose="020B040302000802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B4CDC2E-B799-495A-B0E8-E3A5F16968CF}"/>
                </a:ext>
              </a:extLst>
            </p:cNvPr>
            <p:cNvSpPr/>
            <p:nvPr/>
          </p:nvSpPr>
          <p:spPr>
            <a:xfrm>
              <a:off x="111190" y="3389562"/>
              <a:ext cx="533271" cy="32827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en-US" sz="1400">
                <a:solidFill>
                  <a:srgbClr val="000000"/>
                </a:solidFill>
                <a:latin typeface="Invention Light" panose="020B040302000802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E577EF4-3CE6-4E73-8EF4-9DFE20C1759A}"/>
                </a:ext>
              </a:extLst>
            </p:cNvPr>
            <p:cNvSpPr/>
            <p:nvPr/>
          </p:nvSpPr>
          <p:spPr>
            <a:xfrm>
              <a:off x="111190" y="3024847"/>
              <a:ext cx="533271" cy="32827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en-US" sz="1400">
                <a:solidFill>
                  <a:srgbClr val="000000"/>
                </a:solidFill>
                <a:latin typeface="Invention Light" panose="020B0403020008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CE95D2F-B9E0-4655-BEF7-C9E07A559B9E}"/>
                </a:ext>
              </a:extLst>
            </p:cNvPr>
            <p:cNvSpPr/>
            <p:nvPr/>
          </p:nvSpPr>
          <p:spPr>
            <a:xfrm>
              <a:off x="111190" y="3754277"/>
              <a:ext cx="533271" cy="32827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en-US" sz="1400">
                <a:solidFill>
                  <a:srgbClr val="000000"/>
                </a:solidFill>
                <a:latin typeface="Invention Light" panose="020B0403020008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5D6E5-B2E9-456D-9D16-3685532ED15A}"/>
                </a:ext>
              </a:extLst>
            </p:cNvPr>
            <p:cNvSpPr/>
            <p:nvPr/>
          </p:nvSpPr>
          <p:spPr>
            <a:xfrm>
              <a:off x="111190" y="4118995"/>
              <a:ext cx="533271" cy="32827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en-US" sz="1400">
                <a:solidFill>
                  <a:srgbClr val="000000"/>
                </a:solidFill>
                <a:latin typeface="Invention Light" panose="020B0403020008020204" pitchFamily="34" charset="0"/>
              </a:endParaRPr>
            </a:p>
          </p:txBody>
        </p:sp>
      </p:grpSp>
      <p:sp>
        <p:nvSpPr>
          <p:cNvPr id="20" name="MSIPCMContentMarking" descr="{&quot;HashCode&quot;:-43666569,&quot;Placement&quot;:&quot;Header&quot;,&quot;Top&quot;:0.0,&quot;Left&quot;:0.0,&quot;SlideWidth&quot;:960,&quot;SlideHeight&quot;:540}">
            <a:extLst>
              <a:ext uri="{FF2B5EF4-FFF2-40B4-BE49-F238E27FC236}">
                <a16:creationId xmlns:a16="http://schemas.microsoft.com/office/drawing/2014/main" id="{01CBCF18-A9F3-44C4-B97A-E224768318DD}"/>
              </a:ext>
            </a:extLst>
          </p:cNvPr>
          <p:cNvSpPr txBox="1"/>
          <p:nvPr userDrawn="1"/>
        </p:nvSpPr>
        <p:spPr>
          <a:xfrm>
            <a:off x="0" y="0"/>
            <a:ext cx="2344375" cy="2965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ru-RU" sz="1200">
                <a:solidFill>
                  <a:srgbClr val="03C03C"/>
                </a:solidFill>
                <a:latin typeface="Calibri" panose="020F0502020204030204" pitchFamily="34" charset="0"/>
              </a:rPr>
              <a:t>Публичная информация-</a:t>
            </a:r>
            <a:r>
              <a:rPr lang="en-US" sz="1200">
                <a:solidFill>
                  <a:srgbClr val="03C03C"/>
                </a:solidFill>
                <a:latin typeface="Calibri" panose="020F0502020204030204" pitchFamily="34" charset="0"/>
              </a:rPr>
              <a:t>Public</a:t>
            </a:r>
            <a:endParaRPr lang="en-US" sz="1200" dirty="0">
              <a:solidFill>
                <a:srgbClr val="03C03C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433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58" r:id="rId5"/>
    <p:sldLayoutId id="2147483760" r:id="rId6"/>
    <p:sldLayoutId id="2147483761" r:id="rId7"/>
    <p:sldLayoutId id="2147483763" r:id="rId8"/>
    <p:sldLayoutId id="2147483764" r:id="rId9"/>
    <p:sldLayoutId id="2147483765" r:id="rId10"/>
  </p:sldLayoutIdLst>
  <p:transition>
    <p:fade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750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Font typeface="Arial" panose="020B0604020202020204" pitchFamily="34" charset="0"/>
        <a:buNone/>
        <a:defRPr sz="1600" b="1" kern="120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600" b="0" kern="1200">
          <a:solidFill>
            <a:schemeClr val="accent4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400"/>
        </a:spcAft>
        <a:buFont typeface="Arial" panose="020B0604020202020204" pitchFamily="34" charset="0"/>
        <a:buNone/>
        <a:defRPr sz="1200" b="1" kern="1200">
          <a:solidFill>
            <a:schemeClr val="accent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Font typeface="Arial" panose="020B0604020202020204" pitchFamily="34" charset="0"/>
        <a:buNone/>
        <a:defRPr sz="3000" kern="1200">
          <a:solidFill>
            <a:schemeClr val="accent1"/>
          </a:solidFill>
          <a:latin typeface="+mj-lt"/>
          <a:ea typeface="+mn-ea"/>
          <a:cs typeface="+mn-cs"/>
        </a:defRPr>
      </a:lvl4pPr>
      <a:lvl5pPr marL="108000" indent="-108000" algn="l" defTabSz="914400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Font typeface="Arial" panose="020B0604020202020204" pitchFamily="34" charset="0"/>
        <a:buChar char="•"/>
        <a:defRPr sz="12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38">
          <p15:clr>
            <a:srgbClr val="F26B43"/>
          </p15:clr>
        </p15:guide>
        <p15:guide id="4" pos="2511">
          <p15:clr>
            <a:srgbClr val="F26B43"/>
          </p15:clr>
        </p15:guide>
        <p15:guide id="5" pos="2704">
          <p15:clr>
            <a:srgbClr val="F26B43"/>
          </p15:clr>
        </p15:guide>
        <p15:guide id="6" pos="4977">
          <p15:clr>
            <a:srgbClr val="F26B43"/>
          </p15:clr>
        </p15:guide>
        <p15:guide id="7" pos="5169">
          <p15:clr>
            <a:srgbClr val="F26B43"/>
          </p15:clr>
        </p15:guide>
        <p15:guide id="8" pos="7442">
          <p15:clr>
            <a:srgbClr val="F26B43"/>
          </p15:clr>
        </p15:guide>
        <p15:guide id="9" orient="horz" pos="238">
          <p15:clr>
            <a:srgbClr val="F26B43"/>
          </p15:clr>
        </p15:guide>
        <p15:guide id="10" orient="horz" pos="4020">
          <p15:clr>
            <a:srgbClr val="F26B43"/>
          </p15:clr>
        </p15:guide>
        <p15:guide id="11" orient="horz" pos="1751">
          <p15:clr>
            <a:srgbClr val="F26B43"/>
          </p15:clr>
        </p15:guide>
        <p15:guide id="12" orient="horz" pos="1213">
          <p15:clr>
            <a:srgbClr val="F26B43"/>
          </p15:clr>
        </p15:guide>
        <p15:guide id="13" orient="horz" pos="774">
          <p15:clr>
            <a:srgbClr val="F26B43"/>
          </p15:clr>
        </p15:guide>
        <p15:guide id="14" orient="horz" pos="101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0.png"/><Relationship Id="rId4" Type="http://schemas.microsoft.com/office/2014/relationships/chartEx" Target="../charts/chartEx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4A2A55-3071-4662-B137-C5815B809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7824" y="1519651"/>
            <a:ext cx="7927189" cy="2200275"/>
          </a:xfrm>
        </p:spPr>
        <p:txBody>
          <a:bodyPr>
            <a:normAutofit fontScale="90000"/>
          </a:bodyPr>
          <a:lstStyle/>
          <a:p>
            <a:r>
              <a:rPr lang="en-US" sz="5867" dirty="0">
                <a:latin typeface="Arial" panose="020B0604020202020204" pitchFamily="34" charset="0"/>
                <a:cs typeface="Arial" panose="020B0604020202020204" pitchFamily="34" charset="0"/>
              </a:rPr>
              <a:t>Well-being </a:t>
            </a:r>
            <a:r>
              <a:rPr lang="ru-RU" sz="5867" dirty="0">
                <a:latin typeface="Arial" panose="020B0604020202020204" pitchFamily="34" charset="0"/>
                <a:cs typeface="Arial" panose="020B0604020202020204" pitchFamily="34" charset="0"/>
              </a:rPr>
              <a:t>как основа корпоративной культуры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822779D-2C65-45A8-BDEC-43504D08C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7825" y="3924081"/>
            <a:ext cx="8954434" cy="2200275"/>
          </a:xfrm>
        </p:spPr>
        <p:txBody>
          <a:bodyPr/>
          <a:lstStyle/>
          <a:p>
            <a:pPr>
              <a:lnSpc>
                <a:spcPts val="2300"/>
              </a:lnSpc>
              <a:spcAft>
                <a:spcPts val="600"/>
              </a:spcAft>
            </a:pPr>
            <a:r>
              <a:rPr lang="ru-RU" sz="2800" b="0" dirty="0">
                <a:latin typeface="Arial" panose="020B0604020202020204" pitchFamily="34" charset="0"/>
                <a:cs typeface="Arial" panose="020B0604020202020204" pitchFamily="34" charset="0"/>
              </a:rPr>
              <a:t>Елена Фомина</a:t>
            </a:r>
            <a:endParaRPr lang="en-US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300"/>
              </a:lnSpc>
              <a:spcAft>
                <a:spcPts val="600"/>
              </a:spcAft>
            </a:pP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HR </a:t>
            </a:r>
            <a:r>
              <a:rPr lang="ru-RU" sz="2400" b="0" dirty="0">
                <a:latin typeface="Arial" panose="020B0604020202020204" pitchFamily="34" charset="0"/>
                <a:cs typeface="Arial" panose="020B0604020202020204" pitchFamily="34" charset="0"/>
              </a:rPr>
              <a:t>Директор</a:t>
            </a:r>
          </a:p>
        </p:txBody>
      </p:sp>
    </p:spTree>
    <p:extLst>
      <p:ext uri="{BB962C8B-B14F-4D97-AF65-F5344CB8AC3E}">
        <p14:creationId xmlns:p14="http://schemas.microsoft.com/office/powerpoint/2010/main" val="45580975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50858-4B9F-4AC4-9FCC-78638BE9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5" y="306705"/>
            <a:ext cx="7523163" cy="850107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Уровень и основные источники стресса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B759EF-4947-4BB4-953E-B9F3CC2DA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C380D-5F44-41E8-971E-CDD19ED6F8E3}" type="slidenum">
              <a:rPr kumimoji="0" lang="en-GB" sz="700" b="0" i="0" u="none" strike="noStrike" kern="1200" cap="none" spc="0" normalizeH="0" baseline="0" noProof="0" smtClean="0">
                <a:ln>
                  <a:noFill/>
                </a:ln>
                <a:solidFill>
                  <a:srgbClr val="9EA7B3"/>
                </a:solidFill>
                <a:effectLst/>
                <a:uLnTx/>
                <a:uFillTx/>
                <a:latin typeface="Invention"/>
                <a:ea typeface="+mn-ea"/>
                <a:cs typeface="+mn-cs"/>
              </a:rPr>
              <a:pPr marL="0" marR="0" lvl="0" indent="0" algn="r" defTabSz="228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9EA7B3"/>
              </a:solidFill>
              <a:effectLst/>
              <a:uLnTx/>
              <a:uFillTx/>
              <a:latin typeface="Invention"/>
              <a:ea typeface="+mn-ea"/>
              <a:cs typeface="+mn-cs"/>
            </a:endParaRP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E9E619BF-5AD9-4EB4-BBFC-9B39FAACCC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6945243"/>
              </p:ext>
            </p:extLst>
          </p:nvPr>
        </p:nvGraphicFramePr>
        <p:xfrm>
          <a:off x="187405" y="1784437"/>
          <a:ext cx="4630399" cy="3927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DE4A466-9F95-4920-B302-E1F2E296C107}"/>
              </a:ext>
            </a:extLst>
          </p:cNvPr>
          <p:cNvSpPr txBox="1">
            <a:spLocks/>
          </p:cNvSpPr>
          <p:nvPr/>
        </p:nvSpPr>
        <p:spPr>
          <a:xfrm>
            <a:off x="377825" y="934491"/>
            <a:ext cx="4223285" cy="28360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ru-RU"/>
            </a:defPPr>
            <a:lvl1pPr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</a:defRPr>
            </a:lvl1pPr>
            <a:lvl2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b="0">
                <a:solidFill>
                  <a:schemeClr val="accent4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3400"/>
              </a:spcAft>
              <a:buFont typeface="Arial" panose="020B0604020202020204" pitchFamily="34" charset="0"/>
              <a:buNone/>
              <a:defRPr sz="1200" b="1">
                <a:solidFill>
                  <a:schemeClr val="accent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 sz="3000">
                <a:solidFill>
                  <a:schemeClr val="accent1"/>
                </a:solidFill>
                <a:latin typeface="+mj-lt"/>
              </a:defRPr>
            </a:lvl4pPr>
            <a:lvl5pPr marL="108000" indent="-10800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  <a:defRPr sz="1200">
                <a:solidFill>
                  <a:schemeClr val="accent4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/>
            <a:r>
              <a:rPr lang="en-US" sz="16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</a:t>
            </a:r>
            <a:r>
              <a:rPr lang="ru-RU" sz="16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6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Being survey 2020</a:t>
            </a:r>
            <a:endParaRPr lang="en-GB" sz="1600" dirty="0">
              <a:solidFill>
                <a:srgbClr val="0C2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D923D27-9FF7-4B1E-993F-AA4C7B9197B5}"/>
              </a:ext>
            </a:extLst>
          </p:cNvPr>
          <p:cNvCxnSpPr/>
          <p:nvPr/>
        </p:nvCxnSpPr>
        <p:spPr>
          <a:xfrm>
            <a:off x="5527964" y="1521229"/>
            <a:ext cx="0" cy="39734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894BC789-2DF8-4C14-8253-231180DDD861}"/>
              </a:ext>
            </a:extLst>
          </p:cNvPr>
          <p:cNvSpPr txBox="1">
            <a:spLocks/>
          </p:cNvSpPr>
          <p:nvPr/>
        </p:nvSpPr>
        <p:spPr>
          <a:xfrm>
            <a:off x="5893725" y="1763095"/>
            <a:ext cx="5920450" cy="10757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ru-RU"/>
            </a:defPPr>
            <a:lvl1pPr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</a:defRPr>
            </a:lvl1pPr>
            <a:lvl2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b="0">
                <a:solidFill>
                  <a:schemeClr val="accent4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3400"/>
              </a:spcAft>
              <a:buFont typeface="Arial" panose="020B0604020202020204" pitchFamily="34" charset="0"/>
              <a:buNone/>
              <a:defRPr sz="1200" b="1">
                <a:solidFill>
                  <a:schemeClr val="accent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 sz="3000">
                <a:solidFill>
                  <a:schemeClr val="accent1"/>
                </a:solidFill>
                <a:latin typeface="+mj-lt"/>
              </a:defRPr>
            </a:lvl4pPr>
            <a:lvl5pPr marL="108000" indent="-10800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  <a:defRPr sz="1200">
                <a:solidFill>
                  <a:schemeClr val="accent4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/>
            <a:r>
              <a:rPr lang="ru-RU" sz="14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Около 50% сотрудников не испытывают стресс на рабочем месте</a:t>
            </a:r>
            <a:r>
              <a:rPr lang="en-GB" sz="14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C2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ru-RU" sz="14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причины стресса одинаковы для всех групп опрошенных</a:t>
            </a:r>
            <a:r>
              <a:rPr lang="en-US" sz="14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GB" sz="1400" dirty="0">
              <a:solidFill>
                <a:srgbClr val="0C2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cx2="http://schemas.microsoft.com/office/drawing/2015/10/21/chartex">
        <mc:Choice Requires="cx2">
          <p:graphicFrame>
            <p:nvGraphicFramePr>
              <p:cNvPr id="33" name="Chart 32">
                <a:extLst>
                  <a:ext uri="{FF2B5EF4-FFF2-40B4-BE49-F238E27FC236}">
                    <a16:creationId xmlns:a16="http://schemas.microsoft.com/office/drawing/2014/main" id="{18437761-1AE4-443F-A88C-65386F9AAEDD}"/>
                  </a:ext>
                </a:extLst>
              </p:cNvPr>
              <p:cNvGraphicFramePr/>
              <p:nvPr/>
            </p:nvGraphicFramePr>
            <p:xfrm>
              <a:off x="6523863" y="2337134"/>
              <a:ext cx="4746291" cy="414304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33" name="Chart 32">
                <a:extLst>
                  <a:ext uri="{FF2B5EF4-FFF2-40B4-BE49-F238E27FC236}">
                    <a16:creationId xmlns:a16="http://schemas.microsoft.com/office/drawing/2014/main" id="{18437761-1AE4-443F-A88C-65386F9AAED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23863" y="2337134"/>
                <a:ext cx="4746291" cy="4143041"/>
              </a:xfrm>
              <a:prstGeom prst="rect">
                <a:avLst/>
              </a:prstGeom>
            </p:spPr>
          </p:pic>
        </mc:Fallback>
      </mc:AlternateContent>
      <p:sp>
        <p:nvSpPr>
          <p:cNvPr id="34" name="Rectangle 33">
            <a:extLst>
              <a:ext uri="{FF2B5EF4-FFF2-40B4-BE49-F238E27FC236}">
                <a16:creationId xmlns:a16="http://schemas.microsoft.com/office/drawing/2014/main" id="{5547C625-8FD6-4592-9454-CD87E97A716B}"/>
              </a:ext>
            </a:extLst>
          </p:cNvPr>
          <p:cNvSpPr/>
          <p:nvPr/>
        </p:nvSpPr>
        <p:spPr>
          <a:xfrm>
            <a:off x="7700314" y="3387277"/>
            <a:ext cx="23933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Смена должности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8A29548-BD38-40BE-9CB2-4F2BF9F235D8}"/>
              </a:ext>
            </a:extLst>
          </p:cNvPr>
          <p:cNvSpPr/>
          <p:nvPr/>
        </p:nvSpPr>
        <p:spPr>
          <a:xfrm>
            <a:off x="7951481" y="4202470"/>
            <a:ext cx="19335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Повышение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BB0F803-4A9F-469C-9846-EEBB8358AC19}"/>
              </a:ext>
            </a:extLst>
          </p:cNvPr>
          <p:cNvSpPr/>
          <p:nvPr/>
        </p:nvSpPr>
        <p:spPr>
          <a:xfrm>
            <a:off x="7382887" y="4902101"/>
            <a:ext cx="30707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Изменения в организации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D68E29C-38BD-4EDF-A26F-691A1546A093}"/>
              </a:ext>
            </a:extLst>
          </p:cNvPr>
          <p:cNvSpPr/>
          <p:nvPr/>
        </p:nvSpPr>
        <p:spPr>
          <a:xfrm>
            <a:off x="6523862" y="2612954"/>
            <a:ext cx="47462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Реорганизация и инновации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34C1957-9EC2-4F11-92EC-D5D3D321D9D2}"/>
              </a:ext>
            </a:extLst>
          </p:cNvPr>
          <p:cNvSpPr/>
          <p:nvPr/>
        </p:nvSpPr>
        <p:spPr>
          <a:xfrm>
            <a:off x="807117" y="5984984"/>
            <a:ext cx="29912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Эффективно справляются со стрессом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4AE0EA4-3413-4193-8322-9C81B0779606}"/>
              </a:ext>
            </a:extLst>
          </p:cNvPr>
          <p:cNvSpPr/>
          <p:nvPr/>
        </p:nvSpPr>
        <p:spPr>
          <a:xfrm>
            <a:off x="4115147" y="5974457"/>
            <a:ext cx="40570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Выраженный уровень стресса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06CCED5-FBC5-4C50-B75B-3B6A7426F2CA}"/>
              </a:ext>
            </a:extLst>
          </p:cNvPr>
          <p:cNvSpPr/>
          <p:nvPr/>
        </p:nvSpPr>
        <p:spPr>
          <a:xfrm>
            <a:off x="6851106" y="5995512"/>
            <a:ext cx="22847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Требуется коррекция стресса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5B1A190-469C-4BF8-843D-C149708A2EFA}"/>
              </a:ext>
            </a:extLst>
          </p:cNvPr>
          <p:cNvSpPr/>
          <p:nvPr/>
        </p:nvSpPr>
        <p:spPr>
          <a:xfrm>
            <a:off x="6552603" y="5995512"/>
            <a:ext cx="252000" cy="25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60F5348-E45B-42CF-86B1-4F7D61356859}"/>
              </a:ext>
            </a:extLst>
          </p:cNvPr>
          <p:cNvSpPr/>
          <p:nvPr/>
        </p:nvSpPr>
        <p:spPr>
          <a:xfrm>
            <a:off x="3850443" y="5984984"/>
            <a:ext cx="252000" cy="252000"/>
          </a:xfrm>
          <a:prstGeom prst="rect">
            <a:avLst/>
          </a:prstGeom>
          <a:solidFill>
            <a:srgbClr val="FFF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9CD6DE0-11CE-4138-ABE4-DBD1071151A1}"/>
              </a:ext>
            </a:extLst>
          </p:cNvPr>
          <p:cNvSpPr/>
          <p:nvPr/>
        </p:nvSpPr>
        <p:spPr>
          <a:xfrm>
            <a:off x="563345" y="5995512"/>
            <a:ext cx="252000" cy="252000"/>
          </a:xfrm>
          <a:prstGeom prst="rect">
            <a:avLst/>
          </a:prstGeom>
          <a:solidFill>
            <a:srgbClr val="0085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CA2177C-1922-4061-AC95-B29F7A7E3E24}"/>
              </a:ext>
            </a:extLst>
          </p:cNvPr>
          <p:cNvSpPr/>
          <p:nvPr/>
        </p:nvSpPr>
        <p:spPr>
          <a:xfrm>
            <a:off x="377824" y="5808188"/>
            <a:ext cx="9120133" cy="592130"/>
          </a:xfrm>
          <a:prstGeom prst="rect">
            <a:avLst/>
          </a:prstGeom>
          <a:noFill/>
          <a:ln w="25400">
            <a:solidFill>
              <a:srgbClr val="0085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11023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2CE085-BF4F-4FD4-87F4-25DA06B04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380D-5F44-41E8-971E-CDD19ED6F8E3}" type="slidenum">
              <a:rPr lang="en-GB" smtClean="0"/>
              <a:t>3</a:t>
            </a:fld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BB827A-1B4C-4845-8324-31AB143749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90804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BD3A0FB-A407-43AE-81EC-24D6265F05EA}"/>
              </a:ext>
            </a:extLst>
          </p:cNvPr>
          <p:cNvSpPr txBox="1"/>
          <p:nvPr/>
        </p:nvSpPr>
        <p:spPr>
          <a:xfrm>
            <a:off x="8389856" y="6089715"/>
            <a:ext cx="2817063" cy="60646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8023753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-0.00117 -0.8627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4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7 -0.86273 L -0.01797 -1.6111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6" y="-3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04CE2FD-90B5-4C11-BD13-7408AA3F8C52}"/>
              </a:ext>
            </a:extLst>
          </p:cNvPr>
          <p:cNvSpPr/>
          <p:nvPr/>
        </p:nvSpPr>
        <p:spPr>
          <a:xfrm>
            <a:off x="3313472" y="1666133"/>
            <a:ext cx="8463661" cy="15000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solidFill>
                <a:srgbClr val="0C2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Объект 12">
            <a:extLst>
              <a:ext uri="{FF2B5EF4-FFF2-40B4-BE49-F238E27FC236}">
                <a16:creationId xmlns:a16="http://schemas.microsoft.com/office/drawing/2014/main" id="{13461B06-6EDB-40DC-BD5C-22BC3A1C8AC7}"/>
              </a:ext>
            </a:extLst>
          </p:cNvPr>
          <p:cNvSpPr txBox="1">
            <a:spLocks/>
          </p:cNvSpPr>
          <p:nvPr/>
        </p:nvSpPr>
        <p:spPr>
          <a:xfrm>
            <a:off x="3664972" y="1944659"/>
            <a:ext cx="7519153" cy="83503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defTabSz="914400">
              <a:lnSpc>
                <a:spcPts val="3000"/>
              </a:lnSpc>
              <a:defRPr sz="2800">
                <a:solidFill>
                  <a:srgbClr val="0C2340"/>
                </a:solidFill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400"/>
              </a:spcAft>
              <a:buFont typeface="Arial" panose="020B0604020202020204" pitchFamily="34" charset="0"/>
              <a:buNone/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 sz="30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4pPr>
            <a:lvl5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LIVE IT FOR KIDS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133" dirty="0">
                <a:latin typeface="Arial" panose="020B0604020202020204" pitchFamily="34" charset="0"/>
                <a:cs typeface="Arial" panose="020B0604020202020204" pitchFamily="34" charset="0"/>
              </a:rPr>
              <a:t>новый раздел нашей инициативы LIVE IT, целиком и полностью посвящённый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72CDCB-1C0E-4BC2-BDDD-F9DB55DA7B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1973" y="1728556"/>
            <a:ext cx="3169320" cy="1577331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C67760B1-881A-4DDE-A6DD-9435E0BC6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333" dirty="0">
                <a:latin typeface="Arial" panose="020B0604020202020204" pitchFamily="34" charset="0"/>
                <a:cs typeface="Arial" panose="020B0604020202020204" pitchFamily="34" charset="0"/>
              </a:rPr>
              <a:t>LIVE IT</a:t>
            </a:r>
            <a:r>
              <a:rPr lang="ru-RU" sz="3333" dirty="0">
                <a:latin typeface="Arial" panose="020B0604020202020204" pitchFamily="34" charset="0"/>
                <a:cs typeface="Arial" panose="020B0604020202020204" pitchFamily="34" charset="0"/>
              </a:rPr>
              <a:t> ДЛЯ ДЕТЕЙ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3EB381E-7589-41BD-A446-519F5DFE465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5781" b="-22865"/>
          <a:stretch/>
        </p:blipFill>
        <p:spPr>
          <a:xfrm>
            <a:off x="3313472" y="3453364"/>
            <a:ext cx="2346675" cy="2346675"/>
          </a:xfrm>
          <a:prstGeom prst="rect">
            <a:avLst/>
          </a:prstGeom>
          <a:ln w="12700"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21768D0-1FB0-4E96-92ED-EF4D5322470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046" b="-7781"/>
          <a:stretch/>
        </p:blipFill>
        <p:spPr>
          <a:xfrm>
            <a:off x="311767" y="3409369"/>
            <a:ext cx="2346675" cy="2346675"/>
          </a:xfrm>
          <a:prstGeom prst="rect">
            <a:avLst/>
          </a:prstGeom>
          <a:ln w="12700"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0A4E07-73BE-4B54-B05B-059E99181F2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601" t="-4176" r="-950" b="-4176"/>
          <a:stretch/>
        </p:blipFill>
        <p:spPr>
          <a:xfrm>
            <a:off x="6386437" y="3671676"/>
            <a:ext cx="2076224" cy="2076224"/>
          </a:xfrm>
          <a:prstGeom prst="rect">
            <a:avLst/>
          </a:prstGeom>
          <a:ln w="12700">
            <a:noFill/>
          </a:ln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7FB04F2-9CC0-4145-B3A5-CDEBF28D0C44}"/>
              </a:ext>
            </a:extLst>
          </p:cNvPr>
          <p:cNvCxnSpPr>
            <a:cxnSpLocks/>
          </p:cNvCxnSpPr>
          <p:nvPr/>
        </p:nvCxnSpPr>
        <p:spPr>
          <a:xfrm>
            <a:off x="2821537" y="3482385"/>
            <a:ext cx="6636283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9728C570-13E4-4837-AAB1-FD7B1D948EFC}"/>
              </a:ext>
            </a:extLst>
          </p:cNvPr>
          <p:cNvSpPr txBox="1">
            <a:spLocks/>
          </p:cNvSpPr>
          <p:nvPr/>
        </p:nvSpPr>
        <p:spPr>
          <a:xfrm>
            <a:off x="9479977" y="5834967"/>
            <a:ext cx="1964120" cy="53192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 sz="12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400"/>
              </a:spcAft>
              <a:buFont typeface="Arial" panose="020B0604020202020204" pitchFamily="34" charset="0"/>
              <a:buNone/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 sz="30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4pPr>
            <a:lvl5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9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8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 журнал для детей</a:t>
            </a:r>
            <a:endParaRPr lang="en-US" sz="1800" dirty="0">
              <a:solidFill>
                <a:srgbClr val="0C2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1D0877-27F8-444C-9A0E-A51431980B6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43842" y="3854905"/>
            <a:ext cx="2836393" cy="1800068"/>
          </a:xfrm>
          <a:prstGeom prst="rect">
            <a:avLst/>
          </a:prstGeom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AE8C557D-6A73-4F5F-8509-695F36D1E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859" y="1480754"/>
            <a:ext cx="1079573" cy="1011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Объект 12">
            <a:extLst>
              <a:ext uri="{FF2B5EF4-FFF2-40B4-BE49-F238E27FC236}">
                <a16:creationId xmlns:a16="http://schemas.microsoft.com/office/drawing/2014/main" id="{7F9EC050-D827-44A8-AF56-6FC8F3A4EC29}"/>
              </a:ext>
            </a:extLst>
          </p:cNvPr>
          <p:cNvSpPr txBox="1">
            <a:spLocks/>
          </p:cNvSpPr>
          <p:nvPr/>
        </p:nvSpPr>
        <p:spPr>
          <a:xfrm>
            <a:off x="3090407" y="5590626"/>
            <a:ext cx="2569740" cy="1020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396" indent="0" algn="ctr">
              <a:lnSpc>
                <a:spcPts val="19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Онлайн детский сад с обучающими сессиями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бъект 12">
            <a:extLst>
              <a:ext uri="{FF2B5EF4-FFF2-40B4-BE49-F238E27FC236}">
                <a16:creationId xmlns:a16="http://schemas.microsoft.com/office/drawing/2014/main" id="{3B518002-D48D-4A48-A437-8C644676DB57}"/>
              </a:ext>
            </a:extLst>
          </p:cNvPr>
          <p:cNvSpPr txBox="1">
            <a:spLocks/>
          </p:cNvSpPr>
          <p:nvPr/>
        </p:nvSpPr>
        <p:spPr>
          <a:xfrm>
            <a:off x="6139679" y="5750877"/>
            <a:ext cx="2569740" cy="1020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396" indent="0" algn="ctr">
              <a:lnSpc>
                <a:spcPts val="19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Детский конкурс рисунков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бъект 12">
            <a:extLst>
              <a:ext uri="{FF2B5EF4-FFF2-40B4-BE49-F238E27FC236}">
                <a16:creationId xmlns:a16="http://schemas.microsoft.com/office/drawing/2014/main" id="{252D736A-0985-4BA3-9007-D5731429EEBF}"/>
              </a:ext>
            </a:extLst>
          </p:cNvPr>
          <p:cNvSpPr txBox="1">
            <a:spLocks/>
          </p:cNvSpPr>
          <p:nvPr/>
        </p:nvSpPr>
        <p:spPr>
          <a:xfrm>
            <a:off x="172429" y="5590626"/>
            <a:ext cx="2569740" cy="1020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234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396" indent="0" algn="ctr">
              <a:lnSpc>
                <a:spcPts val="19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Ряд онлайн сессий с семейным психологом</a:t>
            </a:r>
          </a:p>
        </p:txBody>
      </p:sp>
    </p:spTree>
    <p:extLst>
      <p:ext uri="{BB962C8B-B14F-4D97-AF65-F5344CB8AC3E}">
        <p14:creationId xmlns:p14="http://schemas.microsoft.com/office/powerpoint/2010/main" val="1311200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C6C19BC-F117-4B9E-95E2-6EBBBB88B2CE}"/>
              </a:ext>
            </a:extLst>
          </p:cNvPr>
          <p:cNvSpPr/>
          <p:nvPr/>
        </p:nvSpPr>
        <p:spPr>
          <a:xfrm>
            <a:off x="377826" y="1064431"/>
            <a:ext cx="11513684" cy="9076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22BF968-F5BB-4DC6-869E-DEABDE9F4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236937"/>
            <a:ext cx="11360800" cy="763600"/>
          </a:xfrm>
        </p:spPr>
        <p:txBody>
          <a:bodyPr>
            <a:normAutofit/>
          </a:bodyPr>
          <a:lstStyle/>
          <a:p>
            <a:r>
              <a:rPr lang="en-US" sz="3333" dirty="0">
                <a:latin typeface="Arial" panose="020B0604020202020204" pitchFamily="34" charset="0"/>
                <a:cs typeface="Arial" panose="020B0604020202020204" pitchFamily="34" charset="0"/>
              </a:rPr>
              <a:t>LIVE IT:</a:t>
            </a:r>
            <a:r>
              <a:rPr lang="ru-RU" sz="3333" dirty="0">
                <a:latin typeface="Arial" panose="020B0604020202020204" pitchFamily="34" charset="0"/>
                <a:cs typeface="Arial" panose="020B0604020202020204" pitchFamily="34" charset="0"/>
              </a:rPr>
              <a:t> Гастрономическое путешествие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FC7441-290B-4DEE-A612-E52838169FD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6840" y="1960973"/>
            <a:ext cx="7858320" cy="44121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1A1265-BFB1-4108-9B32-2B57689033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9325" y="2174163"/>
            <a:ext cx="7835836" cy="3967680"/>
          </a:xfrm>
          <a:prstGeom prst="rect">
            <a:avLst/>
          </a:prstGeom>
        </p:spPr>
      </p:pic>
      <p:sp>
        <p:nvSpPr>
          <p:cNvPr id="16" name="Объект 12">
            <a:extLst>
              <a:ext uri="{FF2B5EF4-FFF2-40B4-BE49-F238E27FC236}">
                <a16:creationId xmlns:a16="http://schemas.microsoft.com/office/drawing/2014/main" id="{D4263F5C-4471-49B5-9905-31EFC9F04AF0}"/>
              </a:ext>
            </a:extLst>
          </p:cNvPr>
          <p:cNvSpPr txBox="1">
            <a:spLocks/>
          </p:cNvSpPr>
          <p:nvPr/>
        </p:nvSpPr>
        <p:spPr>
          <a:xfrm>
            <a:off x="414867" y="927602"/>
            <a:ext cx="10304031" cy="83503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defTabSz="914400">
              <a:lnSpc>
                <a:spcPts val="3000"/>
              </a:lnSpc>
              <a:defRPr sz="2800">
                <a:solidFill>
                  <a:srgbClr val="0C2340"/>
                </a:solidFill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400"/>
              </a:spcAft>
              <a:buFont typeface="Arial" panose="020B0604020202020204" pitchFamily="34" charset="0"/>
              <a:buNone/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 sz="30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4pPr>
            <a:lvl5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133" dirty="0">
                <a:latin typeface="Arial" panose="020B0604020202020204" pitchFamily="34" charset="0"/>
                <a:cs typeface="Arial" panose="020B0604020202020204" pitchFamily="34" charset="0"/>
              </a:rPr>
              <a:t>Новая программа гастрономическое путешествие онлайн была запущена 15 июля и получила 400+ уникальных просмотров в первые дни</a:t>
            </a:r>
            <a:endParaRPr lang="en-US" sz="21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0E46601-FE7D-4982-B1A3-7B11B20AEB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9177" y="2504272"/>
            <a:ext cx="8693649" cy="3846909"/>
          </a:xfrm>
          <a:prstGeom prst="rect">
            <a:avLst/>
          </a:prstGeom>
        </p:spPr>
      </p:pic>
      <p:sp>
        <p:nvSpPr>
          <p:cNvPr id="8" name="Объект 12">
            <a:extLst>
              <a:ext uri="{FF2B5EF4-FFF2-40B4-BE49-F238E27FC236}">
                <a16:creationId xmlns:a16="http://schemas.microsoft.com/office/drawing/2014/main" id="{E3B6A518-8210-44A9-A544-D74023968CE8}"/>
              </a:ext>
            </a:extLst>
          </p:cNvPr>
          <p:cNvSpPr txBox="1">
            <a:spLocks/>
          </p:cNvSpPr>
          <p:nvPr/>
        </p:nvSpPr>
        <p:spPr>
          <a:xfrm>
            <a:off x="443461" y="932661"/>
            <a:ext cx="10304031" cy="83503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defTabSz="914400">
              <a:lnSpc>
                <a:spcPts val="3000"/>
              </a:lnSpc>
              <a:defRPr sz="2800">
                <a:solidFill>
                  <a:srgbClr val="0C2340"/>
                </a:solidFill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400"/>
              </a:spcAft>
              <a:buFont typeface="Arial" panose="020B0604020202020204" pitchFamily="34" charset="0"/>
              <a:buNone/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 sz="30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4pPr>
            <a:lvl5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133" dirty="0">
                <a:latin typeface="Arial" panose="020B0604020202020204" pitchFamily="34" charset="0"/>
                <a:cs typeface="Arial" panose="020B0604020202020204" pitchFamily="34" charset="0"/>
              </a:rPr>
              <a:t>Мы хотели дать возможность нашим сотрудникам узнать больше о культуре и специфике местной кухни каждого региона, захотеть посетить этот регион…</a:t>
            </a:r>
          </a:p>
        </p:txBody>
      </p:sp>
      <p:sp>
        <p:nvSpPr>
          <p:cNvPr id="10" name="Объект 12">
            <a:extLst>
              <a:ext uri="{FF2B5EF4-FFF2-40B4-BE49-F238E27FC236}">
                <a16:creationId xmlns:a16="http://schemas.microsoft.com/office/drawing/2014/main" id="{7ACA70EB-985D-462D-A45D-052EEFE65754}"/>
              </a:ext>
            </a:extLst>
          </p:cNvPr>
          <p:cNvSpPr txBox="1">
            <a:spLocks/>
          </p:cNvSpPr>
          <p:nvPr/>
        </p:nvSpPr>
        <p:spPr>
          <a:xfrm>
            <a:off x="2189325" y="6002368"/>
            <a:ext cx="2625127" cy="3498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defTabSz="914400">
              <a:lnSpc>
                <a:spcPts val="3000"/>
              </a:lnSpc>
              <a:defRPr sz="2800">
                <a:solidFill>
                  <a:srgbClr val="0C2340"/>
                </a:solidFill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400"/>
              </a:spcAft>
              <a:buFont typeface="Arial" panose="020B0604020202020204" pitchFamily="34" charset="0"/>
              <a:buNone/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 sz="30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4pPr>
            <a:lvl5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География региона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ъект 12">
            <a:extLst>
              <a:ext uri="{FF2B5EF4-FFF2-40B4-BE49-F238E27FC236}">
                <a16:creationId xmlns:a16="http://schemas.microsoft.com/office/drawing/2014/main" id="{01B83AF1-967B-4970-A333-6F2FDF670FC6}"/>
              </a:ext>
            </a:extLst>
          </p:cNvPr>
          <p:cNvSpPr txBox="1">
            <a:spLocks/>
          </p:cNvSpPr>
          <p:nvPr/>
        </p:nvSpPr>
        <p:spPr>
          <a:xfrm>
            <a:off x="4783438" y="6002368"/>
            <a:ext cx="2625127" cy="6063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defTabSz="914400">
              <a:lnSpc>
                <a:spcPts val="3000"/>
              </a:lnSpc>
              <a:defRPr sz="2800">
                <a:solidFill>
                  <a:srgbClr val="0C2340"/>
                </a:solidFill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400"/>
              </a:spcAft>
              <a:buFont typeface="Arial" panose="020B0604020202020204" pitchFamily="34" charset="0"/>
              <a:buNone/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 sz="30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4pPr>
            <a:lvl5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Специфика национальной кухни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DEC5D366-4A1D-4CAC-880D-206621C7140B}"/>
              </a:ext>
            </a:extLst>
          </p:cNvPr>
          <p:cNvSpPr txBox="1">
            <a:spLocks/>
          </p:cNvSpPr>
          <p:nvPr/>
        </p:nvSpPr>
        <p:spPr>
          <a:xfrm>
            <a:off x="7377550" y="6002368"/>
            <a:ext cx="2625127" cy="3498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defTabSz="914400">
              <a:lnSpc>
                <a:spcPts val="3000"/>
              </a:lnSpc>
              <a:defRPr sz="2800">
                <a:solidFill>
                  <a:srgbClr val="0C2340"/>
                </a:solidFill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400"/>
              </a:spcAft>
              <a:buFont typeface="Arial" panose="020B0604020202020204" pitchFamily="34" charset="0"/>
              <a:buNone/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 sz="30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4pPr>
            <a:lvl5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Интересные факты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бъект 12">
            <a:extLst>
              <a:ext uri="{FF2B5EF4-FFF2-40B4-BE49-F238E27FC236}">
                <a16:creationId xmlns:a16="http://schemas.microsoft.com/office/drawing/2014/main" id="{6085E331-2986-4712-9209-CD37FBD2E610}"/>
              </a:ext>
            </a:extLst>
          </p:cNvPr>
          <p:cNvSpPr txBox="1">
            <a:spLocks/>
          </p:cNvSpPr>
          <p:nvPr/>
        </p:nvSpPr>
        <p:spPr>
          <a:xfrm>
            <a:off x="472055" y="917462"/>
            <a:ext cx="10304031" cy="835037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defTabSz="914400">
              <a:lnSpc>
                <a:spcPts val="3000"/>
              </a:lnSpc>
              <a:defRPr sz="1600">
                <a:solidFill>
                  <a:srgbClr val="0C2340"/>
                </a:solidFill>
              </a:defRPr>
            </a:lvl1pPr>
            <a:lvl2pPr marL="0" indent="0" defTabSz="914400" eaLnBrk="1" latinLnBrk="0" hangingPunct="1">
              <a:buFont typeface="Arial" panose="020B0604020202020204" pitchFamily="34" charset="0"/>
              <a:buNone/>
              <a:defRPr sz="16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0" indent="0" defTabSz="914400" eaLnBrk="1" latinLnBrk="0" hangingPunct="1">
              <a:spcAft>
                <a:spcPts val="3400"/>
              </a:spcAft>
              <a:buFont typeface="Arial" panose="020B0604020202020204" pitchFamily="34" charset="0"/>
              <a:buNone/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defTabSz="914400" eaLnBrk="1" latinLnBrk="0" hangingPunct="1">
              <a:spcAft>
                <a:spcPts val="1600"/>
              </a:spcAft>
              <a:buFont typeface="Arial" panose="020B0604020202020204" pitchFamily="34" charset="0"/>
              <a:buNone/>
              <a:defRPr sz="30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4pPr>
            <a:lvl5pPr marL="108000" indent="-108000" defTabSz="914400" eaLnBrk="1" latinLnBrk="0" hangingPunct="1">
              <a:spcAft>
                <a:spcPts val="16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133" dirty="0">
                <a:latin typeface="Arial" panose="020B0604020202020204" pitchFamily="34" charset="0"/>
                <a:cs typeface="Arial" panose="020B0604020202020204" pitchFamily="34" charset="0"/>
              </a:rPr>
              <a:t>И конечно представить самих себя, уникальность и оригинальность мест и культурных традиций, которыми каждый гордится</a:t>
            </a:r>
            <a:endParaRPr lang="en-US" sz="21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D529BA-6D96-4882-8D1F-543CB5742F62}"/>
              </a:ext>
            </a:extLst>
          </p:cNvPr>
          <p:cNvSpPr/>
          <p:nvPr/>
        </p:nvSpPr>
        <p:spPr>
          <a:xfrm>
            <a:off x="377825" y="4052047"/>
            <a:ext cx="2427115" cy="1083032"/>
          </a:xfrm>
          <a:prstGeom prst="rect">
            <a:avLst/>
          </a:prstGeom>
          <a:solidFill>
            <a:srgbClr val="FFF063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pPr>
              <a:lnSpc>
                <a:spcPts val="2000"/>
              </a:lnSpc>
            </a:pPr>
            <a:r>
              <a:rPr lang="ru-RU" sz="20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Рецепты от наших коллег</a:t>
            </a:r>
            <a:endParaRPr lang="en-US" sz="2000" dirty="0">
              <a:solidFill>
                <a:srgbClr val="0C2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A7EE213-46DD-4853-A356-242AFB4046BA}"/>
              </a:ext>
            </a:extLst>
          </p:cNvPr>
          <p:cNvSpPr/>
          <p:nvPr/>
        </p:nvSpPr>
        <p:spPr>
          <a:xfrm>
            <a:off x="8965026" y="3936562"/>
            <a:ext cx="2926484" cy="1083033"/>
          </a:xfrm>
          <a:prstGeom prst="rect">
            <a:avLst/>
          </a:prstGeom>
          <a:solidFill>
            <a:srgbClr val="BFED33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рецептам многие добавляли фото и истории</a:t>
            </a:r>
          </a:p>
        </p:txBody>
      </p:sp>
    </p:spTree>
    <p:extLst>
      <p:ext uri="{BB962C8B-B14F-4D97-AF65-F5344CB8AC3E}">
        <p14:creationId xmlns:p14="http://schemas.microsoft.com/office/powerpoint/2010/main" val="320773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8" grpId="0"/>
      <p:bldP spid="8" grpId="1"/>
      <p:bldP spid="10" grpId="0"/>
      <p:bldP spid="10" grpId="1"/>
      <p:bldP spid="12" grpId="0"/>
      <p:bldP spid="12" grpId="1"/>
      <p:bldP spid="13" grpId="0"/>
      <p:bldP spid="13" grpId="1"/>
      <p:bldP spid="14" grpId="0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9437954-7A0B-48F3-AC95-9834E4A3465E}"/>
              </a:ext>
            </a:extLst>
          </p:cNvPr>
          <p:cNvSpPr/>
          <p:nvPr/>
        </p:nvSpPr>
        <p:spPr>
          <a:xfrm>
            <a:off x="341532" y="2379601"/>
            <a:ext cx="4640249" cy="4079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22BF968-F5BB-4DC6-869E-DEABDE9F4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333" dirty="0">
                <a:latin typeface="Arial" panose="020B0604020202020204" pitchFamily="34" charset="0"/>
                <a:cs typeface="Arial" panose="020B0604020202020204" pitchFamily="34" charset="0"/>
              </a:rPr>
              <a:t>LIVE IT:</a:t>
            </a:r>
            <a:r>
              <a:rPr lang="ru-RU" sz="333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dirty="0">
                <a:latin typeface="Arial" panose="020B0604020202020204" pitchFamily="34" charset="0"/>
                <a:cs typeface="Arial" panose="020B0604020202020204" pitchFamily="34" charset="0"/>
              </a:rPr>
              <a:t>MSD RUNS</a:t>
            </a:r>
            <a:endParaRPr lang="ru-RU" sz="33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FA080F-8838-49D4-8EB7-D7825157F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380D-5F44-41E8-971E-CDD19ED6F8E3}" type="slidenum"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Рисунок 1">
            <a:extLst>
              <a:ext uri="{FF2B5EF4-FFF2-40B4-BE49-F238E27FC236}">
                <a16:creationId xmlns:a16="http://schemas.microsoft.com/office/drawing/2014/main" id="{D49BB916-5E7A-4B42-AB2A-39A99AA27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4524" y="2375055"/>
            <a:ext cx="6467365" cy="2459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Объект 12">
            <a:extLst>
              <a:ext uri="{FF2B5EF4-FFF2-40B4-BE49-F238E27FC236}">
                <a16:creationId xmlns:a16="http://schemas.microsoft.com/office/drawing/2014/main" id="{4EDD52D0-76B0-4F27-9167-BCE9A3FA9F88}"/>
              </a:ext>
            </a:extLst>
          </p:cNvPr>
          <p:cNvSpPr txBox="1">
            <a:spLocks/>
          </p:cNvSpPr>
          <p:nvPr/>
        </p:nvSpPr>
        <p:spPr>
          <a:xfrm>
            <a:off x="341532" y="1606984"/>
            <a:ext cx="11135449" cy="610616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defTabSz="914400">
              <a:lnSpc>
                <a:spcPts val="3000"/>
              </a:lnSpc>
              <a:defRPr sz="1600">
                <a:solidFill>
                  <a:srgbClr val="0C2340"/>
                </a:solidFill>
              </a:defRPr>
            </a:lvl1pPr>
            <a:lvl2pPr marL="0" indent="0" defTabSz="914400" eaLnBrk="1" latinLnBrk="0" hangingPunct="1">
              <a:buFont typeface="Arial" panose="020B0604020202020204" pitchFamily="34" charset="0"/>
              <a:buNone/>
              <a:defRPr sz="16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0" indent="0" defTabSz="914400" eaLnBrk="1" latinLnBrk="0" hangingPunct="1">
              <a:spcAft>
                <a:spcPts val="3400"/>
              </a:spcAft>
              <a:buFont typeface="Arial" panose="020B0604020202020204" pitchFamily="34" charset="0"/>
              <a:buNone/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0" indent="0" defTabSz="914400" eaLnBrk="1" latinLnBrk="0" hangingPunct="1">
              <a:spcAft>
                <a:spcPts val="1600"/>
              </a:spcAft>
              <a:buFont typeface="Arial" panose="020B0604020202020204" pitchFamily="34" charset="0"/>
              <a:buNone/>
              <a:defRPr sz="30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4pPr>
            <a:lvl5pPr marL="108000" indent="-108000" defTabSz="914400" eaLnBrk="1" latinLnBrk="0" hangingPunct="1">
              <a:spcAft>
                <a:spcPts val="16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</a:pPr>
            <a:r>
              <a:rPr lang="ru-RU" sz="2133" dirty="0">
                <a:latin typeface="Arial" panose="020B0604020202020204" pitchFamily="34" charset="0"/>
                <a:cs typeface="Arial" panose="020B0604020202020204" pitchFamily="34" charset="0"/>
              </a:rPr>
              <a:t>31 октября состоялся забег</a:t>
            </a: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 MSD</a:t>
            </a:r>
            <a:r>
              <a:rPr lang="ru-RU" sz="2133" dirty="0">
                <a:latin typeface="Arial" panose="020B0604020202020204" pitchFamily="34" charset="0"/>
                <a:cs typeface="Arial" panose="020B0604020202020204" pitchFamily="34" charset="0"/>
              </a:rPr>
              <a:t> Бежит, который в этом году проходил в рамках виртуального марафона региона </a:t>
            </a: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EEMEA</a:t>
            </a:r>
            <a:r>
              <a:rPr lang="ru-RU" sz="2133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1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1052A4-809C-4942-9102-76AAEEB4E404}"/>
              </a:ext>
            </a:extLst>
          </p:cNvPr>
          <p:cNvSpPr txBox="1"/>
          <p:nvPr/>
        </p:nvSpPr>
        <p:spPr>
          <a:xfrm>
            <a:off x="552299" y="2588211"/>
            <a:ext cx="3096491" cy="75253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155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AAC8ED7-31C3-4F3E-A7C1-C12AEFF28AEC}"/>
              </a:ext>
            </a:extLst>
          </p:cNvPr>
          <p:cNvSpPr/>
          <p:nvPr/>
        </p:nvSpPr>
        <p:spPr>
          <a:xfrm>
            <a:off x="1776892" y="2735115"/>
            <a:ext cx="30964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бегунов из России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C370214-28DB-42C7-9162-4AD5C8B9B722}"/>
              </a:ext>
            </a:extLst>
          </p:cNvPr>
          <p:cNvSpPr txBox="1"/>
          <p:nvPr/>
        </p:nvSpPr>
        <p:spPr>
          <a:xfrm>
            <a:off x="414867" y="3604743"/>
            <a:ext cx="1386704" cy="75253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4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59253D3-00F5-4725-8B86-D98E1F87568C}"/>
              </a:ext>
            </a:extLst>
          </p:cNvPr>
          <p:cNvSpPr/>
          <p:nvPr/>
        </p:nvSpPr>
        <p:spPr>
          <a:xfrm>
            <a:off x="1776891" y="4613607"/>
            <a:ext cx="30964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тысяч  удалось собрать в помощь Бейруту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834FEC1-77A9-477E-A25F-E4FD8A124A1A}"/>
              </a:ext>
            </a:extLst>
          </p:cNvPr>
          <p:cNvSpPr txBox="1"/>
          <p:nvPr/>
        </p:nvSpPr>
        <p:spPr>
          <a:xfrm>
            <a:off x="524405" y="4918189"/>
            <a:ext cx="1386704" cy="75253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000"/>
              </a:lnSpc>
            </a:pPr>
            <a:r>
              <a:rPr lang="en-US" sz="4267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~$</a:t>
            </a:r>
            <a:r>
              <a:rPr lang="ru-RU" sz="48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8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ru-RU" sz="1000" dirty="0">
              <a:solidFill>
                <a:srgbClr val="0C2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1E8E1848-775A-4565-B0E6-B5507625E08C}"/>
              </a:ext>
            </a:extLst>
          </p:cNvPr>
          <p:cNvSpPr/>
          <p:nvPr/>
        </p:nvSpPr>
        <p:spPr>
          <a:xfrm>
            <a:off x="1801571" y="3811733"/>
            <a:ext cx="30964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 мы преодолели все вместе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E36F656E-F563-471A-8E88-E8AE7F601E68}"/>
              </a:ext>
            </a:extLst>
          </p:cNvPr>
          <p:cNvSpPr/>
          <p:nvPr/>
        </p:nvSpPr>
        <p:spPr>
          <a:xfrm>
            <a:off x="1801571" y="5590573"/>
            <a:ext cx="31211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тысяч было потрачено на оборудование для фонда ТОК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B11FA3-66D4-4799-B6EF-F396E092969F}"/>
              </a:ext>
            </a:extLst>
          </p:cNvPr>
          <p:cNvSpPr txBox="1"/>
          <p:nvPr/>
        </p:nvSpPr>
        <p:spPr>
          <a:xfrm>
            <a:off x="524405" y="5856997"/>
            <a:ext cx="1386704" cy="75253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000"/>
              </a:lnSpc>
            </a:pPr>
            <a:r>
              <a:rPr lang="en-US" sz="4267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~$</a:t>
            </a: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800" b="1" dirty="0">
                <a:solidFill>
                  <a:schemeClr val="accent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ru-RU" sz="1000" dirty="0">
              <a:solidFill>
                <a:srgbClr val="0C2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BC148E-0EF3-4D30-8835-F2F40307B6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9255" y="4523596"/>
            <a:ext cx="5437788" cy="191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25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DC987954-0173-412E-887C-8EF8F83C23C7}"/>
              </a:ext>
            </a:extLst>
          </p:cNvPr>
          <p:cNvSpPr/>
          <p:nvPr/>
        </p:nvSpPr>
        <p:spPr>
          <a:xfrm>
            <a:off x="377826" y="3116835"/>
            <a:ext cx="11650385" cy="1816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solidFill>
                <a:srgbClr val="0C2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15ED1A-B3B7-4E05-83E0-CEA464E1D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LIVE IT: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ИТОГИ 2020 года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D3E844-8914-4798-9D5F-4F78EB6879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489" y="5219217"/>
            <a:ext cx="1278167" cy="12781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FBB1D4-17F9-40E1-83C8-EFCE2463D3C8}"/>
              </a:ext>
            </a:extLst>
          </p:cNvPr>
          <p:cNvSpPr txBox="1"/>
          <p:nvPr/>
        </p:nvSpPr>
        <p:spPr>
          <a:xfrm>
            <a:off x="2399385" y="5200059"/>
            <a:ext cx="648999" cy="127816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ru-RU" sz="6400" b="1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133" dirty="0">
              <a:solidFill>
                <a:srgbClr val="0C2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6D8C9A-FF08-4838-9099-50666C0EBDB9}"/>
              </a:ext>
            </a:extLst>
          </p:cNvPr>
          <p:cNvSpPr txBox="1"/>
          <p:nvPr/>
        </p:nvSpPr>
        <p:spPr>
          <a:xfrm>
            <a:off x="2092508" y="1563794"/>
            <a:ext cx="3521545" cy="127816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3200" b="1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</a:t>
            </a:r>
            <a:r>
              <a:rPr lang="ru-RU" sz="4400" b="1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solidFill>
                <a:srgbClr val="0C2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сотрудник посещал сайт хотя бы дважды</a:t>
            </a:r>
            <a:r>
              <a:rPr lang="en-US" sz="14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400" dirty="0">
              <a:solidFill>
                <a:srgbClr val="0C2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A9CB1D0-CF21-4F95-B79F-528B8EA0FED9}"/>
              </a:ext>
            </a:extLst>
          </p:cNvPr>
          <p:cNvSpPr txBox="1"/>
          <p:nvPr/>
        </p:nvSpPr>
        <p:spPr>
          <a:xfrm>
            <a:off x="7468795" y="3261038"/>
            <a:ext cx="3096491" cy="127816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4267" b="1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</a:t>
            </a:r>
            <a:r>
              <a:rPr lang="ru-RU" sz="4267" b="1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267" b="1" dirty="0">
              <a:solidFill>
                <a:srgbClr val="0C2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C2F9355-7DE0-49FD-8373-5ED62E39F228}"/>
              </a:ext>
            </a:extLst>
          </p:cNvPr>
          <p:cNvSpPr txBox="1"/>
          <p:nvPr/>
        </p:nvSpPr>
        <p:spPr>
          <a:xfrm>
            <a:off x="2138103" y="3611383"/>
            <a:ext cx="4145972" cy="34371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000"/>
              </a:lnSpc>
            </a:pPr>
            <a:r>
              <a:rPr lang="en-US" sz="4267" b="1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</a:t>
            </a:r>
            <a:r>
              <a:rPr lang="en-US" sz="4800" b="1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ru-RU" sz="24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мероприятий</a:t>
            </a:r>
            <a:endParaRPr lang="en-US" sz="2400" dirty="0">
              <a:solidFill>
                <a:srgbClr val="0C2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000"/>
              </a:lnSpc>
            </a:pPr>
            <a:r>
              <a:rPr lang="en-US" sz="16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ru-RU" sz="1000" dirty="0">
              <a:solidFill>
                <a:srgbClr val="0C2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37A6C1C-9FF1-47F0-B788-18E0FF4BB68C}"/>
              </a:ext>
            </a:extLst>
          </p:cNvPr>
          <p:cNvSpPr txBox="1"/>
          <p:nvPr/>
        </p:nvSpPr>
        <p:spPr>
          <a:xfrm>
            <a:off x="7557632" y="5462164"/>
            <a:ext cx="3627728" cy="56349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000"/>
              </a:lnSpc>
            </a:pPr>
            <a:r>
              <a:rPr lang="ru-RU" sz="5867" b="1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программы</a:t>
            </a:r>
            <a:r>
              <a:rPr lang="en-US" sz="24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FFC2EB2-8A23-4F79-8321-679A8F9358D8}"/>
              </a:ext>
            </a:extLst>
          </p:cNvPr>
          <p:cNvSpPr txBox="1"/>
          <p:nvPr/>
        </p:nvSpPr>
        <p:spPr>
          <a:xfrm>
            <a:off x="7214256" y="1541646"/>
            <a:ext cx="3096491" cy="75253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667" b="1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</a:t>
            </a:r>
            <a:r>
              <a:rPr lang="en-US" sz="4267" b="1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r>
              <a:rPr lang="ru-RU" sz="4267" b="1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>
              <a:solidFill>
                <a:srgbClr val="0C2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587BA7D6-8A92-4536-BA85-327EB1D948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6888" y="5810977"/>
            <a:ext cx="1387369" cy="7529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0A1BC8-99CB-41FA-BC30-FE10F18D7FE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6887" y="1488828"/>
            <a:ext cx="1174536" cy="11745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B91D86-06A3-47E3-AD24-C923C66192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8463" y="3501832"/>
            <a:ext cx="948163" cy="9481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8B3F05A-AAA9-40AC-BAFA-4677EFF05A8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881" y="1676702"/>
            <a:ext cx="1115287" cy="1115287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1054F84-35EA-4C3D-87F8-F5E9BD7D76E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849" y="3202068"/>
            <a:ext cx="1519175" cy="1524451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DC3C5154-8F97-4B70-91F7-5361548D44D6}"/>
              </a:ext>
            </a:extLst>
          </p:cNvPr>
          <p:cNvSpPr/>
          <p:nvPr/>
        </p:nvSpPr>
        <p:spPr>
          <a:xfrm>
            <a:off x="2283339" y="3900121"/>
            <a:ext cx="331219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ежемесячно на протяжении всего карантина, включая тренинги, лекции, спорт, т.д. 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6CF000D8-159E-46C1-BC08-4F05658B0982}"/>
              </a:ext>
            </a:extLst>
          </p:cNvPr>
          <p:cNvSpPr/>
          <p:nvPr/>
        </p:nvSpPr>
        <p:spPr>
          <a:xfrm>
            <a:off x="2922000" y="5462165"/>
            <a:ext cx="24762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основных направления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E7053441-9652-4150-9B69-D8D74FF76995}"/>
              </a:ext>
            </a:extLst>
          </p:cNvPr>
          <p:cNvSpPr/>
          <p:nvPr/>
        </p:nvSpPr>
        <p:spPr>
          <a:xfrm>
            <a:off x="7374472" y="2139266"/>
            <a:ext cx="46537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Уникальный просмотров в неделю через основную страницу </a:t>
            </a:r>
            <a:r>
              <a:rPr lang="en-US" sz="14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 IT </a:t>
            </a:r>
            <a:endParaRPr lang="ru-RU" sz="1600" dirty="0">
              <a:solidFill>
                <a:srgbClr val="0C2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411E94C5-CC7A-4FDA-9117-A89EBBCE9B29}"/>
              </a:ext>
            </a:extLst>
          </p:cNvPr>
          <p:cNvSpPr/>
          <p:nvPr/>
        </p:nvSpPr>
        <p:spPr>
          <a:xfrm>
            <a:off x="7468794" y="3914547"/>
            <a:ext cx="4117969" cy="84136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6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сотрудников активно участвовали во всех мероприятиях</a:t>
            </a:r>
            <a:r>
              <a:rPr lang="en-US" sz="16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LIVE IT</a:t>
            </a:r>
            <a:r>
              <a:rPr lang="ru-RU" sz="16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F1222C63-A498-4290-86D3-9E22B2461731}"/>
              </a:ext>
            </a:extLst>
          </p:cNvPr>
          <p:cNvSpPr/>
          <p:nvPr/>
        </p:nvSpPr>
        <p:spPr>
          <a:xfrm>
            <a:off x="7592161" y="5786826"/>
            <a:ext cx="3795576" cy="84136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4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 IT </a:t>
            </a:r>
            <a:r>
              <a:rPr lang="ru-RU" sz="14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детей и гастрономическое путешествие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07C5BBA-4D20-41FD-9FB3-6DA47C345E0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2377" y="5032769"/>
            <a:ext cx="1772129" cy="88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033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1ACC5F-4979-48A2-A8FA-8AD732F28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980F7-24F7-48D4-9C54-1F25508BDC34}" type="slidenum">
              <a:rPr lang="ru-RU" smtClean="0"/>
              <a:t>8</a:t>
            </a:fld>
            <a:endParaRPr lang="ru-RU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6C3E5AC-1DEB-46B3-B574-8E992C934C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7825" y="377825"/>
            <a:ext cx="7523163" cy="8509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5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LIVE IT: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значимые события 2021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7249BF-B032-4FBE-90EB-33DFC77BA5E9}"/>
              </a:ext>
            </a:extLst>
          </p:cNvPr>
          <p:cNvSpPr/>
          <p:nvPr/>
        </p:nvSpPr>
        <p:spPr>
          <a:xfrm>
            <a:off x="3762101" y="3022088"/>
            <a:ext cx="8125098" cy="1713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33" b="1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Хрустальная пирамида – 2021.</a:t>
            </a:r>
          </a:p>
          <a:p>
            <a:pPr algn="just"/>
            <a:r>
              <a:rPr lang="ru-RU" sz="14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марта на базе IX Практического Форума «MOTIVATION 21: уроки кризиса и HR-решения для повышения эффективности персонала и роста эффективности организации» состоялась церемония награждения лауреатов Премии за достижения в области развития корпоративной культуры и мотивации сотрудников «Хрустальная пирамида – 2021». В этом году наша компания стала победителем в номинации «Лучшая программа поддержки сотрудников в период кризиса. Категория до 5000 сотрудников»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B5763DD-631B-46F6-8B1A-50860C459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208" y="3092040"/>
            <a:ext cx="2818222" cy="157332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FE1911E-4E02-42A8-A04C-F2D5709C296F}"/>
              </a:ext>
            </a:extLst>
          </p:cNvPr>
          <p:cNvSpPr/>
          <p:nvPr/>
        </p:nvSpPr>
        <p:spPr>
          <a:xfrm>
            <a:off x="3701395" y="1488568"/>
            <a:ext cx="8052073" cy="1066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33" b="1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Турнир по футболу </a:t>
            </a:r>
            <a:r>
              <a:rPr lang="en-US" sz="2133" b="1" dirty="0" err="1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MedFarmCup</a:t>
            </a:r>
            <a:endParaRPr lang="en-US" sz="2133" b="1" dirty="0">
              <a:solidFill>
                <a:srgbClr val="0C2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марта состоялся ежегодный турнир по футболу </a:t>
            </a:r>
            <a:r>
              <a:rPr lang="ru-RU" sz="1400" dirty="0" err="1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MedFarmCup</a:t>
            </a:r>
            <a:r>
              <a:rPr lang="ru-RU" sz="14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Среди участников было 20 команд со всей России и стран СНГ. Наши футболисты и супер-спортсмены MSD обыграли команду </a:t>
            </a:r>
            <a:r>
              <a:rPr lang="ru-RU" sz="1400" dirty="0" err="1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Pfizer</a:t>
            </a:r>
            <a:r>
              <a:rPr lang="ru-RU" sz="14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 счётом 3:0 и вышли в полуфинал </a:t>
            </a:r>
          </a:p>
        </p:txBody>
      </p:sp>
      <p:pic>
        <p:nvPicPr>
          <p:cNvPr id="7170" name="Рисунок 1" descr="Изображение выглядит как трава, человек, футбол, играет&#10;&#10;Автоматически созданное описание">
            <a:extLst>
              <a:ext uri="{FF2B5EF4-FFF2-40B4-BE49-F238E27FC236}">
                <a16:creationId xmlns:a16="http://schemas.microsoft.com/office/drawing/2014/main" id="{CD18AE20-4683-4E2B-9F6D-DD01C3B34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08" y="1412672"/>
            <a:ext cx="2818222" cy="1583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1B9C0F6-584F-4CBA-827F-DC1B74667D6C}"/>
              </a:ext>
            </a:extLst>
          </p:cNvPr>
          <p:cNvSpPr/>
          <p:nvPr/>
        </p:nvSpPr>
        <p:spPr>
          <a:xfrm>
            <a:off x="3762101" y="4982393"/>
            <a:ext cx="8052072" cy="149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33" b="1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Ментальное здоровье на 360 градусов</a:t>
            </a:r>
            <a:endParaRPr lang="en-US" sz="2133" b="1" dirty="0">
              <a:solidFill>
                <a:srgbClr val="0C2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solidFill>
                  <a:srgbClr val="0C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рамках глобальной инициативы компании «Май – месяц ментального здоровья» команда LIVE IT подготовила специальную программу, пригласив специалистов самого разного профиля – психолога, терапевта, сомнолога, психотерапевта, нейробиолога и гуру медитативных практик, чтобы они поделились опытом и рассказали о том, как правильно поддерживать свое ментальное здоровье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591DB5A-4E97-4F16-A112-0F26442FDA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072" t="26598" r="49500" b="43632"/>
          <a:stretch/>
        </p:blipFill>
        <p:spPr>
          <a:xfrm>
            <a:off x="560705" y="4830756"/>
            <a:ext cx="3140690" cy="157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78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99151-335F-4260-B094-25EF04BB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5" y="377825"/>
            <a:ext cx="9719903" cy="850107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Динамика вовлеченности и уровня стресса в организации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469CD0-5123-48E5-9551-0E5D5BF3E588}"/>
              </a:ext>
            </a:extLst>
          </p:cNvPr>
          <p:cNvSpPr txBox="1"/>
          <p:nvPr/>
        </p:nvSpPr>
        <p:spPr>
          <a:xfrm>
            <a:off x="1190948" y="3915078"/>
            <a:ext cx="4682682" cy="85010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2400" b="1"/>
            </a:lvl1pPr>
          </a:lstStyle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Уровень стресса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Я в состоянии справится со стрессом, который испытываю в данный момент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B51E7C6-C5BD-4FE8-968D-18136C9B0048}"/>
              </a:ext>
            </a:extLst>
          </p:cNvPr>
          <p:cNvSpPr/>
          <p:nvPr/>
        </p:nvSpPr>
        <p:spPr>
          <a:xfrm>
            <a:off x="563772" y="3940502"/>
            <a:ext cx="339549" cy="339549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F7F3E6-2E30-4C0B-9848-6662AFA80A52}"/>
              </a:ext>
            </a:extLst>
          </p:cNvPr>
          <p:cNvSpPr txBox="1"/>
          <p:nvPr/>
        </p:nvSpPr>
        <p:spPr>
          <a:xfrm>
            <a:off x="6615054" y="1944078"/>
            <a:ext cx="740226" cy="4421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2400" b="1"/>
            </a:lvl1pPr>
          </a:lstStyle>
          <a:p>
            <a:r>
              <a:rPr lang="en-US" sz="1800" b="0" dirty="0">
                <a:latin typeface="+mj-lt"/>
              </a:rPr>
              <a:t>201</a:t>
            </a:r>
            <a:r>
              <a:rPr lang="ru-RU" sz="1800" b="0" dirty="0">
                <a:latin typeface="+mj-lt"/>
              </a:rPr>
              <a:t>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DBCCA1-15DE-43B0-ACBC-A5C44ACAB720}"/>
              </a:ext>
            </a:extLst>
          </p:cNvPr>
          <p:cNvSpPr txBox="1"/>
          <p:nvPr/>
        </p:nvSpPr>
        <p:spPr>
          <a:xfrm>
            <a:off x="8549030" y="1944078"/>
            <a:ext cx="740226" cy="4421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2400" b="1"/>
            </a:lvl1pPr>
          </a:lstStyle>
          <a:p>
            <a:r>
              <a:rPr lang="en-US" sz="1800" b="0" dirty="0">
                <a:latin typeface="+mj-lt"/>
              </a:rPr>
              <a:t>2020</a:t>
            </a:r>
            <a:endParaRPr lang="ru-RU" sz="1800" b="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56E24F-9B27-44A3-AC7D-6752D080CEC2}"/>
              </a:ext>
            </a:extLst>
          </p:cNvPr>
          <p:cNvSpPr txBox="1"/>
          <p:nvPr/>
        </p:nvSpPr>
        <p:spPr>
          <a:xfrm>
            <a:off x="10428581" y="1944078"/>
            <a:ext cx="1490346" cy="4421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2400" b="1"/>
            </a:lvl1pPr>
          </a:lstStyle>
          <a:p>
            <a:r>
              <a:rPr lang="en-US" sz="1800" b="0" dirty="0">
                <a:latin typeface="+mj-lt"/>
              </a:rPr>
              <a:t>2021</a:t>
            </a:r>
            <a:endParaRPr lang="ru-RU" sz="1800" b="0" dirty="0">
              <a:latin typeface="+mj-lt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1DE0805-DB9E-4A84-AD79-AD8973EA5B25}"/>
              </a:ext>
            </a:extLst>
          </p:cNvPr>
          <p:cNvCxnSpPr>
            <a:cxnSpLocks/>
          </p:cNvCxnSpPr>
          <p:nvPr/>
        </p:nvCxnSpPr>
        <p:spPr>
          <a:xfrm>
            <a:off x="8030556" y="1834153"/>
            <a:ext cx="0" cy="3347446"/>
          </a:xfrm>
          <a:prstGeom prst="line">
            <a:avLst/>
          </a:prstGeom>
          <a:ln>
            <a:solidFill>
              <a:srgbClr val="0C23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6905178-B361-4845-AAF0-0B12AFC6BE5A}"/>
              </a:ext>
            </a:extLst>
          </p:cNvPr>
          <p:cNvCxnSpPr>
            <a:cxnSpLocks/>
          </p:cNvCxnSpPr>
          <p:nvPr/>
        </p:nvCxnSpPr>
        <p:spPr>
          <a:xfrm>
            <a:off x="9741167" y="1834153"/>
            <a:ext cx="0" cy="3347446"/>
          </a:xfrm>
          <a:prstGeom prst="line">
            <a:avLst/>
          </a:prstGeom>
          <a:ln>
            <a:solidFill>
              <a:srgbClr val="0C23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4F7599-60BF-4854-94EB-FA196FD6C1C0}"/>
              </a:ext>
            </a:extLst>
          </p:cNvPr>
          <p:cNvCxnSpPr>
            <a:cxnSpLocks/>
          </p:cNvCxnSpPr>
          <p:nvPr/>
        </p:nvCxnSpPr>
        <p:spPr>
          <a:xfrm>
            <a:off x="6096000" y="2306730"/>
            <a:ext cx="5385211" cy="0"/>
          </a:xfrm>
          <a:prstGeom prst="line">
            <a:avLst/>
          </a:prstGeom>
          <a:ln>
            <a:solidFill>
              <a:srgbClr val="0C23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055CA42-3558-4D04-A213-4CCB22875708}"/>
              </a:ext>
            </a:extLst>
          </p:cNvPr>
          <p:cNvSpPr txBox="1"/>
          <p:nvPr/>
        </p:nvSpPr>
        <p:spPr>
          <a:xfrm>
            <a:off x="8474175" y="4059139"/>
            <a:ext cx="2324715" cy="9352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4000" b="0">
                <a:solidFill>
                  <a:srgbClr val="0C2340"/>
                </a:solidFill>
              </a:defRPr>
            </a:lvl1pPr>
          </a:lstStyle>
          <a:p>
            <a:r>
              <a:rPr lang="en-US" sz="5400" dirty="0"/>
              <a:t>55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7B6252B-3A3D-40A0-96C4-56388EAF24D6}"/>
              </a:ext>
            </a:extLst>
          </p:cNvPr>
          <p:cNvSpPr txBox="1"/>
          <p:nvPr/>
        </p:nvSpPr>
        <p:spPr>
          <a:xfrm>
            <a:off x="6536221" y="4074925"/>
            <a:ext cx="2223115" cy="9352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4000" b="0">
                <a:solidFill>
                  <a:srgbClr val="0C2340"/>
                </a:solidFill>
              </a:defRPr>
            </a:lvl1pPr>
          </a:lstStyle>
          <a:p>
            <a:r>
              <a:rPr lang="en-US" sz="5400" dirty="0"/>
              <a:t>54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0533EAE-F82C-4D97-9547-5BC27F4F0A01}"/>
              </a:ext>
            </a:extLst>
          </p:cNvPr>
          <p:cNvSpPr txBox="1"/>
          <p:nvPr/>
        </p:nvSpPr>
        <p:spPr>
          <a:xfrm>
            <a:off x="10286385" y="4074925"/>
            <a:ext cx="2223115" cy="9352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4000" b="0">
                <a:solidFill>
                  <a:srgbClr val="0C2340"/>
                </a:solidFill>
              </a:defRPr>
            </a:lvl1pPr>
          </a:lstStyle>
          <a:p>
            <a:r>
              <a:rPr lang="en-US" sz="5400" dirty="0">
                <a:solidFill>
                  <a:srgbClr val="007A71"/>
                </a:solidFill>
              </a:rPr>
              <a:t>70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7640B0DB-CC5E-4262-97A2-CC172E2DDDFB}"/>
              </a:ext>
            </a:extLst>
          </p:cNvPr>
          <p:cNvSpPr txBox="1">
            <a:spLocks/>
          </p:cNvSpPr>
          <p:nvPr/>
        </p:nvSpPr>
        <p:spPr>
          <a:xfrm>
            <a:off x="1198993" y="2799218"/>
            <a:ext cx="4774691" cy="850107"/>
          </a:xfrm>
          <a:prstGeom prst="rect">
            <a:avLst/>
          </a:prstGeom>
        </p:spPr>
        <p:txBody>
          <a:bodyPr vert="horz" lIns="0" tIns="0" rIns="64800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5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Вовлеченность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Я бы порекомендовал MSD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как отличное место для работы</a:t>
            </a:r>
          </a:p>
          <a:p>
            <a:endParaRPr lang="ru-RU" sz="18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07AC5D2-1FEF-4AD5-B5AA-CCB02626C8EE}"/>
              </a:ext>
            </a:extLst>
          </p:cNvPr>
          <p:cNvSpPr/>
          <p:nvPr/>
        </p:nvSpPr>
        <p:spPr>
          <a:xfrm>
            <a:off x="563772" y="2730364"/>
            <a:ext cx="339549" cy="339549"/>
          </a:xfrm>
          <a:prstGeom prst="ellipse">
            <a:avLst/>
          </a:prstGeom>
          <a:solidFill>
            <a:srgbClr val="0085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rgbClr val="00857C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894EBD-4F1B-456B-83D5-CAF24E94E753}"/>
              </a:ext>
            </a:extLst>
          </p:cNvPr>
          <p:cNvSpPr txBox="1"/>
          <p:nvPr/>
        </p:nvSpPr>
        <p:spPr>
          <a:xfrm>
            <a:off x="8474175" y="2650294"/>
            <a:ext cx="2324715" cy="9352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4000" b="0">
                <a:solidFill>
                  <a:srgbClr val="0C2340"/>
                </a:solidFill>
              </a:defRPr>
            </a:lvl1pPr>
          </a:lstStyle>
          <a:p>
            <a:r>
              <a:rPr lang="en-US" sz="5400" dirty="0"/>
              <a:t>88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EBFFEB6-4581-4FCE-BF84-2BB6B2D7F618}"/>
              </a:ext>
            </a:extLst>
          </p:cNvPr>
          <p:cNvSpPr txBox="1"/>
          <p:nvPr/>
        </p:nvSpPr>
        <p:spPr>
          <a:xfrm>
            <a:off x="6536221" y="2666080"/>
            <a:ext cx="2223115" cy="9352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4000" b="0">
                <a:solidFill>
                  <a:srgbClr val="0C2340"/>
                </a:solidFill>
              </a:defRPr>
            </a:lvl1pPr>
          </a:lstStyle>
          <a:p>
            <a:r>
              <a:rPr lang="en-US" sz="5400" dirty="0"/>
              <a:t>86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86D1EEC-FB28-49BA-A982-D11D9E21C94B}"/>
              </a:ext>
            </a:extLst>
          </p:cNvPr>
          <p:cNvSpPr txBox="1"/>
          <p:nvPr/>
        </p:nvSpPr>
        <p:spPr>
          <a:xfrm>
            <a:off x="10286385" y="2666080"/>
            <a:ext cx="2223115" cy="9352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5400" b="0">
                <a:solidFill>
                  <a:srgbClr val="0C2340"/>
                </a:solidFill>
              </a:defRPr>
            </a:lvl1pPr>
          </a:lstStyle>
          <a:p>
            <a:r>
              <a:rPr lang="en-US" dirty="0"/>
              <a:t>89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85036E2-B340-4737-83AA-9E0E3960BAF2}"/>
              </a:ext>
            </a:extLst>
          </p:cNvPr>
          <p:cNvSpPr txBox="1"/>
          <p:nvPr/>
        </p:nvSpPr>
        <p:spPr>
          <a:xfrm>
            <a:off x="6536221" y="3453915"/>
            <a:ext cx="1011657" cy="4421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2400" b="1"/>
            </a:lvl1pPr>
          </a:lstStyle>
          <a:p>
            <a:r>
              <a:rPr lang="en-US" sz="1400" b="0" dirty="0">
                <a:latin typeface="+mj-lt"/>
              </a:rPr>
              <a:t>Voice 2018</a:t>
            </a:r>
            <a:endParaRPr lang="ru-RU" sz="1400" b="0" dirty="0"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22D38B1-9695-468E-B0A1-E6F1213789DD}"/>
              </a:ext>
            </a:extLst>
          </p:cNvPr>
          <p:cNvSpPr txBox="1"/>
          <p:nvPr/>
        </p:nvSpPr>
        <p:spPr>
          <a:xfrm>
            <a:off x="6536221" y="4808237"/>
            <a:ext cx="1011657" cy="4421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2400" b="1"/>
            </a:lvl1pPr>
          </a:lstStyle>
          <a:p>
            <a:r>
              <a:rPr lang="en-US" sz="1400" b="0" dirty="0">
                <a:latin typeface="+mj-lt"/>
              </a:rPr>
              <a:t>Stress 201</a:t>
            </a:r>
            <a:r>
              <a:rPr lang="ru-RU" sz="1400" b="0" dirty="0">
                <a:latin typeface="+mj-lt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278053794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5060&quot;&gt;&lt;version val=&quot;28226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 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bNumberIsYear val=&quot;0&quot;/&gt;&lt;m_strFormatTime&gt;%m/%y&lt;/m_strFormatTime&gt;&lt;m_yearfmt&gt;&lt;begin val=&quot;4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7&quot;&gt;&lt;elem m_fUsage=&quot;1.89999999999999991118E+00&quot;&gt;&lt;m_msothmcolidx val=&quot;0&quot;/&gt;&lt;m_rgb r=&quot;FF&quot; g=&quot;79&quot; b=&quot;79&quot;/&gt;&lt;m_nBrightness endver=&quot;26206&quot; val=&quot;0&quot;/&gt;&lt;/elem&gt;&lt;elem m_fUsage=&quot;1.53899999999999992362E+00&quot;&gt;&lt;m_msothmcolidx val=&quot;0&quot;/&gt;&lt;m_rgb r=&quot;FF&quot; g=&quot;00&quot; b=&quot;00&quot;/&gt;&lt;m_nBrightness endver=&quot;26206&quot; val=&quot;0&quot;/&gt;&lt;/elem&gt;&lt;elem m_fUsage=&quot;6.56100000000000127542E-01&quot;&gt;&lt;m_msothmcolidx val=&quot;0&quot;/&gt;&lt;m_rgb r=&quot;FF&quot; g=&quot;BD&quot; b=&quot;5B&quot;/&gt;&lt;m_nBrightness endver=&quot;26206&quot; val=&quot;0&quot;/&gt;&lt;/elem&gt;&lt;elem m_fUsage=&quot;5.90490000000000181402E-01&quot;&gt;&lt;m_msothmcolidx val=&quot;0&quot;/&gt;&lt;m_rgb r=&quot;98&quot; g=&quot;96&quot; b=&quot;EF&quot;/&gt;&lt;m_nBrightness endver=&quot;26206&quot; val=&quot;0&quot;/&gt;&lt;/elem&gt;&lt;elem m_fUsage=&quot;5.31441000000000163261E-01&quot;&gt;&lt;m_msothmcolidx val=&quot;0&quot;/&gt;&lt;m_rgb r=&quot;FF&quot; g=&quot;81&quot; b=&quot;AB&quot;/&gt;&lt;m_nBrightness endver=&quot;26206&quot; val=&quot;0&quot;/&gt;&lt;/elem&gt;&lt;elem m_fUsage=&quot;4.78296900000000135833E-01&quot;&gt;&lt;m_msothmcolidx val=&quot;0&quot;/&gt;&lt;m_rgb r=&quot;00&quot; g=&quot;66&quot; b=&quot;CC&quot;/&gt;&lt;m_nBrightness endver=&quot;26206&quot; val=&quot;0&quot;/&gt;&lt;/elem&gt;&lt;elem m_fUsage=&quot;4.30467210000000155556E-01&quot;&gt;&lt;m_msothmcolidx val=&quot;0&quot;/&gt;&lt;m_rgb r=&quot;3C&quot; g=&quot;B1&quot; b=&quot;8F&quot;/&gt;&lt;m_nBrightness endver=&quot;26206&quot;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0NDZzPf9eMlGD.ZqT.Ka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JZYBw.MS7omyPm1iZvFl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JZYBw.MS7omyPm1iZvFlw"/>
</p:tagLst>
</file>

<file path=ppt/theme/theme1.xml><?xml version="1.0" encoding="utf-8"?>
<a:theme xmlns:a="http://schemas.openxmlformats.org/drawingml/2006/main" name="9_Merck 16:9 PPT Theme">
  <a:themeElements>
    <a:clrScheme name="Merck colour theme">
      <a:dk1>
        <a:sysClr val="windowText" lastClr="000000"/>
      </a:dk1>
      <a:lt1>
        <a:sysClr val="window" lastClr="FFFFFF"/>
      </a:lt1>
      <a:dk2>
        <a:srgbClr val="44546A"/>
      </a:dk2>
      <a:lt2>
        <a:srgbClr val="9EA7B3"/>
      </a:lt2>
      <a:accent1>
        <a:srgbClr val="00857C"/>
      </a:accent1>
      <a:accent2>
        <a:srgbClr val="6ECEB2"/>
      </a:accent2>
      <a:accent3>
        <a:srgbClr val="FFF063"/>
      </a:accent3>
      <a:accent4>
        <a:srgbClr val="0C2340"/>
      </a:accent4>
      <a:accent5>
        <a:srgbClr val="5450E4"/>
      </a:accent5>
      <a:accent6>
        <a:srgbClr val="688CE8"/>
      </a:accent6>
      <a:hlink>
        <a:srgbClr val="0563C1"/>
      </a:hlink>
      <a:folHlink>
        <a:srgbClr val="954F72"/>
      </a:folHlink>
    </a:clrScheme>
    <a:fontScheme name="Merck font theme">
      <a:majorFont>
        <a:latin typeface="Invention Light"/>
        <a:ea typeface=""/>
        <a:cs typeface=""/>
      </a:majorFont>
      <a:minorFont>
        <a:latin typeface="Inventio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200"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2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template.potx  -  Read-Only" id="{C2F632F3-3557-4B6F-9A6A-6382685AEDEA}" vid="{49937883-410C-4B01-93C4-B3C86D5643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a10f9ac0-5937-4b4f-b459-96aedd9ed2c5" origin="userSelected">
  <element uid="id_classification_euconfidential" value=""/>
  <element uid="cefbaa69-3bfa-4b56-8d22-6839cb7b06d0" value=""/>
</sisl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16F4285437CD49B2FA9124DA20F825" ma:contentTypeVersion="14" ma:contentTypeDescription="Create a new document." ma:contentTypeScope="" ma:versionID="dcc614f94cc9adb3047d4a682d7b0643">
  <xsd:schema xmlns:xsd="http://www.w3.org/2001/XMLSchema" xmlns:xs="http://www.w3.org/2001/XMLSchema" xmlns:p="http://schemas.microsoft.com/office/2006/metadata/properties" xmlns:ns3="e3c524d5-53a6-40fb-8155-a26f7688b22b" xmlns:ns4="ac1f9b99-7ab2-4f22-8c9d-71a5fef77a0f" targetNamespace="http://schemas.microsoft.com/office/2006/metadata/properties" ma:root="true" ma:fieldsID="7a2a4d709e7833c858ceecfcf3503b3e" ns3:_="" ns4:_="">
    <xsd:import namespace="e3c524d5-53a6-40fb-8155-a26f7688b22b"/>
    <xsd:import namespace="ac1f9b99-7ab2-4f22-8c9d-71a5fef77a0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c524d5-53a6-40fb-8155-a26f7688b2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1f9b99-7ab2-4f22-8c9d-71a5fef77a0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FAF022D-1D58-49F7-A712-2593B47E39BA}">
  <ds:schemaRefs>
    <ds:schemaRef ds:uri="http://www.w3.org/2001/XMLSchema"/>
    <ds:schemaRef ds:uri="http://www.boldonjames.com/2008/01/sie/internal/label"/>
  </ds:schemaRefs>
</ds:datastoreItem>
</file>

<file path=customXml/itemProps2.xml><?xml version="1.0" encoding="utf-8"?>
<ds:datastoreItem xmlns:ds="http://schemas.openxmlformats.org/officeDocument/2006/customXml" ds:itemID="{5AC7E1B1-B0C2-40A5-BF40-9D3FDF96F5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357173-BC08-490A-AF1A-6F18E59D1E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c524d5-53a6-40fb-8155-a26f7688b22b"/>
    <ds:schemaRef ds:uri="ac1f9b99-7ab2-4f22-8c9d-71a5fef77a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2CF4EEC-7CCB-4B64-8050-313DEA4318F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CM Presentation_MSD Template </Template>
  <TotalTime>4593</TotalTime>
  <Words>541</Words>
  <Application>Microsoft Office PowerPoint</Application>
  <PresentationFormat>Widescreen</PresentationFormat>
  <Paragraphs>87</Paragraphs>
  <Slides>9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Calibri</vt:lpstr>
      <vt:lpstr>Invention</vt:lpstr>
      <vt:lpstr>Invention Light</vt:lpstr>
      <vt:lpstr>9_Merck 16:9 PPT Theme</vt:lpstr>
      <vt:lpstr>think-cell Slide</vt:lpstr>
      <vt:lpstr>Well-being как основа корпоративной культуры </vt:lpstr>
      <vt:lpstr>Уровень и основные источники стресса</vt:lpstr>
      <vt:lpstr>PowerPoint Presentation</vt:lpstr>
      <vt:lpstr>LIVE IT ДЛЯ ДЕТЕЙ</vt:lpstr>
      <vt:lpstr>LIVE IT: Гастрономическое путешествие</vt:lpstr>
      <vt:lpstr>LIVE IT: MSD RUNS</vt:lpstr>
      <vt:lpstr>LIVE IT: ИТОГИ 2020 года</vt:lpstr>
      <vt:lpstr>LIVE IT: значимые события 2021</vt:lpstr>
      <vt:lpstr>Динамика вовлеченности и уровня стресса в организации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WAYS OF WORKING</dc:title>
  <dc:creator>Pertsev, Nikita</dc:creator>
  <cp:lastModifiedBy>Novoselova, Natalia</cp:lastModifiedBy>
  <cp:revision>13</cp:revision>
  <cp:lastPrinted>2020-03-20T10:36:32Z</cp:lastPrinted>
  <dcterms:created xsi:type="dcterms:W3CDTF">2021-05-26T13:58:47Z</dcterms:created>
  <dcterms:modified xsi:type="dcterms:W3CDTF">2021-06-21T09:38:15Z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27c4c140-b197-444f-b76f-b7f913b2c5e8</vt:lpwstr>
  </property>
  <property fmtid="{D5CDD505-2E9C-101B-9397-08002B2CF9AE}" pid="3" name="bjSaver">
    <vt:lpwstr>90lnFZAVpQQcyyzKjbMPMZNupRvwXvZE</vt:lpwstr>
  </property>
  <property fmtid="{D5CDD505-2E9C-101B-9397-08002B2CF9AE}" pid="4" name="bjDocumentLabelXML">
    <vt:lpwstr>&lt;?xml version="1.0" encoding="us-ascii"?&gt;&lt;sisl xmlns:xsi="http://www.w3.org/2001/XMLSchema-instance" xmlns:xsd="http://www.w3.org/2001/XMLSchema" sislVersion="0" policy="a10f9ac0-5937-4b4f-b459-96aedd9ed2c5" origin="userSelected" xmlns="http://www.boldonj</vt:lpwstr>
  </property>
  <property fmtid="{D5CDD505-2E9C-101B-9397-08002B2CF9AE}" pid="5" name="bjDocumentLabelXML-0">
    <vt:lpwstr>ames.com/2008/01/sie/internal/label"&gt;&lt;element uid="id_classification_euconfidential" value="" /&gt;&lt;element uid="cefbaa69-3bfa-4b56-8d22-6839cb7b06d0" value="" /&gt;&lt;/sisl&gt;</vt:lpwstr>
  </property>
  <property fmtid="{D5CDD505-2E9C-101B-9397-08002B2CF9AE}" pid="6" name="MerckMetadataExchange">
    <vt:lpwstr>!$MRK@Proprietary-Footer-Left</vt:lpwstr>
  </property>
  <property fmtid="{D5CDD505-2E9C-101B-9397-08002B2CF9AE}" pid="7" name="_AdHocReviewCycleID">
    <vt:i4>1248710502</vt:i4>
  </property>
  <property fmtid="{D5CDD505-2E9C-101B-9397-08002B2CF9AE}" pid="8" name="_NewReviewCycle">
    <vt:lpwstr/>
  </property>
  <property fmtid="{D5CDD505-2E9C-101B-9397-08002B2CF9AE}" pid="9" name="_EmailSubject">
    <vt:lpwstr>LIVE IT and Mental Health</vt:lpwstr>
  </property>
  <property fmtid="{D5CDD505-2E9C-101B-9397-08002B2CF9AE}" pid="10" name="_AuthorEmail">
    <vt:lpwstr>anna.milovanova@merck.com</vt:lpwstr>
  </property>
  <property fmtid="{D5CDD505-2E9C-101B-9397-08002B2CF9AE}" pid="11" name="_AuthorEmailDisplayName">
    <vt:lpwstr>Milovanova, Anna</vt:lpwstr>
  </property>
  <property fmtid="{D5CDD505-2E9C-101B-9397-08002B2CF9AE}" pid="12" name="bjDocumentSecurityLabel">
    <vt:lpwstr>Proprietary</vt:lpwstr>
  </property>
  <property fmtid="{D5CDD505-2E9C-101B-9397-08002B2CF9AE}" pid="13" name="ContentTypeId">
    <vt:lpwstr>0x0101001016F4285437CD49B2FA9124DA20F825</vt:lpwstr>
  </property>
  <property fmtid="{D5CDD505-2E9C-101B-9397-08002B2CF9AE}" pid="14" name="_PreviousAdHocReviewCycleID">
    <vt:i4>1570769995</vt:i4>
  </property>
  <property fmtid="{D5CDD505-2E9C-101B-9397-08002B2CF9AE}" pid="15" name="MSIP_Label_02fa3f71-5384-42c0-a17c-b89d82267c47_Enabled">
    <vt:lpwstr>true</vt:lpwstr>
  </property>
  <property fmtid="{D5CDD505-2E9C-101B-9397-08002B2CF9AE}" pid="16" name="MSIP_Label_02fa3f71-5384-42c0-a17c-b89d82267c47_SetDate">
    <vt:lpwstr>2021-06-21T09:37:25Z</vt:lpwstr>
  </property>
  <property fmtid="{D5CDD505-2E9C-101B-9397-08002B2CF9AE}" pid="17" name="MSIP_Label_02fa3f71-5384-42c0-a17c-b89d82267c47_Method">
    <vt:lpwstr>Privileged</vt:lpwstr>
  </property>
  <property fmtid="{D5CDD505-2E9C-101B-9397-08002B2CF9AE}" pid="18" name="MSIP_Label_02fa3f71-5384-42c0-a17c-b89d82267c47_Name">
    <vt:lpwstr>Russian - Public</vt:lpwstr>
  </property>
  <property fmtid="{D5CDD505-2E9C-101B-9397-08002B2CF9AE}" pid="19" name="MSIP_Label_02fa3f71-5384-42c0-a17c-b89d82267c47_SiteId">
    <vt:lpwstr>a00de4ec-48a8-43a6-be74-e31274e2060d</vt:lpwstr>
  </property>
  <property fmtid="{D5CDD505-2E9C-101B-9397-08002B2CF9AE}" pid="20" name="MSIP_Label_02fa3f71-5384-42c0-a17c-b89d82267c47_ActionId">
    <vt:lpwstr>92bd6d0a-38fb-46bf-9c51-414349b4c567</vt:lpwstr>
  </property>
  <property fmtid="{D5CDD505-2E9C-101B-9397-08002B2CF9AE}" pid="21" name="MSIP_Label_02fa3f71-5384-42c0-a17c-b89d82267c47_ContentBits">
    <vt:lpwstr>1</vt:lpwstr>
  </property>
</Properties>
</file>