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14"/>
  </p:notesMasterIdLst>
  <p:handoutMasterIdLst>
    <p:handoutMasterId r:id="rId15"/>
  </p:handoutMasterIdLst>
  <p:sldIdLst>
    <p:sldId id="439" r:id="rId6"/>
    <p:sldId id="261" r:id="rId7"/>
    <p:sldId id="9238" r:id="rId8"/>
    <p:sldId id="9229" r:id="rId9"/>
    <p:sldId id="9236" r:id="rId10"/>
    <p:sldId id="9233" r:id="rId11"/>
    <p:sldId id="9235" r:id="rId12"/>
    <p:sldId id="413" r:id="rId13"/>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6240" autoAdjust="0"/>
  </p:normalViewPr>
  <p:slideViewPr>
    <p:cSldViewPr snapToGrid="0" showGuides="1">
      <p:cViewPr varScale="1">
        <p:scale>
          <a:sx n="63" d="100"/>
          <a:sy n="63" d="100"/>
        </p:scale>
        <p:origin x="732" y="64"/>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7029BA-DF38-4D55-A78A-6118292621A1}" type="doc">
      <dgm:prSet loTypeId="urn:microsoft.com/office/officeart/2005/8/layout/cycle1" loCatId="cycle" qsTypeId="urn:microsoft.com/office/officeart/2005/8/quickstyle/simple1" qsCatId="simple" csTypeId="urn:microsoft.com/office/officeart/2005/8/colors/accent1_1" csCatId="accent1" phldr="1"/>
      <dgm:spPr/>
      <dgm:t>
        <a:bodyPr/>
        <a:lstStyle/>
        <a:p>
          <a:endParaRPr lang="ru-RU"/>
        </a:p>
      </dgm:t>
    </dgm:pt>
    <dgm:pt modelId="{EB3C60D2-270E-4FB4-83F4-8C5C358F174A}">
      <dgm:prSet phldrT="[Text]"/>
      <dgm:spPr/>
      <dgm:t>
        <a:bodyPr/>
        <a:lstStyle/>
        <a:p>
          <a:r>
            <a:rPr lang="ru-RU" dirty="0"/>
            <a:t>Выбор инструментов </a:t>
          </a:r>
        </a:p>
      </dgm:t>
    </dgm:pt>
    <dgm:pt modelId="{ECE1434F-4E88-4982-BE08-DE64F9B2E930}" type="parTrans" cxnId="{0AE31A0E-DC2E-43F8-86CC-F093400648EC}">
      <dgm:prSet/>
      <dgm:spPr/>
      <dgm:t>
        <a:bodyPr/>
        <a:lstStyle/>
        <a:p>
          <a:endParaRPr lang="ru-RU"/>
        </a:p>
      </dgm:t>
    </dgm:pt>
    <dgm:pt modelId="{E2BCABDF-EB7C-4021-ABE3-093A7A407E15}" type="sibTrans" cxnId="{0AE31A0E-DC2E-43F8-86CC-F093400648EC}">
      <dgm:prSet/>
      <dgm:spPr/>
      <dgm:t>
        <a:bodyPr/>
        <a:lstStyle/>
        <a:p>
          <a:endParaRPr lang="ru-RU"/>
        </a:p>
      </dgm:t>
    </dgm:pt>
    <dgm:pt modelId="{A0C096F9-D4AF-4B41-B6BA-BA535F7EF810}">
      <dgm:prSet phldrT="[Text]"/>
      <dgm:spPr/>
      <dgm:t>
        <a:bodyPr/>
        <a:lstStyle/>
        <a:p>
          <a:r>
            <a:rPr lang="ru-RU" dirty="0"/>
            <a:t>Реализация плана </a:t>
          </a:r>
        </a:p>
      </dgm:t>
    </dgm:pt>
    <dgm:pt modelId="{AE65CC3C-D362-4C94-9463-01DF7B5D02F3}" type="parTrans" cxnId="{EFA77A04-77C6-40A2-94EF-E571E6D2514A}">
      <dgm:prSet/>
      <dgm:spPr/>
      <dgm:t>
        <a:bodyPr/>
        <a:lstStyle/>
        <a:p>
          <a:endParaRPr lang="ru-RU"/>
        </a:p>
      </dgm:t>
    </dgm:pt>
    <dgm:pt modelId="{FE0CAE53-B6E8-4DB5-B743-50CBC9E85930}" type="sibTrans" cxnId="{EFA77A04-77C6-40A2-94EF-E571E6D2514A}">
      <dgm:prSet/>
      <dgm:spPr/>
      <dgm:t>
        <a:bodyPr/>
        <a:lstStyle/>
        <a:p>
          <a:endParaRPr lang="ru-RU"/>
        </a:p>
      </dgm:t>
    </dgm:pt>
    <dgm:pt modelId="{BC06505D-1913-40FE-88FD-99BF4E124932}">
      <dgm:prSet phldrT="[Text]"/>
      <dgm:spPr/>
      <dgm:t>
        <a:bodyPr/>
        <a:lstStyle/>
        <a:p>
          <a:r>
            <a:rPr lang="ru-RU" dirty="0"/>
            <a:t>Оценка прогресса </a:t>
          </a:r>
        </a:p>
      </dgm:t>
    </dgm:pt>
    <dgm:pt modelId="{54C63487-9D62-4A05-950A-4E8A896B68A4}" type="parTrans" cxnId="{F87167C5-5D26-4DE3-82BD-6DFCA41D37EE}">
      <dgm:prSet/>
      <dgm:spPr/>
      <dgm:t>
        <a:bodyPr/>
        <a:lstStyle/>
        <a:p>
          <a:endParaRPr lang="ru-RU"/>
        </a:p>
      </dgm:t>
    </dgm:pt>
    <dgm:pt modelId="{827A439A-1010-4380-8012-5E09FD606953}" type="sibTrans" cxnId="{F87167C5-5D26-4DE3-82BD-6DFCA41D37EE}">
      <dgm:prSet/>
      <dgm:spPr/>
      <dgm:t>
        <a:bodyPr/>
        <a:lstStyle/>
        <a:p>
          <a:endParaRPr lang="ru-RU"/>
        </a:p>
      </dgm:t>
    </dgm:pt>
    <dgm:pt modelId="{2C4C889A-C51B-4F92-BA94-C07F58AD8A70}">
      <dgm:prSet phldrT="[Text]"/>
      <dgm:spPr/>
      <dgm:t>
        <a:bodyPr/>
        <a:lstStyle/>
        <a:p>
          <a:r>
            <a:rPr lang="ru-RU" dirty="0"/>
            <a:t>Постановка целей по развитию  </a:t>
          </a:r>
        </a:p>
      </dgm:t>
    </dgm:pt>
    <dgm:pt modelId="{6C4C7271-F242-4127-8C9C-E05ED7F61F4B}" type="parTrans" cxnId="{8F2EA622-E0FA-4F8A-BEDD-12EDFAC9E5F7}">
      <dgm:prSet/>
      <dgm:spPr/>
      <dgm:t>
        <a:bodyPr/>
        <a:lstStyle/>
        <a:p>
          <a:endParaRPr lang="ru-RU"/>
        </a:p>
      </dgm:t>
    </dgm:pt>
    <dgm:pt modelId="{CCD04CA9-05EE-433E-AA71-F113659E8FC2}" type="sibTrans" cxnId="{8F2EA622-E0FA-4F8A-BEDD-12EDFAC9E5F7}">
      <dgm:prSet/>
      <dgm:spPr/>
      <dgm:t>
        <a:bodyPr/>
        <a:lstStyle/>
        <a:p>
          <a:endParaRPr lang="ru-RU"/>
        </a:p>
      </dgm:t>
    </dgm:pt>
    <dgm:pt modelId="{0A5DF144-1592-4430-9FC7-A1DF75EE587F}">
      <dgm:prSet phldrT="[Text]"/>
      <dgm:spPr/>
      <dgm:t>
        <a:bodyPr/>
        <a:lstStyle/>
        <a:p>
          <a:r>
            <a:rPr lang="ru-RU" dirty="0"/>
            <a:t>Согласование целей по развитию </a:t>
          </a:r>
        </a:p>
      </dgm:t>
    </dgm:pt>
    <dgm:pt modelId="{DB494358-3476-4FAE-9E77-DB9ADF4521FD}" type="sibTrans" cxnId="{4953492E-6625-4EA3-9A3D-31F250F44C00}">
      <dgm:prSet/>
      <dgm:spPr/>
      <dgm:t>
        <a:bodyPr/>
        <a:lstStyle/>
        <a:p>
          <a:endParaRPr lang="ru-RU"/>
        </a:p>
      </dgm:t>
    </dgm:pt>
    <dgm:pt modelId="{C2683740-ED18-4229-B846-FC8087B7B84F}" type="parTrans" cxnId="{4953492E-6625-4EA3-9A3D-31F250F44C00}">
      <dgm:prSet/>
      <dgm:spPr/>
      <dgm:t>
        <a:bodyPr/>
        <a:lstStyle/>
        <a:p>
          <a:endParaRPr lang="ru-RU"/>
        </a:p>
      </dgm:t>
    </dgm:pt>
    <dgm:pt modelId="{2C5CE2E8-747B-448C-9350-4A7403FBB5AD}" type="pres">
      <dgm:prSet presAssocID="{087029BA-DF38-4D55-A78A-6118292621A1}" presName="cycle" presStyleCnt="0">
        <dgm:presLayoutVars>
          <dgm:dir/>
          <dgm:resizeHandles val="exact"/>
        </dgm:presLayoutVars>
      </dgm:prSet>
      <dgm:spPr/>
    </dgm:pt>
    <dgm:pt modelId="{3F571488-23E4-4CA8-9ACC-9764CC58372A}" type="pres">
      <dgm:prSet presAssocID="{0A5DF144-1592-4430-9FC7-A1DF75EE587F}" presName="dummy" presStyleCnt="0"/>
      <dgm:spPr/>
    </dgm:pt>
    <dgm:pt modelId="{76C389DC-3841-45C6-9734-2269EE81DA5B}" type="pres">
      <dgm:prSet presAssocID="{0A5DF144-1592-4430-9FC7-A1DF75EE587F}" presName="node" presStyleLbl="revTx" presStyleIdx="0" presStyleCnt="5" custRadScaleRad="99981" custRadScaleInc="18404">
        <dgm:presLayoutVars>
          <dgm:bulletEnabled val="1"/>
        </dgm:presLayoutVars>
      </dgm:prSet>
      <dgm:spPr/>
    </dgm:pt>
    <dgm:pt modelId="{F0AA95C5-1853-4790-BB4A-23FD438EE1B4}" type="pres">
      <dgm:prSet presAssocID="{DB494358-3476-4FAE-9E77-DB9ADF4521FD}" presName="sibTrans" presStyleLbl="node1" presStyleIdx="0" presStyleCnt="5"/>
      <dgm:spPr/>
    </dgm:pt>
    <dgm:pt modelId="{984643F4-37E3-4865-9CFB-069BF33ACB41}" type="pres">
      <dgm:prSet presAssocID="{EB3C60D2-270E-4FB4-83F4-8C5C358F174A}" presName="dummy" presStyleCnt="0"/>
      <dgm:spPr/>
    </dgm:pt>
    <dgm:pt modelId="{AB78B9DD-0692-4BE6-B4B9-DDE41389B6D2}" type="pres">
      <dgm:prSet presAssocID="{EB3C60D2-270E-4FB4-83F4-8C5C358F174A}" presName="node" presStyleLbl="revTx" presStyleIdx="1" presStyleCnt="5">
        <dgm:presLayoutVars>
          <dgm:bulletEnabled val="1"/>
        </dgm:presLayoutVars>
      </dgm:prSet>
      <dgm:spPr/>
    </dgm:pt>
    <dgm:pt modelId="{2AA71212-7EC8-4818-9D4D-6B463F4DC6C0}" type="pres">
      <dgm:prSet presAssocID="{E2BCABDF-EB7C-4021-ABE3-093A7A407E15}" presName="sibTrans" presStyleLbl="node1" presStyleIdx="1" presStyleCnt="5"/>
      <dgm:spPr/>
    </dgm:pt>
    <dgm:pt modelId="{9250C226-97A3-48FF-91FC-5E5EB1C230D6}" type="pres">
      <dgm:prSet presAssocID="{A0C096F9-D4AF-4B41-B6BA-BA535F7EF810}" presName="dummy" presStyleCnt="0"/>
      <dgm:spPr/>
    </dgm:pt>
    <dgm:pt modelId="{9FA446F6-1391-460F-96AE-B5BB2A963618}" type="pres">
      <dgm:prSet presAssocID="{A0C096F9-D4AF-4B41-B6BA-BA535F7EF810}" presName="node" presStyleLbl="revTx" presStyleIdx="2" presStyleCnt="5">
        <dgm:presLayoutVars>
          <dgm:bulletEnabled val="1"/>
        </dgm:presLayoutVars>
      </dgm:prSet>
      <dgm:spPr/>
    </dgm:pt>
    <dgm:pt modelId="{2C8B22D6-9930-45BE-A9A6-F2B684EBC7ED}" type="pres">
      <dgm:prSet presAssocID="{FE0CAE53-B6E8-4DB5-B743-50CBC9E85930}" presName="sibTrans" presStyleLbl="node1" presStyleIdx="2" presStyleCnt="5"/>
      <dgm:spPr/>
    </dgm:pt>
    <dgm:pt modelId="{5DB89C3B-C079-4D9C-8EA8-A20F62680FEC}" type="pres">
      <dgm:prSet presAssocID="{BC06505D-1913-40FE-88FD-99BF4E124932}" presName="dummy" presStyleCnt="0"/>
      <dgm:spPr/>
    </dgm:pt>
    <dgm:pt modelId="{24933189-6503-48DB-AE54-26D0D5752879}" type="pres">
      <dgm:prSet presAssocID="{BC06505D-1913-40FE-88FD-99BF4E124932}" presName="node" presStyleLbl="revTx" presStyleIdx="3" presStyleCnt="5">
        <dgm:presLayoutVars>
          <dgm:bulletEnabled val="1"/>
        </dgm:presLayoutVars>
      </dgm:prSet>
      <dgm:spPr/>
    </dgm:pt>
    <dgm:pt modelId="{D580F58F-4CCB-4DCB-BA51-FBC132198222}" type="pres">
      <dgm:prSet presAssocID="{827A439A-1010-4380-8012-5E09FD606953}" presName="sibTrans" presStyleLbl="node1" presStyleIdx="3" presStyleCnt="5"/>
      <dgm:spPr/>
    </dgm:pt>
    <dgm:pt modelId="{FB0561BA-B63B-4FD8-AC48-9B0617720207}" type="pres">
      <dgm:prSet presAssocID="{2C4C889A-C51B-4F92-BA94-C07F58AD8A70}" presName="dummy" presStyleCnt="0"/>
      <dgm:spPr/>
    </dgm:pt>
    <dgm:pt modelId="{C5DF5140-B324-4E86-8918-9673D0883F55}" type="pres">
      <dgm:prSet presAssocID="{2C4C889A-C51B-4F92-BA94-C07F58AD8A70}" presName="node" presStyleLbl="revTx" presStyleIdx="4" presStyleCnt="5">
        <dgm:presLayoutVars>
          <dgm:bulletEnabled val="1"/>
        </dgm:presLayoutVars>
      </dgm:prSet>
      <dgm:spPr/>
    </dgm:pt>
    <dgm:pt modelId="{102520AE-5BB3-44B5-86FF-7259DDC21B64}" type="pres">
      <dgm:prSet presAssocID="{CCD04CA9-05EE-433E-AA71-F113659E8FC2}" presName="sibTrans" presStyleLbl="node1" presStyleIdx="4" presStyleCnt="5"/>
      <dgm:spPr/>
    </dgm:pt>
  </dgm:ptLst>
  <dgm:cxnLst>
    <dgm:cxn modelId="{EFA77A04-77C6-40A2-94EF-E571E6D2514A}" srcId="{087029BA-DF38-4D55-A78A-6118292621A1}" destId="{A0C096F9-D4AF-4B41-B6BA-BA535F7EF810}" srcOrd="2" destOrd="0" parTransId="{AE65CC3C-D362-4C94-9463-01DF7B5D02F3}" sibTransId="{FE0CAE53-B6E8-4DB5-B743-50CBC9E85930}"/>
    <dgm:cxn modelId="{40A9E306-FA64-49C9-93B2-6113C6513D9E}" type="presOf" srcId="{A0C096F9-D4AF-4B41-B6BA-BA535F7EF810}" destId="{9FA446F6-1391-460F-96AE-B5BB2A963618}" srcOrd="0" destOrd="0" presId="urn:microsoft.com/office/officeart/2005/8/layout/cycle1"/>
    <dgm:cxn modelId="{0AE31A0E-DC2E-43F8-86CC-F093400648EC}" srcId="{087029BA-DF38-4D55-A78A-6118292621A1}" destId="{EB3C60D2-270E-4FB4-83F4-8C5C358F174A}" srcOrd="1" destOrd="0" parTransId="{ECE1434F-4E88-4982-BE08-DE64F9B2E930}" sibTransId="{E2BCABDF-EB7C-4021-ABE3-093A7A407E15}"/>
    <dgm:cxn modelId="{8F2EA622-E0FA-4F8A-BEDD-12EDFAC9E5F7}" srcId="{087029BA-DF38-4D55-A78A-6118292621A1}" destId="{2C4C889A-C51B-4F92-BA94-C07F58AD8A70}" srcOrd="4" destOrd="0" parTransId="{6C4C7271-F242-4127-8C9C-E05ED7F61F4B}" sibTransId="{CCD04CA9-05EE-433E-AA71-F113659E8FC2}"/>
    <dgm:cxn modelId="{074D9B2B-E8E6-45EB-9AA0-2E5B8E303529}" type="presOf" srcId="{0A5DF144-1592-4430-9FC7-A1DF75EE587F}" destId="{76C389DC-3841-45C6-9734-2269EE81DA5B}" srcOrd="0" destOrd="0" presId="urn:microsoft.com/office/officeart/2005/8/layout/cycle1"/>
    <dgm:cxn modelId="{4953492E-6625-4EA3-9A3D-31F250F44C00}" srcId="{087029BA-DF38-4D55-A78A-6118292621A1}" destId="{0A5DF144-1592-4430-9FC7-A1DF75EE587F}" srcOrd="0" destOrd="0" parTransId="{C2683740-ED18-4229-B846-FC8087B7B84F}" sibTransId="{DB494358-3476-4FAE-9E77-DB9ADF4521FD}"/>
    <dgm:cxn modelId="{0D0FA930-878C-43E3-BFFF-9A26F29B62C4}" type="presOf" srcId="{EB3C60D2-270E-4FB4-83F4-8C5C358F174A}" destId="{AB78B9DD-0692-4BE6-B4B9-DDE41389B6D2}" srcOrd="0" destOrd="0" presId="urn:microsoft.com/office/officeart/2005/8/layout/cycle1"/>
    <dgm:cxn modelId="{605FF54C-CBE1-41C7-85AB-AEA3D3C33BBA}" type="presOf" srcId="{CCD04CA9-05EE-433E-AA71-F113659E8FC2}" destId="{102520AE-5BB3-44B5-86FF-7259DDC21B64}" srcOrd="0" destOrd="0" presId="urn:microsoft.com/office/officeart/2005/8/layout/cycle1"/>
    <dgm:cxn modelId="{45C6374F-CB54-482E-8201-297A61594FF3}" type="presOf" srcId="{FE0CAE53-B6E8-4DB5-B743-50CBC9E85930}" destId="{2C8B22D6-9930-45BE-A9A6-F2B684EBC7ED}" srcOrd="0" destOrd="0" presId="urn:microsoft.com/office/officeart/2005/8/layout/cycle1"/>
    <dgm:cxn modelId="{702E8D8A-612D-4569-9FD9-956BDDC86094}" type="presOf" srcId="{2C4C889A-C51B-4F92-BA94-C07F58AD8A70}" destId="{C5DF5140-B324-4E86-8918-9673D0883F55}" srcOrd="0" destOrd="0" presId="urn:microsoft.com/office/officeart/2005/8/layout/cycle1"/>
    <dgm:cxn modelId="{A4F207A4-5BE1-48BE-8B3F-0DFD2F2515FC}" type="presOf" srcId="{E2BCABDF-EB7C-4021-ABE3-093A7A407E15}" destId="{2AA71212-7EC8-4818-9D4D-6B463F4DC6C0}" srcOrd="0" destOrd="0" presId="urn:microsoft.com/office/officeart/2005/8/layout/cycle1"/>
    <dgm:cxn modelId="{B7F63EB3-F98B-4E99-9CD4-3A16FCBB3F12}" type="presOf" srcId="{827A439A-1010-4380-8012-5E09FD606953}" destId="{D580F58F-4CCB-4DCB-BA51-FBC132198222}" srcOrd="0" destOrd="0" presId="urn:microsoft.com/office/officeart/2005/8/layout/cycle1"/>
    <dgm:cxn modelId="{072CFABA-F8DB-40BE-9F7B-A0E374056237}" type="presOf" srcId="{BC06505D-1913-40FE-88FD-99BF4E124932}" destId="{24933189-6503-48DB-AE54-26D0D5752879}" srcOrd="0" destOrd="0" presId="urn:microsoft.com/office/officeart/2005/8/layout/cycle1"/>
    <dgm:cxn modelId="{F87167C5-5D26-4DE3-82BD-6DFCA41D37EE}" srcId="{087029BA-DF38-4D55-A78A-6118292621A1}" destId="{BC06505D-1913-40FE-88FD-99BF4E124932}" srcOrd="3" destOrd="0" parTransId="{54C63487-9D62-4A05-950A-4E8A896B68A4}" sibTransId="{827A439A-1010-4380-8012-5E09FD606953}"/>
    <dgm:cxn modelId="{5FBC9ADB-E8CE-4EC6-B45D-CF02127AD3B7}" type="presOf" srcId="{DB494358-3476-4FAE-9E77-DB9ADF4521FD}" destId="{F0AA95C5-1853-4790-BB4A-23FD438EE1B4}" srcOrd="0" destOrd="0" presId="urn:microsoft.com/office/officeart/2005/8/layout/cycle1"/>
    <dgm:cxn modelId="{A945A7E3-8F5E-4C9B-BAE3-D5421627F3AE}" type="presOf" srcId="{087029BA-DF38-4D55-A78A-6118292621A1}" destId="{2C5CE2E8-747B-448C-9350-4A7403FBB5AD}" srcOrd="0" destOrd="0" presId="urn:microsoft.com/office/officeart/2005/8/layout/cycle1"/>
    <dgm:cxn modelId="{256F5DEC-4B20-4DEE-9EF6-8628D0A9CE38}" type="presParOf" srcId="{2C5CE2E8-747B-448C-9350-4A7403FBB5AD}" destId="{3F571488-23E4-4CA8-9ACC-9764CC58372A}" srcOrd="0" destOrd="0" presId="urn:microsoft.com/office/officeart/2005/8/layout/cycle1"/>
    <dgm:cxn modelId="{3001DAB9-EA12-4CF2-BB2C-A71BC0A78F49}" type="presParOf" srcId="{2C5CE2E8-747B-448C-9350-4A7403FBB5AD}" destId="{76C389DC-3841-45C6-9734-2269EE81DA5B}" srcOrd="1" destOrd="0" presId="urn:microsoft.com/office/officeart/2005/8/layout/cycle1"/>
    <dgm:cxn modelId="{61B151FE-9143-4846-AF18-E431A5191AF6}" type="presParOf" srcId="{2C5CE2E8-747B-448C-9350-4A7403FBB5AD}" destId="{F0AA95C5-1853-4790-BB4A-23FD438EE1B4}" srcOrd="2" destOrd="0" presId="urn:microsoft.com/office/officeart/2005/8/layout/cycle1"/>
    <dgm:cxn modelId="{DF3B5F92-2EAE-475C-A416-0D6532067F91}" type="presParOf" srcId="{2C5CE2E8-747B-448C-9350-4A7403FBB5AD}" destId="{984643F4-37E3-4865-9CFB-069BF33ACB41}" srcOrd="3" destOrd="0" presId="urn:microsoft.com/office/officeart/2005/8/layout/cycle1"/>
    <dgm:cxn modelId="{206FF9F9-F02E-427E-BD2F-45C05FDFE1D4}" type="presParOf" srcId="{2C5CE2E8-747B-448C-9350-4A7403FBB5AD}" destId="{AB78B9DD-0692-4BE6-B4B9-DDE41389B6D2}" srcOrd="4" destOrd="0" presId="urn:microsoft.com/office/officeart/2005/8/layout/cycle1"/>
    <dgm:cxn modelId="{8FA4D5FC-C8C8-470C-A79A-E59D49448F73}" type="presParOf" srcId="{2C5CE2E8-747B-448C-9350-4A7403FBB5AD}" destId="{2AA71212-7EC8-4818-9D4D-6B463F4DC6C0}" srcOrd="5" destOrd="0" presId="urn:microsoft.com/office/officeart/2005/8/layout/cycle1"/>
    <dgm:cxn modelId="{F4D7FA5E-F021-4B3B-856B-5CCA6A0B9EB1}" type="presParOf" srcId="{2C5CE2E8-747B-448C-9350-4A7403FBB5AD}" destId="{9250C226-97A3-48FF-91FC-5E5EB1C230D6}" srcOrd="6" destOrd="0" presId="urn:microsoft.com/office/officeart/2005/8/layout/cycle1"/>
    <dgm:cxn modelId="{0394C244-A56E-43CE-B4AA-3EF3E9513DBD}" type="presParOf" srcId="{2C5CE2E8-747B-448C-9350-4A7403FBB5AD}" destId="{9FA446F6-1391-460F-96AE-B5BB2A963618}" srcOrd="7" destOrd="0" presId="urn:microsoft.com/office/officeart/2005/8/layout/cycle1"/>
    <dgm:cxn modelId="{15864E74-8560-4D56-A0FC-B87BAA0DCBE4}" type="presParOf" srcId="{2C5CE2E8-747B-448C-9350-4A7403FBB5AD}" destId="{2C8B22D6-9930-45BE-A9A6-F2B684EBC7ED}" srcOrd="8" destOrd="0" presId="urn:microsoft.com/office/officeart/2005/8/layout/cycle1"/>
    <dgm:cxn modelId="{36C22385-A473-444F-9A4A-CAFB63EE5896}" type="presParOf" srcId="{2C5CE2E8-747B-448C-9350-4A7403FBB5AD}" destId="{5DB89C3B-C079-4D9C-8EA8-A20F62680FEC}" srcOrd="9" destOrd="0" presId="urn:microsoft.com/office/officeart/2005/8/layout/cycle1"/>
    <dgm:cxn modelId="{6C4AFEDE-B43B-4CB2-958F-C08D805C6FF8}" type="presParOf" srcId="{2C5CE2E8-747B-448C-9350-4A7403FBB5AD}" destId="{24933189-6503-48DB-AE54-26D0D5752879}" srcOrd="10" destOrd="0" presId="urn:microsoft.com/office/officeart/2005/8/layout/cycle1"/>
    <dgm:cxn modelId="{739265D4-A4EE-4351-B118-0EA0A999CF18}" type="presParOf" srcId="{2C5CE2E8-747B-448C-9350-4A7403FBB5AD}" destId="{D580F58F-4CCB-4DCB-BA51-FBC132198222}" srcOrd="11" destOrd="0" presId="urn:microsoft.com/office/officeart/2005/8/layout/cycle1"/>
    <dgm:cxn modelId="{9C5ECF15-F861-4645-A5AF-5DF73129E622}" type="presParOf" srcId="{2C5CE2E8-747B-448C-9350-4A7403FBB5AD}" destId="{FB0561BA-B63B-4FD8-AC48-9B0617720207}" srcOrd="12" destOrd="0" presId="urn:microsoft.com/office/officeart/2005/8/layout/cycle1"/>
    <dgm:cxn modelId="{6AAD5903-ED3A-4BB1-B4E3-F51ED33513A4}" type="presParOf" srcId="{2C5CE2E8-747B-448C-9350-4A7403FBB5AD}" destId="{C5DF5140-B324-4E86-8918-9673D0883F55}" srcOrd="13" destOrd="0" presId="urn:microsoft.com/office/officeart/2005/8/layout/cycle1"/>
    <dgm:cxn modelId="{5E0F8685-B40E-4E19-86BA-BEDA45369A1B}" type="presParOf" srcId="{2C5CE2E8-747B-448C-9350-4A7403FBB5AD}" destId="{102520AE-5BB3-44B5-86FF-7259DDC21B64}" srcOrd="14"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389DC-3841-45C6-9734-2269EE81DA5B}">
      <dsp:nvSpPr>
        <dsp:cNvPr id="0" name=""/>
        <dsp:cNvSpPr/>
      </dsp:nvSpPr>
      <dsp:spPr>
        <a:xfrm>
          <a:off x="4830892" y="127142"/>
          <a:ext cx="1168113" cy="1168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ru-RU" sz="1300" kern="1200" dirty="0"/>
            <a:t>Согласование целей по развитию </a:t>
          </a:r>
        </a:p>
      </dsp:txBody>
      <dsp:txXfrm>
        <a:off x="4830892" y="127142"/>
        <a:ext cx="1168113" cy="1168113"/>
      </dsp:txXfrm>
    </dsp:sp>
    <dsp:sp modelId="{F0AA95C5-1853-4790-BB4A-23FD438EE1B4}">
      <dsp:nvSpPr>
        <dsp:cNvPr id="0" name=""/>
        <dsp:cNvSpPr/>
      </dsp:nvSpPr>
      <dsp:spPr>
        <a:xfrm>
          <a:off x="1960186" y="442"/>
          <a:ext cx="4386197" cy="4386197"/>
        </a:xfrm>
        <a:prstGeom prst="circularArrow">
          <a:avLst>
            <a:gd name="adj1" fmla="val 5193"/>
            <a:gd name="adj2" fmla="val 335403"/>
            <a:gd name="adj3" fmla="val 21293927"/>
            <a:gd name="adj4" fmla="val 19950861"/>
            <a:gd name="adj5" fmla="val 6059"/>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78B9DD-0692-4BE6-B4B9-DDE41389B6D2}">
      <dsp:nvSpPr>
        <dsp:cNvPr id="0" name=""/>
        <dsp:cNvSpPr/>
      </dsp:nvSpPr>
      <dsp:spPr>
        <a:xfrm>
          <a:off x="5420309" y="2210146"/>
          <a:ext cx="1168113" cy="1168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ru-RU" sz="1300" kern="1200" dirty="0"/>
            <a:t>Выбор инструментов </a:t>
          </a:r>
        </a:p>
      </dsp:txBody>
      <dsp:txXfrm>
        <a:off x="5420309" y="2210146"/>
        <a:ext cx="1168113" cy="1168113"/>
      </dsp:txXfrm>
    </dsp:sp>
    <dsp:sp modelId="{2AA71212-7EC8-4818-9D4D-6B463F4DC6C0}">
      <dsp:nvSpPr>
        <dsp:cNvPr id="0" name=""/>
        <dsp:cNvSpPr/>
      </dsp:nvSpPr>
      <dsp:spPr>
        <a:xfrm>
          <a:off x="1960193" y="-345"/>
          <a:ext cx="4386197" cy="4386197"/>
        </a:xfrm>
        <a:prstGeom prst="circularArrow">
          <a:avLst>
            <a:gd name="adj1" fmla="val 5193"/>
            <a:gd name="adj2" fmla="val 335403"/>
            <a:gd name="adj3" fmla="val 4016851"/>
            <a:gd name="adj4" fmla="val 2251456"/>
            <a:gd name="adj5" fmla="val 6059"/>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A446F6-1391-460F-96AE-B5BB2A963618}">
      <dsp:nvSpPr>
        <dsp:cNvPr id="0" name=""/>
        <dsp:cNvSpPr/>
      </dsp:nvSpPr>
      <dsp:spPr>
        <a:xfrm>
          <a:off x="3569235" y="3555031"/>
          <a:ext cx="1168113" cy="1168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ru-RU" sz="1300" kern="1200" dirty="0"/>
            <a:t>Реализация плана </a:t>
          </a:r>
        </a:p>
      </dsp:txBody>
      <dsp:txXfrm>
        <a:off x="3569235" y="3555031"/>
        <a:ext cx="1168113" cy="1168113"/>
      </dsp:txXfrm>
    </dsp:sp>
    <dsp:sp modelId="{2C8B22D6-9930-45BE-A9A6-F2B684EBC7ED}">
      <dsp:nvSpPr>
        <dsp:cNvPr id="0" name=""/>
        <dsp:cNvSpPr/>
      </dsp:nvSpPr>
      <dsp:spPr>
        <a:xfrm>
          <a:off x="1960193" y="-345"/>
          <a:ext cx="4386197" cy="4386197"/>
        </a:xfrm>
        <a:prstGeom prst="circularArrow">
          <a:avLst>
            <a:gd name="adj1" fmla="val 5193"/>
            <a:gd name="adj2" fmla="val 335403"/>
            <a:gd name="adj3" fmla="val 8213141"/>
            <a:gd name="adj4" fmla="val 6447746"/>
            <a:gd name="adj5" fmla="val 6059"/>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933189-6503-48DB-AE54-26D0D5752879}">
      <dsp:nvSpPr>
        <dsp:cNvPr id="0" name=""/>
        <dsp:cNvSpPr/>
      </dsp:nvSpPr>
      <dsp:spPr>
        <a:xfrm>
          <a:off x="1718160" y="2210146"/>
          <a:ext cx="1168113" cy="1168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ru-RU" sz="1300" kern="1200" dirty="0"/>
            <a:t>Оценка прогресса </a:t>
          </a:r>
        </a:p>
      </dsp:txBody>
      <dsp:txXfrm>
        <a:off x="1718160" y="2210146"/>
        <a:ext cx="1168113" cy="1168113"/>
      </dsp:txXfrm>
    </dsp:sp>
    <dsp:sp modelId="{D580F58F-4CCB-4DCB-BA51-FBC132198222}">
      <dsp:nvSpPr>
        <dsp:cNvPr id="0" name=""/>
        <dsp:cNvSpPr/>
      </dsp:nvSpPr>
      <dsp:spPr>
        <a:xfrm>
          <a:off x="1960193" y="-345"/>
          <a:ext cx="4386197" cy="4386197"/>
        </a:xfrm>
        <a:prstGeom prst="circularArrow">
          <a:avLst>
            <a:gd name="adj1" fmla="val 5193"/>
            <a:gd name="adj2" fmla="val 335403"/>
            <a:gd name="adj3" fmla="val 12300179"/>
            <a:gd name="adj4" fmla="val 10769277"/>
            <a:gd name="adj5" fmla="val 6059"/>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DF5140-B324-4E86-8918-9673D0883F55}">
      <dsp:nvSpPr>
        <dsp:cNvPr id="0" name=""/>
        <dsp:cNvSpPr/>
      </dsp:nvSpPr>
      <dsp:spPr>
        <a:xfrm>
          <a:off x="2425208" y="34078"/>
          <a:ext cx="1168113" cy="1168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ru-RU" sz="1300" kern="1200" dirty="0"/>
            <a:t>Постановка целей по развитию  </a:t>
          </a:r>
        </a:p>
      </dsp:txBody>
      <dsp:txXfrm>
        <a:off x="2425208" y="34078"/>
        <a:ext cx="1168113" cy="1168113"/>
      </dsp:txXfrm>
    </dsp:sp>
    <dsp:sp modelId="{102520AE-5BB3-44B5-86FF-7259DDC21B64}">
      <dsp:nvSpPr>
        <dsp:cNvPr id="0" name=""/>
        <dsp:cNvSpPr/>
      </dsp:nvSpPr>
      <dsp:spPr>
        <a:xfrm>
          <a:off x="1959606" y="-169"/>
          <a:ext cx="4386197" cy="4386197"/>
        </a:xfrm>
        <a:prstGeom prst="circularArrow">
          <a:avLst>
            <a:gd name="adj1" fmla="val 5193"/>
            <a:gd name="adj2" fmla="val 335403"/>
            <a:gd name="adj3" fmla="val 17088126"/>
            <a:gd name="adj4" fmla="val 15197847"/>
            <a:gd name="adj5" fmla="val 6059"/>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1854404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g85ed633c5c_3_64:notes"/>
          <p:cNvSpPr txBox="1">
            <a:spLocks noGrp="1"/>
          </p:cNvSpPr>
          <p:nvPr>
            <p:ph type="body" idx="1"/>
          </p:nvPr>
        </p:nvSpPr>
        <p:spPr>
          <a:xfrm>
            <a:off x="2010400" y="5571000"/>
            <a:ext cx="16083300" cy="527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0" name="Google Shape;1140;g85ed633c5c_3_64:notes"/>
          <p:cNvSpPr>
            <a:spLocks noGrp="1" noRot="1" noChangeAspect="1"/>
          </p:cNvSpPr>
          <p:nvPr>
            <p:ph type="sldImg" idx="2"/>
          </p:nvPr>
        </p:nvSpPr>
        <p:spPr>
          <a:xfrm>
            <a:off x="6142038" y="879475"/>
            <a:ext cx="7821612" cy="43989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0"/>
        <p:cNvGrpSpPr/>
        <p:nvPr/>
      </p:nvGrpSpPr>
      <p:grpSpPr>
        <a:xfrm>
          <a:off x="0" y="0"/>
          <a:ext cx="0" cy="0"/>
          <a:chOff x="0" y="0"/>
          <a:chExt cx="0" cy="0"/>
        </a:xfrm>
      </p:grpSpPr>
      <p:sp>
        <p:nvSpPr>
          <p:cNvPr id="1401" name="Google Shape;1401;g85ed633c5c_3_311:notes"/>
          <p:cNvSpPr txBox="1">
            <a:spLocks noGrp="1"/>
          </p:cNvSpPr>
          <p:nvPr>
            <p:ph type="body" idx="1"/>
          </p:nvPr>
        </p:nvSpPr>
        <p:spPr>
          <a:xfrm>
            <a:off x="2010400" y="5571000"/>
            <a:ext cx="16083300" cy="527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2" name="Google Shape;1402;g85ed633c5c_3_311:notes"/>
          <p:cNvSpPr>
            <a:spLocks noGrp="1" noRot="1" noChangeAspect="1"/>
          </p:cNvSpPr>
          <p:nvPr>
            <p:ph type="sldImg" idx="2"/>
          </p:nvPr>
        </p:nvSpPr>
        <p:spPr>
          <a:xfrm>
            <a:off x="6142038" y="879475"/>
            <a:ext cx="7821612" cy="43989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8772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0"/>
        <p:cNvGrpSpPr/>
        <p:nvPr/>
      </p:nvGrpSpPr>
      <p:grpSpPr>
        <a:xfrm>
          <a:off x="0" y="0"/>
          <a:ext cx="0" cy="0"/>
          <a:chOff x="0" y="0"/>
          <a:chExt cx="0" cy="0"/>
        </a:xfrm>
      </p:grpSpPr>
      <p:sp>
        <p:nvSpPr>
          <p:cNvPr id="1401" name="Google Shape;1401;g85ed633c5c_3_311:notes"/>
          <p:cNvSpPr txBox="1">
            <a:spLocks noGrp="1"/>
          </p:cNvSpPr>
          <p:nvPr>
            <p:ph type="body" idx="1"/>
          </p:nvPr>
        </p:nvSpPr>
        <p:spPr>
          <a:xfrm>
            <a:off x="2010400" y="5571000"/>
            <a:ext cx="16083300" cy="527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2" name="Google Shape;1402;g85ed633c5c_3_311:notes"/>
          <p:cNvSpPr>
            <a:spLocks noGrp="1" noRot="1" noChangeAspect="1"/>
          </p:cNvSpPr>
          <p:nvPr>
            <p:ph type="sldImg" idx="2"/>
          </p:nvPr>
        </p:nvSpPr>
        <p:spPr>
          <a:xfrm>
            <a:off x="6142038" y="879475"/>
            <a:ext cx="7821612" cy="43989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6372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0"/>
        <p:cNvGrpSpPr/>
        <p:nvPr/>
      </p:nvGrpSpPr>
      <p:grpSpPr>
        <a:xfrm>
          <a:off x="0" y="0"/>
          <a:ext cx="0" cy="0"/>
          <a:chOff x="0" y="0"/>
          <a:chExt cx="0" cy="0"/>
        </a:xfrm>
      </p:grpSpPr>
      <p:sp>
        <p:nvSpPr>
          <p:cNvPr id="1401" name="Google Shape;1401;g85ed633c5c_3_311:notes"/>
          <p:cNvSpPr txBox="1">
            <a:spLocks noGrp="1"/>
          </p:cNvSpPr>
          <p:nvPr>
            <p:ph type="body" idx="1"/>
          </p:nvPr>
        </p:nvSpPr>
        <p:spPr>
          <a:xfrm>
            <a:off x="2010400" y="5571000"/>
            <a:ext cx="16083300" cy="527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2" name="Google Shape;1402;g85ed633c5c_3_311:notes"/>
          <p:cNvSpPr>
            <a:spLocks noGrp="1" noRot="1" noChangeAspect="1"/>
          </p:cNvSpPr>
          <p:nvPr>
            <p:ph type="sldImg" idx="2"/>
          </p:nvPr>
        </p:nvSpPr>
        <p:spPr>
          <a:xfrm>
            <a:off x="6142038" y="879475"/>
            <a:ext cx="7821612" cy="43989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9314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0"/>
        <p:cNvGrpSpPr/>
        <p:nvPr/>
      </p:nvGrpSpPr>
      <p:grpSpPr>
        <a:xfrm>
          <a:off x="0" y="0"/>
          <a:ext cx="0" cy="0"/>
          <a:chOff x="0" y="0"/>
          <a:chExt cx="0" cy="0"/>
        </a:xfrm>
      </p:grpSpPr>
      <p:sp>
        <p:nvSpPr>
          <p:cNvPr id="1401" name="Google Shape;1401;g85ed633c5c_3_311:notes"/>
          <p:cNvSpPr txBox="1">
            <a:spLocks noGrp="1"/>
          </p:cNvSpPr>
          <p:nvPr>
            <p:ph type="body" idx="1"/>
          </p:nvPr>
        </p:nvSpPr>
        <p:spPr>
          <a:xfrm>
            <a:off x="2010400" y="5571000"/>
            <a:ext cx="16083300" cy="527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2" name="Google Shape;1402;g85ed633c5c_3_311:notes"/>
          <p:cNvSpPr>
            <a:spLocks noGrp="1" noRot="1" noChangeAspect="1"/>
          </p:cNvSpPr>
          <p:nvPr>
            <p:ph type="sldImg" idx="2"/>
          </p:nvPr>
        </p:nvSpPr>
        <p:spPr>
          <a:xfrm>
            <a:off x="6142038" y="879475"/>
            <a:ext cx="7821612" cy="43989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0556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0"/>
        <p:cNvGrpSpPr/>
        <p:nvPr/>
      </p:nvGrpSpPr>
      <p:grpSpPr>
        <a:xfrm>
          <a:off x="0" y="0"/>
          <a:ext cx="0" cy="0"/>
          <a:chOff x="0" y="0"/>
          <a:chExt cx="0" cy="0"/>
        </a:xfrm>
      </p:grpSpPr>
      <p:sp>
        <p:nvSpPr>
          <p:cNvPr id="1401" name="Google Shape;1401;g85ed633c5c_3_311:notes"/>
          <p:cNvSpPr txBox="1">
            <a:spLocks noGrp="1"/>
          </p:cNvSpPr>
          <p:nvPr>
            <p:ph type="body" idx="1"/>
          </p:nvPr>
        </p:nvSpPr>
        <p:spPr>
          <a:xfrm>
            <a:off x="2010400" y="5571000"/>
            <a:ext cx="16083300" cy="527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2" name="Google Shape;1402;g85ed633c5c_3_311:notes"/>
          <p:cNvSpPr>
            <a:spLocks noGrp="1" noRot="1" noChangeAspect="1"/>
          </p:cNvSpPr>
          <p:nvPr>
            <p:ph type="sldImg" idx="2"/>
          </p:nvPr>
        </p:nvSpPr>
        <p:spPr>
          <a:xfrm>
            <a:off x="6142038" y="879475"/>
            <a:ext cx="7821612" cy="43989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8975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sap.com/trademark" TargetMode="External"/><Relationship Id="rId7" Type="http://schemas.openxmlformats.org/officeDocument/2006/relationships/hyperlink" Target="https://www.youtube.com/user/SAP" TargetMode="External"/><Relationship Id="rId12"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4.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hyperlink" Target="https://www.youtube.com/user/SAP" TargetMode="External"/><Relationship Id="rId12" Type="http://schemas.openxmlformats.org/officeDocument/2006/relationships/image" Target="../media/image5.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image" Target="../media/image2.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4.png"/><Relationship Id="rId4" Type="http://schemas.openxmlformats.org/officeDocument/2006/relationships/hyperlink" Target="http://www.sap.com/trademark" TargetMode="External"/><Relationship Id="rId9" Type="http://schemas.openxmlformats.org/officeDocument/2006/relationships/hyperlink" Target="https://twitter.com/sap"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www.sap.com/trademark</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Linkedin icon with link">
            <a:hlinkClick r:id="rId5"/>
            <a:extLst>
              <a:ext uri="{FF2B5EF4-FFF2-40B4-BE49-F238E27FC236}">
                <a16:creationId xmlns:a16="http://schemas.microsoft.com/office/drawing/2014/main" id="{D03BED7D-4C1C-D348-B7EC-3275C42250B4}"/>
              </a:ext>
            </a:extLst>
          </p:cNvPr>
          <p:cNvPicPr>
            <a:picLocks noChangeAspect="1"/>
          </p:cNvPicPr>
          <p:nvPr userDrawn="1"/>
        </p:nvPicPr>
        <p:blipFill>
          <a:blip r:embed="rId6"/>
          <a:srcRect/>
          <a:stretch/>
        </p:blipFill>
        <p:spPr>
          <a:xfrm>
            <a:off x="2257487" y="1749959"/>
            <a:ext cx="361809" cy="361809"/>
          </a:xfrm>
          <a:prstGeom prst="rect">
            <a:avLst/>
          </a:prstGeom>
        </p:spPr>
      </p:pic>
      <p:pic>
        <p:nvPicPr>
          <p:cNvPr id="11" name="YouTube icon with link">
            <a:hlinkClick r:id="rId7"/>
            <a:extLst>
              <a:ext uri="{FF2B5EF4-FFF2-40B4-BE49-F238E27FC236}">
                <a16:creationId xmlns:a16="http://schemas.microsoft.com/office/drawing/2014/main" id="{4550E8CF-5571-DB45-85AB-8ACD63D7F0D9}"/>
              </a:ext>
            </a:extLst>
          </p:cNvPr>
          <p:cNvPicPr>
            <a:picLocks noChangeAspect="1"/>
          </p:cNvPicPr>
          <p:nvPr userDrawn="1"/>
        </p:nvPicPr>
        <p:blipFill>
          <a:blip r:embed="rId8"/>
          <a:srcRect/>
          <a:stretch/>
        </p:blipFill>
        <p:spPr>
          <a:xfrm>
            <a:off x="1666951" y="1749063"/>
            <a:ext cx="363600" cy="363600"/>
          </a:xfrm>
          <a:prstGeom prst="rect">
            <a:avLst/>
          </a:prstGeom>
        </p:spPr>
      </p:pic>
      <p:pic>
        <p:nvPicPr>
          <p:cNvPr id="12" name="Twitter icon with link">
            <a:hlinkClick r:id="rId9" tooltip="https://twitter.com/sap"/>
            <a:extLst>
              <a:ext uri="{FF2B5EF4-FFF2-40B4-BE49-F238E27FC236}">
                <a16:creationId xmlns:a16="http://schemas.microsoft.com/office/drawing/2014/main" id="{3A3DEA53-744B-5D49-B9C4-B3DD2B6F8890}"/>
              </a:ext>
            </a:extLst>
          </p:cNvPr>
          <p:cNvPicPr>
            <a:picLocks noChangeAspect="1"/>
          </p:cNvPicPr>
          <p:nvPr userDrawn="1"/>
        </p:nvPicPr>
        <p:blipFill>
          <a:blip r:embed="rId10"/>
          <a:srcRect/>
          <a:stretch/>
        </p:blipFill>
        <p:spPr>
          <a:xfrm>
            <a:off x="1078206" y="1749959"/>
            <a:ext cx="361809" cy="361809"/>
          </a:xfrm>
          <a:prstGeom prst="rect">
            <a:avLst/>
          </a:prstGeom>
        </p:spPr>
      </p:pic>
      <p:pic>
        <p:nvPicPr>
          <p:cNvPr id="13" name="Facebook icon with link">
            <a:hlinkClick r:id="rId11"/>
            <a:extLst>
              <a:ext uri="{FF2B5EF4-FFF2-40B4-BE49-F238E27FC236}">
                <a16:creationId xmlns:a16="http://schemas.microsoft.com/office/drawing/2014/main" id="{0574D7D9-99A0-C642-8DCC-BBDFBACB0C47}"/>
              </a:ext>
            </a:extLst>
          </p:cNvPr>
          <p:cNvPicPr>
            <a:picLocks noChangeAspect="1"/>
          </p:cNvPicPr>
          <p:nvPr userDrawn="1"/>
        </p:nvPicPr>
        <p:blipFill>
          <a:blip r:embed="rId12"/>
          <a:srcRect/>
          <a:stretch/>
        </p:blipFill>
        <p:spPr>
          <a:xfrm>
            <a:off x="487670" y="1749063"/>
            <a:ext cx="363600" cy="3636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en-US" sz="800" kern="1200" dirty="0">
                <a:solidFill>
                  <a:schemeClr val="tx1"/>
                </a:solidFill>
                <a:latin typeface="Arial"/>
                <a:ea typeface="Arial Unicode MS" panose="020B0604020202020204" pitchFamily="34" charset="-128"/>
                <a:cs typeface="+mn-cs"/>
                <a:hlinkClick r:id="rId4"/>
              </a:rPr>
              <a:t>www.sap.com/trademark</a:t>
            </a:r>
            <a:r>
              <a:rPr lang="en-US" sz="800" kern="1200" dirty="0">
                <a:solidFill>
                  <a:schemeClr val="tx1"/>
                </a:solidFill>
                <a:latin typeface="Arial"/>
                <a:ea typeface="Arial Unicode MS" panose="020B0604020202020204" pitchFamily="34" charset="-128"/>
                <a:cs typeface="+mn-cs"/>
              </a:rPr>
              <a:t> </a:t>
            </a:r>
            <a:endParaRPr lang="de-DE" sz="800" kern="1200" noProof="0" dirty="0">
              <a:solidFill>
                <a:schemeClr val="tx1"/>
              </a:solidFill>
              <a:effectLst/>
              <a:latin typeface="Arial"/>
              <a:ea typeface="+mn-ea"/>
              <a:cs typeface="+mn-cs"/>
            </a:endParaRPr>
          </a:p>
        </p:txBody>
      </p:sp>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Linkedin icon with link">
            <a:hlinkClick r:id="rId5"/>
            <a:extLst>
              <a:ext uri="{FF2B5EF4-FFF2-40B4-BE49-F238E27FC236}">
                <a16:creationId xmlns:a16="http://schemas.microsoft.com/office/drawing/2014/main" id="{7D1F0187-E2B3-E84B-B66C-2F4329298216}"/>
              </a:ext>
            </a:extLst>
          </p:cNvPr>
          <p:cNvPicPr>
            <a:picLocks noChangeAspect="1"/>
          </p:cNvPicPr>
          <p:nvPr userDrawn="1"/>
        </p:nvPicPr>
        <p:blipFill>
          <a:blip r:embed="rId6"/>
          <a:srcRect/>
          <a:stretch/>
        </p:blipFill>
        <p:spPr>
          <a:xfrm>
            <a:off x="2257487" y="1749959"/>
            <a:ext cx="361809" cy="361809"/>
          </a:xfrm>
          <a:prstGeom prst="rect">
            <a:avLst/>
          </a:prstGeom>
        </p:spPr>
      </p:pic>
      <p:pic>
        <p:nvPicPr>
          <p:cNvPr id="12" name="YouTube icon with link">
            <a:hlinkClick r:id="rId7"/>
            <a:extLst>
              <a:ext uri="{FF2B5EF4-FFF2-40B4-BE49-F238E27FC236}">
                <a16:creationId xmlns:a16="http://schemas.microsoft.com/office/drawing/2014/main" id="{E3EFD77E-732B-3042-869E-DD34D616C8DC}"/>
              </a:ext>
            </a:extLst>
          </p:cNvPr>
          <p:cNvPicPr>
            <a:picLocks noChangeAspect="1"/>
          </p:cNvPicPr>
          <p:nvPr userDrawn="1"/>
        </p:nvPicPr>
        <p:blipFill>
          <a:blip r:embed="rId8"/>
          <a:srcRect/>
          <a:stretch/>
        </p:blipFill>
        <p:spPr>
          <a:xfrm>
            <a:off x="1666951" y="1749063"/>
            <a:ext cx="363600" cy="363600"/>
          </a:xfrm>
          <a:prstGeom prst="rect">
            <a:avLst/>
          </a:prstGeom>
        </p:spPr>
      </p:pic>
      <p:pic>
        <p:nvPicPr>
          <p:cNvPr id="13" name="Twitter icon with link">
            <a:hlinkClick r:id="rId9" tooltip="https://twitter.com/sap"/>
            <a:extLst>
              <a:ext uri="{FF2B5EF4-FFF2-40B4-BE49-F238E27FC236}">
                <a16:creationId xmlns:a16="http://schemas.microsoft.com/office/drawing/2014/main" id="{F964F380-9DA3-B140-A34E-13AB1317334E}"/>
              </a:ext>
            </a:extLst>
          </p:cNvPr>
          <p:cNvPicPr>
            <a:picLocks noChangeAspect="1"/>
          </p:cNvPicPr>
          <p:nvPr userDrawn="1"/>
        </p:nvPicPr>
        <p:blipFill>
          <a:blip r:embed="rId10"/>
          <a:srcRect/>
          <a:stretch/>
        </p:blipFill>
        <p:spPr>
          <a:xfrm>
            <a:off x="1078206" y="1749959"/>
            <a:ext cx="361809" cy="361809"/>
          </a:xfrm>
          <a:prstGeom prst="rect">
            <a:avLst/>
          </a:prstGeom>
        </p:spPr>
      </p:pic>
      <p:pic>
        <p:nvPicPr>
          <p:cNvPr id="14" name="Facebook icon with link">
            <a:hlinkClick r:id="rId11"/>
            <a:extLst>
              <a:ext uri="{FF2B5EF4-FFF2-40B4-BE49-F238E27FC236}">
                <a16:creationId xmlns:a16="http://schemas.microsoft.com/office/drawing/2014/main" id="{2F0BB96A-1F55-4D49-8BC7-DCE332FFA2FB}"/>
              </a:ext>
            </a:extLst>
          </p:cNvPr>
          <p:cNvPicPr>
            <a:picLocks noChangeAspect="1"/>
          </p:cNvPicPr>
          <p:nvPr userDrawn="1"/>
        </p:nvPicPr>
        <p:blipFill>
          <a:blip r:embed="rId12"/>
          <a:srcRect/>
          <a:stretch/>
        </p:blipFill>
        <p:spPr>
          <a:xfrm>
            <a:off x="487670" y="1749063"/>
            <a:ext cx="363600" cy="3636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688920" y="1315314"/>
            <a:ext cx="10817280" cy="1361958"/>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sz="1930" b="0" i="0">
                <a:solidFill>
                  <a:schemeClr val="dk1"/>
                </a:solidFill>
                <a:latin typeface="IBM Plex Sans"/>
                <a:ea typeface="IBM Plex Sans"/>
                <a:cs typeface="IBM Plex Sans"/>
                <a:sym typeface="IBM Plex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 name="Google Shape;48;p8"/>
          <p:cNvSpPr txBox="1">
            <a:spLocks noGrp="1"/>
          </p:cNvSpPr>
          <p:nvPr>
            <p:ph type="body" idx="1"/>
          </p:nvPr>
        </p:nvSpPr>
        <p:spPr>
          <a:xfrm>
            <a:off x="633806" y="2077029"/>
            <a:ext cx="10927560" cy="3283855"/>
          </a:xfrm>
          <a:prstGeom prst="rect">
            <a:avLst/>
          </a:prstGeom>
          <a:noFill/>
          <a:ln>
            <a:noFill/>
          </a:ln>
        </p:spPr>
        <p:txBody>
          <a:bodyPr spcFirstLastPara="1" wrap="square" lIns="0" tIns="0" rIns="0" bIns="0" anchor="t" anchorCtr="0">
            <a:noAutofit/>
          </a:bodyPr>
          <a:lstStyle>
            <a:lvl1pPr marL="267325" lvl="0" indent="-133662" algn="l" rtl="0">
              <a:spcBef>
                <a:spcPts val="0"/>
              </a:spcBef>
              <a:spcAft>
                <a:spcPts val="0"/>
              </a:spcAft>
              <a:buSzPts val="1400"/>
              <a:buNone/>
              <a:defRPr b="0" i="0">
                <a:solidFill>
                  <a:schemeClr val="dk1"/>
                </a:solidFill>
              </a:defRPr>
            </a:lvl1pPr>
            <a:lvl2pPr marL="534650" lvl="1" indent="-133662" algn="l" rtl="0">
              <a:spcBef>
                <a:spcPts val="0"/>
              </a:spcBef>
              <a:spcAft>
                <a:spcPts val="0"/>
              </a:spcAft>
              <a:buSzPts val="1400"/>
              <a:buNone/>
              <a:defRPr/>
            </a:lvl2pPr>
            <a:lvl3pPr marL="801975" lvl="2" indent="-133662" algn="l" rtl="0">
              <a:spcBef>
                <a:spcPts val="0"/>
              </a:spcBef>
              <a:spcAft>
                <a:spcPts val="0"/>
              </a:spcAft>
              <a:buSzPts val="1400"/>
              <a:buNone/>
              <a:defRPr/>
            </a:lvl3pPr>
            <a:lvl4pPr marL="1069299" lvl="3" indent="-133662" algn="l" rtl="0">
              <a:spcBef>
                <a:spcPts val="0"/>
              </a:spcBef>
              <a:spcAft>
                <a:spcPts val="0"/>
              </a:spcAft>
              <a:buSzPts val="1400"/>
              <a:buNone/>
              <a:defRPr/>
            </a:lvl4pPr>
            <a:lvl5pPr marL="1336624" lvl="4" indent="-133662" algn="l" rtl="0">
              <a:spcBef>
                <a:spcPts val="0"/>
              </a:spcBef>
              <a:spcAft>
                <a:spcPts val="0"/>
              </a:spcAft>
              <a:buSzPts val="1400"/>
              <a:buNone/>
              <a:defRPr/>
            </a:lvl5pPr>
            <a:lvl6pPr marL="1603949" lvl="5" indent="-133662" algn="l" rtl="0">
              <a:spcBef>
                <a:spcPts val="0"/>
              </a:spcBef>
              <a:spcAft>
                <a:spcPts val="0"/>
              </a:spcAft>
              <a:buSzPts val="1400"/>
              <a:buNone/>
              <a:defRPr/>
            </a:lvl6pPr>
            <a:lvl7pPr marL="1871274" lvl="6" indent="-133662" algn="l" rtl="0">
              <a:spcBef>
                <a:spcPts val="0"/>
              </a:spcBef>
              <a:spcAft>
                <a:spcPts val="0"/>
              </a:spcAft>
              <a:buSzPts val="1400"/>
              <a:buNone/>
              <a:defRPr/>
            </a:lvl7pPr>
            <a:lvl8pPr marL="2138599" lvl="7" indent="-133662" algn="l" rtl="0">
              <a:spcBef>
                <a:spcPts val="0"/>
              </a:spcBef>
              <a:spcAft>
                <a:spcPts val="0"/>
              </a:spcAft>
              <a:buSzPts val="1400"/>
              <a:buNone/>
              <a:defRPr/>
            </a:lvl8pPr>
            <a:lvl9pPr marL="2405924" lvl="8" indent="-133662" algn="l" rtl="0">
              <a:spcBef>
                <a:spcPts val="0"/>
              </a:spcBef>
              <a:spcAft>
                <a:spcPts val="0"/>
              </a:spcAft>
              <a:buSzPts val="1400"/>
              <a:buNone/>
              <a:defRPr/>
            </a:lvl9pPr>
          </a:lstStyle>
          <a:p>
            <a:endParaRPr/>
          </a:p>
        </p:txBody>
      </p:sp>
      <p:sp>
        <p:nvSpPr>
          <p:cNvPr id="49" name="Google Shape;49;p8"/>
          <p:cNvSpPr txBox="1">
            <a:spLocks noGrp="1"/>
          </p:cNvSpPr>
          <p:nvPr>
            <p:ph type="ftr" idx="11"/>
          </p:nvPr>
        </p:nvSpPr>
        <p:spPr>
          <a:xfrm>
            <a:off x="4146360" y="6377940"/>
            <a:ext cx="3902388" cy="342945"/>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 name="Google Shape;50;p8"/>
          <p:cNvSpPr txBox="1">
            <a:spLocks noGrp="1"/>
          </p:cNvSpPr>
          <p:nvPr>
            <p:ph type="dt" idx="10"/>
          </p:nvPr>
        </p:nvSpPr>
        <p:spPr>
          <a:xfrm>
            <a:off x="609759" y="6377940"/>
            <a:ext cx="2804864" cy="342945"/>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1" name="Google Shape;51;p8"/>
          <p:cNvSpPr txBox="1">
            <a:spLocks noGrp="1"/>
          </p:cNvSpPr>
          <p:nvPr>
            <p:ph type="sldNum" idx="12"/>
          </p:nvPr>
        </p:nvSpPr>
        <p:spPr>
          <a:xfrm>
            <a:off x="8780527" y="6377940"/>
            <a:ext cx="2804864" cy="342945"/>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046433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2021</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 id="2147483799" r:id="rId24"/>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0.png"/><Relationship Id="rId4" Type="http://schemas.openxmlformats.org/officeDocument/2006/relationships/diagramData" Target="../diagrams/data1.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peaker"/>
          <p:cNvSpPr>
            <a:spLocks noGrp="1"/>
          </p:cNvSpPr>
          <p:nvPr>
            <p:ph type="subTitle" idx="1"/>
          </p:nvPr>
        </p:nvSpPr>
        <p:spPr bwMode="gray"/>
        <p:txBody>
          <a:bodyPr/>
          <a:lstStyle/>
          <a:p>
            <a:r>
              <a:rPr lang="ru-RU" dirty="0"/>
              <a:t>Вера Соломатина</a:t>
            </a:r>
            <a:r>
              <a:rPr lang="en-US" dirty="0"/>
              <a:t>, SAP</a:t>
            </a:r>
          </a:p>
          <a:p>
            <a:pPr lvl="0"/>
            <a:r>
              <a:rPr lang="ru-RU" dirty="0"/>
              <a:t>Июнь</a:t>
            </a:r>
            <a:r>
              <a:rPr lang="en-US" dirty="0"/>
              <a:t>, 2021</a:t>
            </a:r>
          </a:p>
        </p:txBody>
      </p:sp>
      <p:sp>
        <p:nvSpPr>
          <p:cNvPr id="8" name="Presentation Title"/>
          <p:cNvSpPr>
            <a:spLocks noGrp="1"/>
          </p:cNvSpPr>
          <p:nvPr>
            <p:ph type="title"/>
          </p:nvPr>
        </p:nvSpPr>
        <p:spPr bwMode="gray">
          <a:xfrm>
            <a:off x="288000" y="3519797"/>
            <a:ext cx="10899174" cy="997196"/>
          </a:xfrm>
        </p:spPr>
        <p:txBody>
          <a:bodyPr/>
          <a:lstStyle/>
          <a:p>
            <a:r>
              <a:rPr lang="ru-RU" dirty="0"/>
              <a:t>Обучение через всю жизнь:</a:t>
            </a:r>
            <a:br>
              <a:rPr lang="en-US" dirty="0"/>
            </a:br>
            <a:r>
              <a:rPr lang="ru-RU" dirty="0">
                <a:solidFill>
                  <a:schemeClr val="accent1"/>
                </a:solidFill>
              </a:rPr>
              <a:t>как помочь сотрудникам раскрыть свой потенциал </a:t>
            </a:r>
            <a:endParaRPr lang="de-DE" dirty="0">
              <a:solidFill>
                <a:schemeClr val="accent1"/>
              </a:solidFill>
            </a:endParaRPr>
          </a:p>
        </p:txBody>
      </p:sp>
      <p:pic>
        <p:nvPicPr>
          <p:cNvPr id="17" name="Illustration" descr="Example of an illustration" title="Illustration for title slide">
            <a:extLst>
              <a:ext uri="{FF2B5EF4-FFF2-40B4-BE49-F238E27FC236}">
                <a16:creationId xmlns:a16="http://schemas.microsoft.com/office/drawing/2014/main" id="{FD14F36E-07D2-4603-8052-37711C0D346D}"/>
              </a:ext>
            </a:extLst>
          </p:cNvPr>
          <p:cNvPicPr>
            <a:picLocks noGrp="1" noChangeAspect="1"/>
          </p:cNvPicPr>
          <p:nvPr>
            <p:ph type="pic" sz="quarter" idx="12"/>
          </p:nvPr>
        </p:nvPicPr>
        <p:blipFill>
          <a:blip r:embed="rId3"/>
          <a:srcRect t="3112" b="3112"/>
          <a:stretch>
            <a:fillRect/>
          </a:stretch>
        </p:blipFill>
        <p:spPr bwMode="gray"/>
      </p:pic>
    </p:spTree>
    <p:extLst>
      <p:ext uri="{BB962C8B-B14F-4D97-AF65-F5344CB8AC3E}">
        <p14:creationId xmlns:p14="http://schemas.microsoft.com/office/powerpoint/2010/main" val="3395721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76" name="Google Shape;1176;p72"/>
          <p:cNvSpPr txBox="1">
            <a:spLocks noGrp="1"/>
          </p:cNvSpPr>
          <p:nvPr>
            <p:ph type="title"/>
          </p:nvPr>
        </p:nvSpPr>
        <p:spPr>
          <a:xfrm>
            <a:off x="5262616" y="1328096"/>
            <a:ext cx="4633884" cy="1136193"/>
          </a:xfrm>
          <a:prstGeom prst="rect">
            <a:avLst/>
          </a:prstGeom>
          <a:noFill/>
          <a:ln>
            <a:noFill/>
          </a:ln>
        </p:spPr>
        <p:txBody>
          <a:bodyPr spcFirstLastPara="1" vert="horz" wrap="square" lIns="0" tIns="199379" rIns="0" bIns="0" rtlCol="0" anchor="t" anchorCtr="0">
            <a:noAutofit/>
          </a:bodyPr>
          <a:lstStyle/>
          <a:p>
            <a:pPr marL="7426"/>
            <a:r>
              <a:rPr lang="ru-RU" sz="3859" b="1" dirty="0">
                <a:solidFill>
                  <a:srgbClr val="000000"/>
                </a:solidFill>
                <a:latin typeface="IBM Plex Sans SemiBold"/>
                <a:ea typeface="IBM Plex Sans SemiBold"/>
                <a:cs typeface="IBM Plex Sans SemiBold"/>
                <a:sym typeface="IBM Plex Sans SemiBold"/>
              </a:rPr>
              <a:t>Вера Соломатина </a:t>
            </a:r>
            <a:endParaRPr sz="3859" dirty="0">
              <a:solidFill>
                <a:srgbClr val="000000"/>
              </a:solidFill>
              <a:latin typeface="IBM Plex Sans SemiBold"/>
              <a:ea typeface="IBM Plex Sans SemiBold"/>
              <a:cs typeface="IBM Plex Sans SemiBold"/>
              <a:sym typeface="IBM Plex Sans SemiBold"/>
            </a:endParaRPr>
          </a:p>
          <a:p>
            <a:pPr marL="10767">
              <a:spcBef>
                <a:spcPts val="681"/>
              </a:spcBef>
            </a:pPr>
            <a:r>
              <a:rPr lang="en-US" sz="1666" dirty="0">
                <a:solidFill>
                  <a:srgbClr val="9698A6"/>
                </a:solidFill>
              </a:rPr>
              <a:t>HR Director SAP</a:t>
            </a:r>
            <a:r>
              <a:rPr lang="ru-RU" sz="1666" dirty="0">
                <a:solidFill>
                  <a:srgbClr val="9698A6"/>
                </a:solidFill>
              </a:rPr>
              <a:t> </a:t>
            </a:r>
            <a:r>
              <a:rPr lang="it-IT" sz="1666" dirty="0">
                <a:solidFill>
                  <a:srgbClr val="9698A6"/>
                </a:solidFill>
              </a:rPr>
              <a:t>IT</a:t>
            </a:r>
            <a:r>
              <a:rPr lang="en-US" sz="1666" dirty="0">
                <a:solidFill>
                  <a:srgbClr val="9698A6"/>
                </a:solidFill>
              </a:rPr>
              <a:t>&amp;GR</a:t>
            </a:r>
            <a:endParaRPr sz="1666" dirty="0">
              <a:solidFill>
                <a:srgbClr val="9698A6"/>
              </a:solidFill>
            </a:endParaRPr>
          </a:p>
        </p:txBody>
      </p:sp>
      <p:sp>
        <p:nvSpPr>
          <p:cNvPr id="1177" name="Google Shape;1177;p72"/>
          <p:cNvSpPr txBox="1"/>
          <p:nvPr/>
        </p:nvSpPr>
        <p:spPr>
          <a:xfrm>
            <a:off x="5256509" y="2731941"/>
            <a:ext cx="6287822" cy="3010511"/>
          </a:xfrm>
          <a:prstGeom prst="rect">
            <a:avLst/>
          </a:prstGeom>
          <a:noFill/>
          <a:ln>
            <a:noFill/>
          </a:ln>
        </p:spPr>
        <p:txBody>
          <a:bodyPr spcFirstLastPara="1" wrap="square" lIns="0" tIns="6681" rIns="0" bIns="0" anchor="t" anchorCtr="0">
            <a:noAutofit/>
          </a:bodyPr>
          <a:lstStyle/>
          <a:p>
            <a:pPr marL="7426" marR="1032171">
              <a:lnSpc>
                <a:spcPct val="101299"/>
              </a:lnSpc>
            </a:pPr>
            <a:r>
              <a:rPr lang="ru-RU" sz="1666" dirty="0">
                <a:latin typeface="IBM Plex Sans"/>
              </a:rPr>
              <a:t>Директор по персоналу в </a:t>
            </a:r>
            <a:r>
              <a:rPr lang="en-US" sz="1666" dirty="0">
                <a:latin typeface="IBM Plex Sans"/>
              </a:rPr>
              <a:t> </a:t>
            </a:r>
            <a:r>
              <a:rPr lang="it-IT" sz="1666" dirty="0">
                <a:latin typeface="IBM Plex Sans"/>
              </a:rPr>
              <a:t>SAP IT</a:t>
            </a:r>
            <a:r>
              <a:rPr lang="en-US" sz="1666" dirty="0">
                <a:latin typeface="IBM Plex Sans"/>
              </a:rPr>
              <a:t>&amp;GR c </a:t>
            </a:r>
            <a:r>
              <a:rPr lang="ru-RU" sz="1666" dirty="0">
                <a:latin typeface="IBM Plex Sans"/>
              </a:rPr>
              <a:t>января </a:t>
            </a:r>
            <a:r>
              <a:rPr lang="en-US" sz="1666" dirty="0">
                <a:latin typeface="IBM Plex Sans"/>
              </a:rPr>
              <a:t>2021</a:t>
            </a:r>
          </a:p>
          <a:p>
            <a:pPr marL="7426" marR="1032171">
              <a:lnSpc>
                <a:spcPct val="101299"/>
              </a:lnSpc>
            </a:pPr>
            <a:r>
              <a:rPr lang="ru-RU" sz="1666" dirty="0">
                <a:latin typeface="IBM Plex Sans"/>
              </a:rPr>
              <a:t>Директор по персоналу в ООО «САП СНГ»</a:t>
            </a:r>
            <a:r>
              <a:rPr lang="en-US" sz="1666" dirty="0">
                <a:latin typeface="IBM Plex Sans"/>
              </a:rPr>
              <a:t> </a:t>
            </a:r>
            <a:r>
              <a:rPr lang="ru-RU" sz="1666" dirty="0">
                <a:latin typeface="IBM Plex Sans"/>
              </a:rPr>
              <a:t>до декабря 2020. </a:t>
            </a:r>
          </a:p>
          <a:p>
            <a:pPr marL="7426" marR="1032171">
              <a:lnSpc>
                <a:spcPct val="101299"/>
              </a:lnSpc>
            </a:pPr>
            <a:r>
              <a:rPr lang="ru-RU" sz="1666" dirty="0">
                <a:latin typeface="IBM Plex Sans"/>
              </a:rPr>
              <a:t>Отвечаю за стратегию привлечения и развития талантов, внедрение передовых практик по управлению персоналом.</a:t>
            </a:r>
          </a:p>
          <a:p>
            <a:endParaRPr lang="ru-RU" sz="1666" dirty="0">
              <a:latin typeface="IBM Plex Sans"/>
            </a:endParaRPr>
          </a:p>
          <a:p>
            <a:r>
              <a:rPr lang="ru-RU" sz="1666" dirty="0">
                <a:latin typeface="IBM Plex Sans"/>
              </a:rPr>
              <a:t>За плечами более 15 лет опыта на позиции HR Director в IT-компаниях (</a:t>
            </a:r>
            <a:r>
              <a:rPr lang="en-US" sz="1666" dirty="0">
                <a:latin typeface="IBM Plex Sans"/>
              </a:rPr>
              <a:t>Luxoft, OSG Records Management) </a:t>
            </a:r>
            <a:endParaRPr lang="ru-RU" sz="1666" dirty="0">
              <a:latin typeface="IBM Plex Sans"/>
            </a:endParaRPr>
          </a:p>
          <a:p>
            <a:br>
              <a:rPr lang="ru-RU" sz="1666" dirty="0">
                <a:latin typeface="IBM Plex Sans"/>
              </a:rPr>
            </a:br>
            <a:r>
              <a:rPr lang="ru-RU" sz="1666" dirty="0">
                <a:latin typeface="IBM Plex Sans"/>
              </a:rPr>
              <a:t>HRD #1 в IT по версии рейтинга ТОП-1000 Российских менеджеров газеты Коммерсантъ 2020, 2019 год.</a:t>
            </a:r>
          </a:p>
          <a:p>
            <a:pPr marL="267325" marR="318562" indent="-239479">
              <a:lnSpc>
                <a:spcPct val="101299"/>
              </a:lnSpc>
              <a:buClr>
                <a:srgbClr val="FC2C38"/>
              </a:buClr>
              <a:buSzPts val="2850"/>
              <a:buFont typeface="IBM Plex Sans"/>
              <a:buChar char="•"/>
            </a:pPr>
            <a:endParaRPr sz="1666" dirty="0">
              <a:latin typeface="IBM Plex Sans"/>
              <a:ea typeface="IBM Plex Sans"/>
              <a:cs typeface="IBM Plex Sans"/>
              <a:sym typeface="IBM Plex Sans"/>
            </a:endParaRPr>
          </a:p>
        </p:txBody>
      </p:sp>
      <p:pic>
        <p:nvPicPr>
          <p:cNvPr id="3" name="Picture 2">
            <a:extLst>
              <a:ext uri="{FF2B5EF4-FFF2-40B4-BE49-F238E27FC236}">
                <a16:creationId xmlns:a16="http://schemas.microsoft.com/office/drawing/2014/main" id="{DA796157-7F32-4DBA-96B9-ED3BFFD0C189}"/>
              </a:ext>
            </a:extLst>
          </p:cNvPr>
          <p:cNvPicPr>
            <a:picLocks noChangeAspect="1"/>
          </p:cNvPicPr>
          <p:nvPr/>
        </p:nvPicPr>
        <p:blipFill>
          <a:blip r:embed="rId3"/>
          <a:stretch>
            <a:fillRect/>
          </a:stretch>
        </p:blipFill>
        <p:spPr>
          <a:xfrm>
            <a:off x="861064" y="1483526"/>
            <a:ext cx="2617001" cy="366350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3"/>
        <p:cNvGrpSpPr/>
        <p:nvPr/>
      </p:nvGrpSpPr>
      <p:grpSpPr>
        <a:xfrm>
          <a:off x="0" y="0"/>
          <a:ext cx="0" cy="0"/>
          <a:chOff x="0" y="0"/>
          <a:chExt cx="0" cy="0"/>
        </a:xfrm>
      </p:grpSpPr>
      <p:sp>
        <p:nvSpPr>
          <p:cNvPr id="1404" name="Google Shape;1404;p79"/>
          <p:cNvSpPr/>
          <p:nvPr/>
        </p:nvSpPr>
        <p:spPr>
          <a:xfrm>
            <a:off x="2461964" y="2277801"/>
            <a:ext cx="0" cy="3980016"/>
          </a:xfrm>
          <a:custGeom>
            <a:avLst/>
            <a:gdLst/>
            <a:ahLst/>
            <a:cxnLst/>
            <a:rect l="l" t="t" r="r" b="b"/>
            <a:pathLst>
              <a:path w="120000" h="6806565" extrusionOk="0">
                <a:moveTo>
                  <a:pt x="0" y="0"/>
                </a:moveTo>
                <a:lnTo>
                  <a:pt x="0" y="6806075"/>
                </a:lnTo>
              </a:path>
            </a:pathLst>
          </a:custGeom>
          <a:noFill/>
          <a:ln w="10450" cap="flat" cmpd="sng">
            <a:solidFill>
              <a:srgbClr val="D2D2D9"/>
            </a:solidFill>
            <a:prstDash val="solid"/>
            <a:round/>
            <a:headEnd type="none" w="sm" len="sm"/>
            <a:tailEnd type="none" w="sm" len="sm"/>
          </a:ln>
        </p:spPr>
        <p:txBody>
          <a:bodyPr spcFirstLastPara="1" wrap="square" lIns="0" tIns="0" rIns="0" bIns="0" anchor="t" anchorCtr="0">
            <a:noAutofit/>
          </a:bodyPr>
          <a:lstStyle/>
          <a:p>
            <a:endParaRPr sz="1052"/>
          </a:p>
        </p:txBody>
      </p:sp>
      <p:sp>
        <p:nvSpPr>
          <p:cNvPr id="1437" name="Google Shape;1437;p79"/>
          <p:cNvSpPr txBox="1"/>
          <p:nvPr/>
        </p:nvSpPr>
        <p:spPr>
          <a:xfrm>
            <a:off x="806312" y="2277800"/>
            <a:ext cx="3157904" cy="1546148"/>
          </a:xfrm>
          <a:prstGeom prst="rect">
            <a:avLst/>
          </a:prstGeom>
          <a:noFill/>
          <a:ln>
            <a:noFill/>
          </a:ln>
        </p:spPr>
        <p:txBody>
          <a:bodyPr spcFirstLastPara="1" wrap="square" lIns="0" tIns="7046" rIns="0" bIns="0" anchor="t" anchorCtr="0">
            <a:noAutofit/>
          </a:bodyPr>
          <a:lstStyle/>
          <a:p>
            <a:pPr marL="13366"/>
            <a:endParaRPr sz="1666" dirty="0">
              <a:latin typeface="IBM Plex Sans"/>
              <a:ea typeface="IBM Plex Sans"/>
              <a:cs typeface="IBM Plex Sans"/>
              <a:sym typeface="IBM Plex Sans"/>
            </a:endParaRPr>
          </a:p>
        </p:txBody>
      </p:sp>
      <p:sp>
        <p:nvSpPr>
          <p:cNvPr id="1440" name="Google Shape;1440;p79"/>
          <p:cNvSpPr txBox="1">
            <a:spLocks noGrp="1"/>
          </p:cNvSpPr>
          <p:nvPr>
            <p:ph type="title"/>
          </p:nvPr>
        </p:nvSpPr>
        <p:spPr>
          <a:xfrm>
            <a:off x="675736" y="853571"/>
            <a:ext cx="9363146" cy="602566"/>
          </a:xfrm>
          <a:prstGeom prst="rect">
            <a:avLst/>
          </a:prstGeom>
          <a:noFill/>
          <a:ln>
            <a:noFill/>
          </a:ln>
        </p:spPr>
        <p:txBody>
          <a:bodyPr spcFirstLastPara="1" vert="horz" wrap="square" lIns="0" tIns="7046" rIns="0" bIns="0" rtlCol="0" anchor="b" anchorCtr="0">
            <a:noAutofit/>
          </a:bodyPr>
          <a:lstStyle/>
          <a:p>
            <a:pPr defTabSz="880929" fontAlgn="base">
              <a:spcBef>
                <a:spcPct val="50000"/>
              </a:spcBef>
              <a:spcAft>
                <a:spcPct val="0"/>
              </a:spcAft>
              <a:buClr>
                <a:srgbClr val="F0AB00"/>
              </a:buClr>
              <a:buSzPct val="80000"/>
              <a:defRPr/>
            </a:pPr>
            <a:r>
              <a:rPr lang="ru-RU" sz="3859" b="1" dirty="0">
                <a:solidFill>
                  <a:schemeClr val="tx1"/>
                </a:solidFill>
                <a:latin typeface="IBM Plex Sans SemiBold"/>
                <a:ea typeface="Arial Unicode MS" pitchFamily="34" charset="-128"/>
                <a:cs typeface="IBM Plex Sans SemiBold"/>
                <a:sym typeface="IBM Plex Sans SemiBold"/>
              </a:rPr>
              <a:t>Зачем нужно развитие </a:t>
            </a:r>
            <a:endParaRPr lang="en-US" sz="3859" b="1" dirty="0">
              <a:solidFill>
                <a:schemeClr val="tx1"/>
              </a:solidFill>
              <a:latin typeface="IBM Plex Sans" panose="020B0604020202020204" charset="0"/>
              <a:ea typeface="Arial Unicode MS" pitchFamily="34" charset="-128"/>
            </a:endParaRPr>
          </a:p>
        </p:txBody>
      </p:sp>
      <p:pic>
        <p:nvPicPr>
          <p:cNvPr id="37" name="Picture 36">
            <a:extLst>
              <a:ext uri="{FF2B5EF4-FFF2-40B4-BE49-F238E27FC236}">
                <a16:creationId xmlns:a16="http://schemas.microsoft.com/office/drawing/2014/main" id="{7AD417D2-7117-4475-96E5-1EDB253CBD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952" y="2277801"/>
            <a:ext cx="891851" cy="891851"/>
          </a:xfrm>
          <a:prstGeom prst="rect">
            <a:avLst/>
          </a:prstGeom>
        </p:spPr>
      </p:pic>
      <p:graphicFrame>
        <p:nvGraphicFramePr>
          <p:cNvPr id="38" name="Diagram 37">
            <a:extLst>
              <a:ext uri="{FF2B5EF4-FFF2-40B4-BE49-F238E27FC236}">
                <a16:creationId xmlns:a16="http://schemas.microsoft.com/office/drawing/2014/main" id="{4B78D33E-BE8A-46F3-A323-0D628EB6B0C6}"/>
              </a:ext>
            </a:extLst>
          </p:cNvPr>
          <p:cNvGraphicFramePr/>
          <p:nvPr>
            <p:extLst>
              <p:ext uri="{D42A27DB-BD31-4B8C-83A1-F6EECF244321}">
                <p14:modId xmlns:p14="http://schemas.microsoft.com/office/powerpoint/2010/main" val="413187307"/>
              </p:ext>
            </p:extLst>
          </p:nvPr>
        </p:nvGraphicFramePr>
        <p:xfrm>
          <a:off x="4873192" y="1962644"/>
          <a:ext cx="8306584" cy="47242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9" name="Google Shape;1437;p79">
            <a:extLst>
              <a:ext uri="{FF2B5EF4-FFF2-40B4-BE49-F238E27FC236}">
                <a16:creationId xmlns:a16="http://schemas.microsoft.com/office/drawing/2014/main" id="{9BCE3DE7-BF26-4C18-A89F-8A96C45F0D8E}"/>
              </a:ext>
            </a:extLst>
          </p:cNvPr>
          <p:cNvSpPr txBox="1"/>
          <p:nvPr/>
        </p:nvSpPr>
        <p:spPr>
          <a:xfrm>
            <a:off x="2839751" y="4406388"/>
            <a:ext cx="3529517" cy="1546148"/>
          </a:xfrm>
          <a:prstGeom prst="rect">
            <a:avLst/>
          </a:prstGeom>
          <a:noFill/>
          <a:ln>
            <a:noFill/>
          </a:ln>
        </p:spPr>
        <p:txBody>
          <a:bodyPr spcFirstLastPara="1" wrap="square" lIns="0" tIns="7046" rIns="0" bIns="0" anchor="t" anchorCtr="0">
            <a:noAutofit/>
          </a:bodyPr>
          <a:lstStyle/>
          <a:p>
            <a:pPr marL="13366"/>
            <a:r>
              <a:rPr lang="ru-RU" sz="1666" b="1" dirty="0">
                <a:latin typeface="IBM Plex Sans"/>
                <a:ea typeface="IBM Plex Sans"/>
                <a:cs typeface="IBM Plex Sans"/>
                <a:sym typeface="IBM Plex Sans"/>
              </a:rPr>
              <a:t>Важно: </a:t>
            </a:r>
          </a:p>
          <a:p>
            <a:pPr marL="13366"/>
            <a:r>
              <a:rPr lang="ru-RU" sz="1666" dirty="0">
                <a:latin typeface="IBM Plex Sans"/>
                <a:ea typeface="IBM Plex Sans"/>
                <a:cs typeface="IBM Plex Sans"/>
                <a:sym typeface="IBM Plex Sans"/>
              </a:rPr>
              <a:t>ответственность за развитие сотрудника лежит на самом сотруднике </a:t>
            </a:r>
            <a:endParaRPr sz="1666" dirty="0">
              <a:latin typeface="IBM Plex Sans"/>
              <a:ea typeface="IBM Plex Sans"/>
              <a:cs typeface="IBM Plex Sans"/>
              <a:sym typeface="IBM Plex Sans"/>
            </a:endParaRPr>
          </a:p>
        </p:txBody>
      </p:sp>
      <p:pic>
        <p:nvPicPr>
          <p:cNvPr id="40" name="Picture 39">
            <a:extLst>
              <a:ext uri="{FF2B5EF4-FFF2-40B4-BE49-F238E27FC236}">
                <a16:creationId xmlns:a16="http://schemas.microsoft.com/office/drawing/2014/main" id="{5781E41D-9D76-495F-A792-DCD52F5EE77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36248" y="3424013"/>
            <a:ext cx="799870" cy="799870"/>
          </a:xfrm>
          <a:prstGeom prst="rect">
            <a:avLst/>
          </a:prstGeom>
        </p:spPr>
      </p:pic>
      <p:pic>
        <p:nvPicPr>
          <p:cNvPr id="41" name="Picture 40">
            <a:extLst>
              <a:ext uri="{FF2B5EF4-FFF2-40B4-BE49-F238E27FC236}">
                <a16:creationId xmlns:a16="http://schemas.microsoft.com/office/drawing/2014/main" id="{02F919B1-3E9C-420B-9FB5-E82ECE697D1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73282" y="4602766"/>
            <a:ext cx="799097" cy="799097"/>
          </a:xfrm>
          <a:prstGeom prst="rect">
            <a:avLst/>
          </a:prstGeom>
        </p:spPr>
      </p:pic>
      <p:sp>
        <p:nvSpPr>
          <p:cNvPr id="42" name="Google Shape;1437;p79">
            <a:extLst>
              <a:ext uri="{FF2B5EF4-FFF2-40B4-BE49-F238E27FC236}">
                <a16:creationId xmlns:a16="http://schemas.microsoft.com/office/drawing/2014/main" id="{661907CA-9710-4BB1-BAC3-F51F28FB5465}"/>
              </a:ext>
            </a:extLst>
          </p:cNvPr>
          <p:cNvSpPr txBox="1"/>
          <p:nvPr/>
        </p:nvSpPr>
        <p:spPr>
          <a:xfrm>
            <a:off x="2726055" y="2617699"/>
            <a:ext cx="3157904" cy="1546148"/>
          </a:xfrm>
          <a:prstGeom prst="rect">
            <a:avLst/>
          </a:prstGeom>
          <a:noFill/>
          <a:ln>
            <a:noFill/>
          </a:ln>
        </p:spPr>
        <p:txBody>
          <a:bodyPr spcFirstLastPara="1" wrap="square" lIns="0" tIns="7046" rIns="0" bIns="0" anchor="t" anchorCtr="0">
            <a:noAutofit/>
          </a:bodyPr>
          <a:lstStyle/>
          <a:p>
            <a:pPr marL="280691" indent="-267325">
              <a:buFont typeface="Arial" panose="020B0604020202020204" pitchFamily="34" charset="0"/>
              <a:buChar char="•"/>
            </a:pPr>
            <a:r>
              <a:rPr lang="ru-RU" sz="1666" dirty="0">
                <a:latin typeface="IBM Plex Sans"/>
                <a:ea typeface="IBM Plex Sans"/>
                <a:cs typeface="IBM Plex Sans"/>
                <a:sym typeface="IBM Plex Sans"/>
              </a:rPr>
              <a:t>Повышение компетенций</a:t>
            </a:r>
          </a:p>
          <a:p>
            <a:pPr marL="280691" indent="-267325">
              <a:buFont typeface="Arial" panose="020B0604020202020204" pitchFamily="34" charset="0"/>
              <a:buChar char="•"/>
            </a:pPr>
            <a:r>
              <a:rPr lang="ru-RU" sz="1666" dirty="0">
                <a:latin typeface="IBM Plex Sans"/>
                <a:ea typeface="IBM Plex Sans"/>
                <a:cs typeface="IBM Plex Sans"/>
                <a:sym typeface="IBM Plex Sans"/>
              </a:rPr>
              <a:t>Карьерный рост </a:t>
            </a:r>
          </a:p>
          <a:p>
            <a:pPr marL="280691" indent="-267325">
              <a:buFont typeface="Arial" panose="020B0604020202020204" pitchFamily="34" charset="0"/>
              <a:buChar char="•"/>
            </a:pPr>
            <a:r>
              <a:rPr lang="ru-RU" sz="1666" dirty="0">
                <a:latin typeface="IBM Plex Sans"/>
                <a:ea typeface="IBM Plex Sans"/>
                <a:cs typeface="IBM Plex Sans"/>
                <a:sym typeface="IBM Plex Sans"/>
              </a:rPr>
              <a:t>Выявление потенциала </a:t>
            </a:r>
          </a:p>
          <a:p>
            <a:pPr marL="280691" indent="-267325">
              <a:buFont typeface="Arial" panose="020B0604020202020204" pitchFamily="34" charset="0"/>
              <a:buChar char="•"/>
            </a:pPr>
            <a:r>
              <a:rPr lang="ru-RU" sz="1666" dirty="0">
                <a:latin typeface="IBM Plex Sans"/>
                <a:ea typeface="IBM Plex Sans"/>
                <a:cs typeface="IBM Plex Sans"/>
                <a:sym typeface="IBM Plex Sans"/>
              </a:rPr>
              <a:t>Инновации</a:t>
            </a:r>
          </a:p>
          <a:p>
            <a:pPr marL="280691" indent="-267325">
              <a:buFont typeface="Arial" panose="020B0604020202020204" pitchFamily="34" charset="0"/>
              <a:buChar char="•"/>
            </a:pPr>
            <a:r>
              <a:rPr lang="ru-RU" sz="1666" dirty="0">
                <a:latin typeface="IBM Plex Sans"/>
                <a:ea typeface="IBM Plex Sans"/>
                <a:cs typeface="IBM Plex Sans"/>
                <a:sym typeface="IBM Plex Sans"/>
              </a:rPr>
              <a:t>Удержание сотрудников </a:t>
            </a:r>
          </a:p>
          <a:p>
            <a:pPr marL="280691" indent="-267325">
              <a:buFont typeface="Arial" panose="020B0604020202020204" pitchFamily="34" charset="0"/>
              <a:buChar char="•"/>
            </a:pPr>
            <a:endParaRPr sz="1666" dirty="0">
              <a:latin typeface="IBM Plex Sans"/>
              <a:ea typeface="IBM Plex Sans"/>
              <a:cs typeface="IBM Plex Sans"/>
              <a:sym typeface="IBM Plex Sans"/>
            </a:endParaRPr>
          </a:p>
        </p:txBody>
      </p:sp>
    </p:spTree>
    <p:extLst>
      <p:ext uri="{BB962C8B-B14F-4D97-AF65-F5344CB8AC3E}">
        <p14:creationId xmlns:p14="http://schemas.microsoft.com/office/powerpoint/2010/main" val="98190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03"/>
        <p:cNvGrpSpPr/>
        <p:nvPr/>
      </p:nvGrpSpPr>
      <p:grpSpPr>
        <a:xfrm>
          <a:off x="0" y="0"/>
          <a:ext cx="0" cy="0"/>
          <a:chOff x="0" y="0"/>
          <a:chExt cx="0" cy="0"/>
        </a:xfrm>
      </p:grpSpPr>
      <p:sp>
        <p:nvSpPr>
          <p:cNvPr id="1404" name="Google Shape;1404;p79"/>
          <p:cNvSpPr/>
          <p:nvPr/>
        </p:nvSpPr>
        <p:spPr>
          <a:xfrm flipH="1">
            <a:off x="4237116" y="2265385"/>
            <a:ext cx="26733" cy="3317430"/>
          </a:xfrm>
          <a:custGeom>
            <a:avLst/>
            <a:gdLst/>
            <a:ahLst/>
            <a:cxnLst/>
            <a:rect l="l" t="t" r="r" b="b"/>
            <a:pathLst>
              <a:path w="120000" h="6806565" extrusionOk="0">
                <a:moveTo>
                  <a:pt x="0" y="0"/>
                </a:moveTo>
                <a:lnTo>
                  <a:pt x="0" y="6806075"/>
                </a:lnTo>
              </a:path>
            </a:pathLst>
          </a:custGeom>
          <a:noFill/>
          <a:ln w="10450" cap="flat" cmpd="sng">
            <a:solidFill>
              <a:srgbClr val="D2D2D9"/>
            </a:solidFill>
            <a:prstDash val="solid"/>
            <a:round/>
            <a:headEnd type="none" w="sm" len="sm"/>
            <a:tailEnd type="none" w="sm" len="sm"/>
          </a:ln>
        </p:spPr>
        <p:txBody>
          <a:bodyPr spcFirstLastPara="1" wrap="square" lIns="0" tIns="0" rIns="0" bIns="0" anchor="t" anchorCtr="0">
            <a:noAutofit/>
          </a:bodyPr>
          <a:lstStyle/>
          <a:p>
            <a:endParaRPr sz="1052"/>
          </a:p>
        </p:txBody>
      </p:sp>
      <p:sp>
        <p:nvSpPr>
          <p:cNvPr id="1405" name="Google Shape;1405;p79"/>
          <p:cNvSpPr/>
          <p:nvPr/>
        </p:nvSpPr>
        <p:spPr>
          <a:xfrm flipH="1">
            <a:off x="7910713" y="2265385"/>
            <a:ext cx="26733" cy="3317430"/>
          </a:xfrm>
          <a:custGeom>
            <a:avLst/>
            <a:gdLst/>
            <a:ahLst/>
            <a:cxnLst/>
            <a:rect l="l" t="t" r="r" b="b"/>
            <a:pathLst>
              <a:path w="120000" h="6806565" extrusionOk="0">
                <a:moveTo>
                  <a:pt x="0" y="0"/>
                </a:moveTo>
                <a:lnTo>
                  <a:pt x="0" y="6806075"/>
                </a:lnTo>
              </a:path>
            </a:pathLst>
          </a:custGeom>
          <a:noFill/>
          <a:ln w="10450" cap="flat" cmpd="sng">
            <a:solidFill>
              <a:srgbClr val="D2D2D9"/>
            </a:solidFill>
            <a:prstDash val="solid"/>
            <a:round/>
            <a:headEnd type="none" w="sm" len="sm"/>
            <a:tailEnd type="none" w="sm" len="sm"/>
          </a:ln>
        </p:spPr>
        <p:txBody>
          <a:bodyPr spcFirstLastPara="1" wrap="square" lIns="0" tIns="0" rIns="0" bIns="0" anchor="t" anchorCtr="0">
            <a:noAutofit/>
          </a:bodyPr>
          <a:lstStyle/>
          <a:p>
            <a:endParaRPr sz="1052"/>
          </a:p>
        </p:txBody>
      </p:sp>
      <p:sp>
        <p:nvSpPr>
          <p:cNvPr id="1438" name="Google Shape;1438;p79"/>
          <p:cNvSpPr txBox="1"/>
          <p:nvPr/>
        </p:nvSpPr>
        <p:spPr>
          <a:xfrm>
            <a:off x="4663052" y="3768115"/>
            <a:ext cx="3138382" cy="2664975"/>
          </a:xfrm>
          <a:prstGeom prst="rect">
            <a:avLst/>
          </a:prstGeom>
          <a:noFill/>
          <a:ln>
            <a:noFill/>
          </a:ln>
        </p:spPr>
        <p:txBody>
          <a:bodyPr spcFirstLastPara="1" wrap="square" lIns="0" tIns="7046" rIns="0" bIns="0" anchor="t" anchorCtr="0">
            <a:noAutofit/>
          </a:bodyPr>
          <a:lstStyle/>
          <a:p>
            <a:pPr marL="7426"/>
            <a:r>
              <a:rPr lang="ru-RU" sz="1666" dirty="0">
                <a:solidFill>
                  <a:srgbClr val="858793"/>
                </a:solidFill>
                <a:latin typeface="IBM Plex Sans"/>
              </a:rPr>
              <a:t>Взаимодействие с другими людьми посредством обучения вместе, в основном через обмен информацией или сотрудничество. </a:t>
            </a:r>
            <a:endParaRPr sz="1666" dirty="0">
              <a:solidFill>
                <a:srgbClr val="858793"/>
              </a:solidFill>
              <a:latin typeface="IBM Plex Sans"/>
              <a:sym typeface="IBM Plex Sans"/>
            </a:endParaRPr>
          </a:p>
        </p:txBody>
      </p:sp>
      <p:sp>
        <p:nvSpPr>
          <p:cNvPr id="1439" name="Google Shape;1439;p79"/>
          <p:cNvSpPr txBox="1"/>
          <p:nvPr/>
        </p:nvSpPr>
        <p:spPr>
          <a:xfrm>
            <a:off x="8439464" y="3598995"/>
            <a:ext cx="2830395" cy="1983820"/>
          </a:xfrm>
          <a:prstGeom prst="rect">
            <a:avLst/>
          </a:prstGeom>
          <a:noFill/>
          <a:ln>
            <a:noFill/>
          </a:ln>
        </p:spPr>
        <p:txBody>
          <a:bodyPr spcFirstLastPara="1" wrap="square" lIns="0" tIns="175244" rIns="0" bIns="0" anchor="t" anchorCtr="0">
            <a:noAutofit/>
          </a:bodyPr>
          <a:lstStyle/>
          <a:p>
            <a:pPr marL="13366" indent="-6312"/>
            <a:r>
              <a:rPr lang="ru-RU" sz="1666" dirty="0">
                <a:solidFill>
                  <a:srgbClr val="858793"/>
                </a:solidFill>
                <a:latin typeface="IBM Plex Sans"/>
              </a:rPr>
              <a:t>Обучение на рабочем месте, обучение через опыт, как программы ротации, проектные задания или самостоятельный опыт </a:t>
            </a:r>
            <a:endParaRPr lang="en-US" sz="1666" dirty="0">
              <a:solidFill>
                <a:srgbClr val="858793"/>
              </a:solidFill>
              <a:latin typeface="IBM Plex Sans"/>
            </a:endParaRPr>
          </a:p>
        </p:txBody>
      </p:sp>
      <p:sp>
        <p:nvSpPr>
          <p:cNvPr id="1440" name="Google Shape;1440;p79"/>
          <p:cNvSpPr txBox="1">
            <a:spLocks noGrp="1"/>
          </p:cNvSpPr>
          <p:nvPr>
            <p:ph type="title"/>
          </p:nvPr>
        </p:nvSpPr>
        <p:spPr>
          <a:xfrm>
            <a:off x="707129" y="857691"/>
            <a:ext cx="8865003" cy="602566"/>
          </a:xfrm>
          <a:prstGeom prst="rect">
            <a:avLst/>
          </a:prstGeom>
          <a:noFill/>
          <a:ln>
            <a:noFill/>
          </a:ln>
        </p:spPr>
        <p:txBody>
          <a:bodyPr spcFirstLastPara="1" vert="horz" wrap="square" lIns="0" tIns="7046" rIns="0" bIns="0" rtlCol="0" anchor="t" anchorCtr="0">
            <a:noAutofit/>
          </a:bodyPr>
          <a:lstStyle/>
          <a:p>
            <a:pPr marL="7426"/>
            <a:r>
              <a:rPr lang="ru-RU" sz="3859" b="1" dirty="0">
                <a:latin typeface="IBM Plex Sans SemiBold"/>
                <a:ea typeface="IBM Plex Sans SemiBold"/>
                <a:cs typeface="IBM Plex Sans SemiBold"/>
                <a:sym typeface="IBM Plex Sans SemiBold"/>
              </a:rPr>
              <a:t>Модель постоянного обучения</a:t>
            </a:r>
            <a:endParaRPr sz="3859" dirty="0">
              <a:latin typeface="IBM Plex Sans SemiBold"/>
              <a:ea typeface="IBM Plex Sans SemiBold"/>
              <a:cs typeface="IBM Plex Sans SemiBold"/>
              <a:sym typeface="IBM Plex Sans SemiBold"/>
            </a:endParaRPr>
          </a:p>
        </p:txBody>
      </p:sp>
      <p:sp>
        <p:nvSpPr>
          <p:cNvPr id="39" name="Google Shape;1438;p79">
            <a:extLst>
              <a:ext uri="{FF2B5EF4-FFF2-40B4-BE49-F238E27FC236}">
                <a16:creationId xmlns:a16="http://schemas.microsoft.com/office/drawing/2014/main" id="{729B81DF-C2E1-448A-8705-33468F0E8CFD}"/>
              </a:ext>
            </a:extLst>
          </p:cNvPr>
          <p:cNvSpPr txBox="1"/>
          <p:nvPr/>
        </p:nvSpPr>
        <p:spPr>
          <a:xfrm>
            <a:off x="870366" y="3640316"/>
            <a:ext cx="3157903" cy="738736"/>
          </a:xfrm>
          <a:prstGeom prst="rect">
            <a:avLst/>
          </a:prstGeom>
          <a:noFill/>
          <a:ln>
            <a:noFill/>
          </a:ln>
        </p:spPr>
        <p:txBody>
          <a:bodyPr spcFirstLastPara="1" wrap="square" lIns="0" tIns="7046" rIns="0" bIns="0" anchor="t" anchorCtr="0">
            <a:noAutofit/>
          </a:bodyPr>
          <a:lstStyle/>
          <a:p>
            <a:pPr marL="7426"/>
            <a:r>
              <a:rPr lang="ru-RU" sz="1666" dirty="0">
                <a:solidFill>
                  <a:srgbClr val="858793"/>
                </a:solidFill>
                <a:latin typeface="IBM Plex Sans"/>
              </a:rPr>
              <a:t>Структурированные курсы, тренинги под руководством тренера, дистанционное обучение, смешанные методики </a:t>
            </a:r>
          </a:p>
          <a:p>
            <a:pPr marL="7426"/>
            <a:endParaRPr lang="ru-RU" sz="1754" dirty="0"/>
          </a:p>
          <a:p>
            <a:pPr marL="7426"/>
            <a:endParaRPr sz="1754" dirty="0">
              <a:latin typeface="IBM Plex Sans"/>
              <a:ea typeface="IBM Plex Sans"/>
              <a:cs typeface="IBM Plex Sans"/>
              <a:sym typeface="IBM Plex Sans"/>
            </a:endParaRPr>
          </a:p>
        </p:txBody>
      </p:sp>
      <p:sp>
        <p:nvSpPr>
          <p:cNvPr id="42" name="Rectangle 41">
            <a:extLst>
              <a:ext uri="{FF2B5EF4-FFF2-40B4-BE49-F238E27FC236}">
                <a16:creationId xmlns:a16="http://schemas.microsoft.com/office/drawing/2014/main" id="{85A45345-8F54-4E43-A856-D22E135181E8}"/>
              </a:ext>
            </a:extLst>
          </p:cNvPr>
          <p:cNvSpPr/>
          <p:nvPr/>
        </p:nvSpPr>
        <p:spPr bwMode="gray">
          <a:xfrm>
            <a:off x="925402" y="1739379"/>
            <a:ext cx="2576549" cy="891851"/>
          </a:xfrm>
          <a:prstGeom prst="rect">
            <a:avLst/>
          </a:prstGeom>
          <a:solidFill>
            <a:schemeClr val="accent1">
              <a:lumMod val="20000"/>
              <a:lumOff val="80000"/>
            </a:schemeClr>
          </a:solidFill>
          <a:ln w="6350" algn="ctr">
            <a:noFill/>
            <a:miter lim="800000"/>
            <a:headEnd/>
            <a:tailEnd/>
          </a:ln>
        </p:spPr>
        <p:txBody>
          <a:bodyPr lIns="86713" tIns="69370" rIns="86713" bIns="132149" rtlCol="0" anchor="ctr"/>
          <a:lstStyle/>
          <a:p>
            <a:pPr algn="ctr" defTabSz="880929" fontAlgn="base">
              <a:spcBef>
                <a:spcPct val="50000"/>
              </a:spcBef>
              <a:spcAft>
                <a:spcPct val="0"/>
              </a:spcAft>
              <a:buClr>
                <a:srgbClr val="F0AB00"/>
              </a:buClr>
              <a:buSzPct val="80000"/>
              <a:defRPr/>
            </a:pPr>
            <a:r>
              <a:rPr lang="ru-RU" sz="1542" b="1" dirty="0">
                <a:latin typeface="IBM Plex Sans" panose="020B0604020202020204" charset="0"/>
                <a:ea typeface="Arial Unicode MS" pitchFamily="34" charset="-128"/>
                <a:cs typeface="Arial Unicode MS" pitchFamily="34" charset="-128"/>
              </a:rPr>
              <a:t>Формальное обучение </a:t>
            </a:r>
          </a:p>
          <a:p>
            <a:pPr algn="ctr" defTabSz="880929" fontAlgn="base">
              <a:spcBef>
                <a:spcPct val="50000"/>
              </a:spcBef>
              <a:spcAft>
                <a:spcPct val="0"/>
              </a:spcAft>
              <a:buClr>
                <a:srgbClr val="F0AB00"/>
              </a:buClr>
              <a:buSzPct val="80000"/>
              <a:defRPr/>
            </a:pPr>
            <a:r>
              <a:rPr lang="ru-RU" sz="1542" b="1" dirty="0">
                <a:latin typeface="IBM Plex Sans" panose="020B0604020202020204" charset="0"/>
                <a:ea typeface="Arial Unicode MS" pitchFamily="34" charset="-128"/>
                <a:cs typeface="Arial Unicode MS" pitchFamily="34" charset="-128"/>
              </a:rPr>
              <a:t>10%</a:t>
            </a:r>
            <a:endParaRPr lang="en-US" sz="1542" b="1" dirty="0">
              <a:latin typeface="IBM Plex Sans" panose="020B0604020202020204" charset="0"/>
              <a:ea typeface="Arial Unicode MS" pitchFamily="34" charset="-128"/>
              <a:cs typeface="Arial Unicode MS" pitchFamily="34" charset="-128"/>
            </a:endParaRPr>
          </a:p>
        </p:txBody>
      </p:sp>
      <p:sp>
        <p:nvSpPr>
          <p:cNvPr id="50" name="Rectangle 49">
            <a:extLst>
              <a:ext uri="{FF2B5EF4-FFF2-40B4-BE49-F238E27FC236}">
                <a16:creationId xmlns:a16="http://schemas.microsoft.com/office/drawing/2014/main" id="{B513747C-9E35-438D-AB3C-372095A7A2D6}"/>
              </a:ext>
            </a:extLst>
          </p:cNvPr>
          <p:cNvSpPr/>
          <p:nvPr/>
        </p:nvSpPr>
        <p:spPr bwMode="gray">
          <a:xfrm>
            <a:off x="4726114" y="1739379"/>
            <a:ext cx="2576549" cy="901791"/>
          </a:xfrm>
          <a:prstGeom prst="rect">
            <a:avLst/>
          </a:prstGeom>
          <a:solidFill>
            <a:schemeClr val="accent1">
              <a:lumMod val="40000"/>
              <a:lumOff val="60000"/>
            </a:schemeClr>
          </a:solidFill>
          <a:ln w="6350" algn="ctr">
            <a:noFill/>
            <a:miter lim="800000"/>
            <a:headEnd/>
            <a:tailEnd/>
          </a:ln>
        </p:spPr>
        <p:txBody>
          <a:bodyPr lIns="86713" tIns="69370" rIns="86713" bIns="132149" rtlCol="0" anchor="ctr"/>
          <a:lstStyle/>
          <a:p>
            <a:pPr algn="ctr" defTabSz="880929" fontAlgn="base">
              <a:spcBef>
                <a:spcPct val="50000"/>
              </a:spcBef>
              <a:spcAft>
                <a:spcPct val="0"/>
              </a:spcAft>
              <a:buClr>
                <a:srgbClr val="F0AB00"/>
              </a:buClr>
              <a:buSzPct val="80000"/>
              <a:defRPr/>
            </a:pPr>
            <a:r>
              <a:rPr lang="ru-RU" sz="1542" b="1" dirty="0">
                <a:latin typeface="IBM Plex Sans" panose="020B0604020202020204" charset="0"/>
                <a:ea typeface="Arial Unicode MS" pitchFamily="34" charset="-128"/>
              </a:rPr>
              <a:t>Обучение через общение                          20%  </a:t>
            </a:r>
            <a:endParaRPr lang="en-US" sz="1542" b="1" dirty="0">
              <a:latin typeface="IBM Plex Sans" panose="020B0604020202020204" charset="0"/>
              <a:ea typeface="Arial Unicode MS" pitchFamily="34" charset="-128"/>
            </a:endParaRPr>
          </a:p>
        </p:txBody>
      </p:sp>
      <p:sp>
        <p:nvSpPr>
          <p:cNvPr id="52" name="Rectangle 51">
            <a:extLst>
              <a:ext uri="{FF2B5EF4-FFF2-40B4-BE49-F238E27FC236}">
                <a16:creationId xmlns:a16="http://schemas.microsoft.com/office/drawing/2014/main" id="{257399CE-ABA5-4680-B0DB-594806AA8AC8}"/>
              </a:ext>
            </a:extLst>
          </p:cNvPr>
          <p:cNvSpPr/>
          <p:nvPr/>
        </p:nvSpPr>
        <p:spPr bwMode="gray">
          <a:xfrm>
            <a:off x="8399946" y="1739379"/>
            <a:ext cx="2576549" cy="901791"/>
          </a:xfrm>
          <a:prstGeom prst="rect">
            <a:avLst/>
          </a:prstGeom>
          <a:solidFill>
            <a:schemeClr val="accent1">
              <a:lumMod val="60000"/>
              <a:lumOff val="40000"/>
            </a:schemeClr>
          </a:solidFill>
          <a:ln w="6350" algn="ctr">
            <a:noFill/>
            <a:miter lim="800000"/>
            <a:headEnd/>
            <a:tailEnd/>
          </a:ln>
        </p:spPr>
        <p:txBody>
          <a:bodyPr lIns="86713" tIns="69370" rIns="86713" bIns="132149" rtlCol="0" anchor="ctr"/>
          <a:lstStyle/>
          <a:p>
            <a:pPr algn="ctr" defTabSz="880929" fontAlgn="base">
              <a:spcBef>
                <a:spcPct val="50000"/>
              </a:spcBef>
              <a:spcAft>
                <a:spcPct val="0"/>
              </a:spcAft>
              <a:buClr>
                <a:srgbClr val="F0AB00"/>
              </a:buClr>
              <a:buSzPct val="80000"/>
              <a:defRPr/>
            </a:pPr>
            <a:r>
              <a:rPr lang="ru-RU" sz="1542" b="1" dirty="0">
                <a:latin typeface="IBM Plex Sans" panose="020B0604020202020204" charset="0"/>
                <a:ea typeface="Arial Unicode MS" pitchFamily="34" charset="-128"/>
              </a:rPr>
              <a:t>Обучение через         опыт                                       70% </a:t>
            </a:r>
            <a:endParaRPr lang="en-US" sz="1542" b="1" dirty="0">
              <a:latin typeface="IBM Plex Sans" panose="020B0604020202020204" charset="0"/>
              <a:ea typeface="Arial Unicode MS" pitchFamily="34" charset="-128"/>
            </a:endParaRPr>
          </a:p>
        </p:txBody>
      </p:sp>
      <p:pic>
        <p:nvPicPr>
          <p:cNvPr id="54" name="Picture 53">
            <a:extLst>
              <a:ext uri="{FF2B5EF4-FFF2-40B4-BE49-F238E27FC236}">
                <a16:creationId xmlns:a16="http://schemas.microsoft.com/office/drawing/2014/main" id="{0303BAB8-0948-4242-B086-1C5146770F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7751" y="2631230"/>
            <a:ext cx="891851" cy="891851"/>
          </a:xfrm>
          <a:prstGeom prst="rect">
            <a:avLst/>
          </a:prstGeom>
        </p:spPr>
      </p:pic>
      <p:pic>
        <p:nvPicPr>
          <p:cNvPr id="55" name="Picture 54">
            <a:extLst>
              <a:ext uri="{FF2B5EF4-FFF2-40B4-BE49-F238E27FC236}">
                <a16:creationId xmlns:a16="http://schemas.microsoft.com/office/drawing/2014/main" id="{BB31ECB5-9C26-4FD6-BD32-2E1787928A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42569" y="2749729"/>
            <a:ext cx="799870" cy="799870"/>
          </a:xfrm>
          <a:prstGeom prst="rect">
            <a:avLst/>
          </a:prstGeom>
        </p:spPr>
      </p:pic>
      <p:pic>
        <p:nvPicPr>
          <p:cNvPr id="56" name="Picture 55">
            <a:extLst>
              <a:ext uri="{FF2B5EF4-FFF2-40B4-BE49-F238E27FC236}">
                <a16:creationId xmlns:a16="http://schemas.microsoft.com/office/drawing/2014/main" id="{66DEC9C3-67EA-4659-B976-0D90D7221C6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31255" y="2749308"/>
            <a:ext cx="799097" cy="799097"/>
          </a:xfrm>
          <a:prstGeom prst="rect">
            <a:avLst/>
          </a:prstGeom>
        </p:spPr>
      </p:pic>
      <p:sp>
        <p:nvSpPr>
          <p:cNvPr id="57" name="Rectangle 56">
            <a:extLst>
              <a:ext uri="{FF2B5EF4-FFF2-40B4-BE49-F238E27FC236}">
                <a16:creationId xmlns:a16="http://schemas.microsoft.com/office/drawing/2014/main" id="{F68BE357-EC1D-467C-8E17-2B83EA2FFE5C}"/>
              </a:ext>
            </a:extLst>
          </p:cNvPr>
          <p:cNvSpPr/>
          <p:nvPr/>
        </p:nvSpPr>
        <p:spPr>
          <a:xfrm>
            <a:off x="704668" y="5801331"/>
            <a:ext cx="10593814" cy="861390"/>
          </a:xfrm>
          <a:prstGeom prst="rect">
            <a:avLst/>
          </a:prstGeom>
          <a:ln>
            <a:solidFill>
              <a:schemeClr val="tx1"/>
            </a:solidFill>
          </a:ln>
        </p:spPr>
        <p:txBody>
          <a:bodyPr wrap="square">
            <a:spAutoFit/>
          </a:bodyPr>
          <a:lstStyle/>
          <a:p>
            <a:pPr algn="ctr" defTabSz="786639">
              <a:defRPr/>
            </a:pPr>
            <a:r>
              <a:rPr lang="ru-RU" sz="1666" b="1" dirty="0">
                <a:solidFill>
                  <a:srgbClr val="858793"/>
                </a:solidFill>
                <a:latin typeface="IBM Plex Sans"/>
              </a:rPr>
              <a:t>Поддержка производительности </a:t>
            </a:r>
          </a:p>
          <a:p>
            <a:pPr algn="ctr" defTabSz="786639">
              <a:defRPr/>
            </a:pPr>
            <a:r>
              <a:rPr lang="ru-RU" sz="1666" dirty="0">
                <a:solidFill>
                  <a:srgbClr val="858793"/>
                </a:solidFill>
                <a:latin typeface="IBM Plex Sans"/>
              </a:rPr>
              <a:t>Устранение пробелов в знаниях, чтобы помочь сотрудникам выполнять свою работу по требованию без формального отслеживания или измерения </a:t>
            </a:r>
            <a:endParaRPr lang="en-US" sz="1666" dirty="0">
              <a:solidFill>
                <a:srgbClr val="858793"/>
              </a:solidFill>
              <a:latin typeface="IBM Plex Sans"/>
            </a:endParaRPr>
          </a:p>
        </p:txBody>
      </p:sp>
    </p:spTree>
    <p:extLst>
      <p:ext uri="{BB962C8B-B14F-4D97-AF65-F5344CB8AC3E}">
        <p14:creationId xmlns:p14="http://schemas.microsoft.com/office/powerpoint/2010/main" val="4081913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3"/>
        <p:cNvGrpSpPr/>
        <p:nvPr/>
      </p:nvGrpSpPr>
      <p:grpSpPr>
        <a:xfrm>
          <a:off x="0" y="0"/>
          <a:ext cx="0" cy="0"/>
          <a:chOff x="0" y="0"/>
          <a:chExt cx="0" cy="0"/>
        </a:xfrm>
      </p:grpSpPr>
      <p:sp>
        <p:nvSpPr>
          <p:cNvPr id="1404" name="Google Shape;1404;p79"/>
          <p:cNvSpPr/>
          <p:nvPr/>
        </p:nvSpPr>
        <p:spPr>
          <a:xfrm>
            <a:off x="2461964" y="2277801"/>
            <a:ext cx="0" cy="3980016"/>
          </a:xfrm>
          <a:custGeom>
            <a:avLst/>
            <a:gdLst/>
            <a:ahLst/>
            <a:cxnLst/>
            <a:rect l="l" t="t" r="r" b="b"/>
            <a:pathLst>
              <a:path w="120000" h="6806565" extrusionOk="0">
                <a:moveTo>
                  <a:pt x="0" y="0"/>
                </a:moveTo>
                <a:lnTo>
                  <a:pt x="0" y="6806075"/>
                </a:lnTo>
              </a:path>
            </a:pathLst>
          </a:custGeom>
          <a:noFill/>
          <a:ln w="10450" cap="flat" cmpd="sng">
            <a:solidFill>
              <a:srgbClr val="D2D2D9"/>
            </a:solidFill>
            <a:prstDash val="solid"/>
            <a:round/>
            <a:headEnd type="none" w="sm" len="sm"/>
            <a:tailEnd type="none" w="sm" len="sm"/>
          </a:ln>
        </p:spPr>
        <p:txBody>
          <a:bodyPr spcFirstLastPara="1" wrap="square" lIns="0" tIns="0" rIns="0" bIns="0" anchor="t" anchorCtr="0">
            <a:noAutofit/>
          </a:bodyPr>
          <a:lstStyle/>
          <a:p>
            <a:endParaRPr sz="1052"/>
          </a:p>
        </p:txBody>
      </p:sp>
      <p:sp>
        <p:nvSpPr>
          <p:cNvPr id="1437" name="Google Shape;1437;p79"/>
          <p:cNvSpPr txBox="1"/>
          <p:nvPr/>
        </p:nvSpPr>
        <p:spPr>
          <a:xfrm>
            <a:off x="806312" y="2277800"/>
            <a:ext cx="3157904" cy="1546148"/>
          </a:xfrm>
          <a:prstGeom prst="rect">
            <a:avLst/>
          </a:prstGeom>
          <a:noFill/>
          <a:ln>
            <a:noFill/>
          </a:ln>
        </p:spPr>
        <p:txBody>
          <a:bodyPr spcFirstLastPara="1" wrap="square" lIns="0" tIns="7046" rIns="0" bIns="0" anchor="t" anchorCtr="0">
            <a:noAutofit/>
          </a:bodyPr>
          <a:lstStyle/>
          <a:p>
            <a:pPr marL="13366"/>
            <a:endParaRPr sz="1666" dirty="0">
              <a:latin typeface="IBM Plex Sans"/>
              <a:ea typeface="IBM Plex Sans"/>
              <a:cs typeface="IBM Plex Sans"/>
              <a:sym typeface="IBM Plex Sans"/>
            </a:endParaRPr>
          </a:p>
        </p:txBody>
      </p:sp>
      <p:sp>
        <p:nvSpPr>
          <p:cNvPr id="1438" name="Google Shape;1438;p79"/>
          <p:cNvSpPr txBox="1"/>
          <p:nvPr/>
        </p:nvSpPr>
        <p:spPr>
          <a:xfrm>
            <a:off x="3066487" y="2272459"/>
            <a:ext cx="4478447" cy="2664975"/>
          </a:xfrm>
          <a:prstGeom prst="rect">
            <a:avLst/>
          </a:prstGeom>
          <a:noFill/>
          <a:ln>
            <a:noFill/>
          </a:ln>
        </p:spPr>
        <p:txBody>
          <a:bodyPr spcFirstLastPara="1" wrap="square" lIns="0" tIns="7046" rIns="0" bIns="0" anchor="t" anchorCtr="0">
            <a:noAutofit/>
          </a:bodyPr>
          <a:lstStyle/>
          <a:p>
            <a:r>
              <a:rPr lang="ru-RU" sz="1930" b="1" dirty="0">
                <a:solidFill>
                  <a:srgbClr val="858793"/>
                </a:solidFill>
                <a:latin typeface="IBM Plex Sans"/>
              </a:rPr>
              <a:t>Очное формальное обучение</a:t>
            </a:r>
            <a:r>
              <a:rPr lang="en-US" sz="1930" b="1" dirty="0">
                <a:solidFill>
                  <a:srgbClr val="858793"/>
                </a:solidFill>
                <a:latin typeface="IBM Plex Sans"/>
              </a:rPr>
              <a:t>:</a:t>
            </a:r>
          </a:p>
          <a:p>
            <a:pPr marL="267325" indent="-267325">
              <a:buFont typeface="Arial" panose="020B0604020202020204" pitchFamily="34" charset="0"/>
              <a:buChar char="•"/>
            </a:pPr>
            <a:r>
              <a:rPr lang="ru-RU" sz="1930" b="1" dirty="0">
                <a:solidFill>
                  <a:srgbClr val="858793"/>
                </a:solidFill>
                <a:latin typeface="IBM Plex Sans"/>
              </a:rPr>
              <a:t>тренинги</a:t>
            </a:r>
          </a:p>
          <a:p>
            <a:pPr marL="267325" indent="-267325">
              <a:buFont typeface="Arial" panose="020B0604020202020204" pitchFamily="34" charset="0"/>
              <a:buChar char="•"/>
            </a:pPr>
            <a:r>
              <a:rPr lang="ru-RU" sz="1930" b="1" dirty="0">
                <a:solidFill>
                  <a:srgbClr val="858793"/>
                </a:solidFill>
                <a:latin typeface="IBM Plex Sans"/>
              </a:rPr>
              <a:t>семинары </a:t>
            </a:r>
            <a:endParaRPr lang="en-US" sz="1930" b="1" dirty="0">
              <a:solidFill>
                <a:srgbClr val="858793"/>
              </a:solidFill>
              <a:latin typeface="IBM Plex Sans"/>
            </a:endParaRPr>
          </a:p>
          <a:p>
            <a:pPr marL="267325" indent="-267325">
              <a:buFont typeface="Arial" panose="020B0604020202020204" pitchFamily="34" charset="0"/>
              <a:buChar char="•"/>
            </a:pPr>
            <a:r>
              <a:rPr lang="ru-RU" sz="1930" b="1" dirty="0">
                <a:solidFill>
                  <a:srgbClr val="858793"/>
                </a:solidFill>
                <a:latin typeface="IBM Plex Sans"/>
              </a:rPr>
              <a:t>практикумы</a:t>
            </a:r>
          </a:p>
          <a:p>
            <a:pPr marL="267325" indent="-267325">
              <a:buFont typeface="Arial" panose="020B0604020202020204" pitchFamily="34" charset="0"/>
              <a:buChar char="•"/>
            </a:pPr>
            <a:r>
              <a:rPr lang="ru-RU" sz="1930" b="1" dirty="0">
                <a:solidFill>
                  <a:srgbClr val="858793"/>
                </a:solidFill>
                <a:latin typeface="IBM Plex Sans"/>
              </a:rPr>
              <a:t>практические занятия</a:t>
            </a:r>
          </a:p>
          <a:p>
            <a:pPr marL="267325" indent="-267325">
              <a:buFont typeface="Arial" panose="020B0604020202020204" pitchFamily="34" charset="0"/>
              <a:buChar char="•"/>
            </a:pPr>
            <a:r>
              <a:rPr lang="ru-RU" sz="1930" b="1" dirty="0">
                <a:solidFill>
                  <a:srgbClr val="858793"/>
                </a:solidFill>
                <a:latin typeface="IBM Plex Sans"/>
              </a:rPr>
              <a:t>презентации. </a:t>
            </a:r>
            <a:endParaRPr lang="en-US" sz="1930" b="1" dirty="0">
              <a:solidFill>
                <a:srgbClr val="858793"/>
              </a:solidFill>
              <a:latin typeface="IBM Plex Sans"/>
            </a:endParaRPr>
          </a:p>
          <a:p>
            <a:endParaRPr lang="ru-RU" sz="1930" b="1" dirty="0">
              <a:solidFill>
                <a:srgbClr val="858793"/>
              </a:solidFill>
              <a:latin typeface="IBM Plex Sans"/>
            </a:endParaRPr>
          </a:p>
          <a:p>
            <a:r>
              <a:rPr lang="ru-RU" sz="1930" b="1" dirty="0">
                <a:solidFill>
                  <a:srgbClr val="858793"/>
                </a:solidFill>
                <a:latin typeface="IBM Plex Sans"/>
              </a:rPr>
              <a:t>Онлайн-обучение</a:t>
            </a:r>
            <a:r>
              <a:rPr lang="en-US" sz="1930" b="1" dirty="0">
                <a:solidFill>
                  <a:srgbClr val="858793"/>
                </a:solidFill>
                <a:latin typeface="IBM Plex Sans"/>
              </a:rPr>
              <a:t>:</a:t>
            </a:r>
          </a:p>
          <a:p>
            <a:pPr marL="267325" indent="-267325">
              <a:buFont typeface="Arial" panose="020B0604020202020204" pitchFamily="34" charset="0"/>
              <a:buChar char="•"/>
            </a:pPr>
            <a:r>
              <a:rPr lang="ru-RU" sz="1930" b="1" dirty="0">
                <a:solidFill>
                  <a:srgbClr val="858793"/>
                </a:solidFill>
                <a:latin typeface="IBM Plex Sans"/>
              </a:rPr>
              <a:t>вебинары</a:t>
            </a:r>
            <a:endParaRPr lang="en-US" sz="1930" b="1" dirty="0">
              <a:solidFill>
                <a:srgbClr val="858793"/>
              </a:solidFill>
              <a:latin typeface="IBM Plex Sans"/>
            </a:endParaRPr>
          </a:p>
          <a:p>
            <a:pPr marL="267325" indent="-267325">
              <a:buFont typeface="Arial" panose="020B0604020202020204" pitchFamily="34" charset="0"/>
              <a:buChar char="•"/>
            </a:pPr>
            <a:r>
              <a:rPr lang="ru-RU" sz="1930" b="1" dirty="0">
                <a:solidFill>
                  <a:srgbClr val="858793"/>
                </a:solidFill>
                <a:latin typeface="IBM Plex Sans"/>
              </a:rPr>
              <a:t>онлайн-курсы </a:t>
            </a:r>
            <a:endParaRPr lang="en-US" sz="1930" b="1" dirty="0">
              <a:solidFill>
                <a:srgbClr val="858793"/>
              </a:solidFill>
              <a:latin typeface="IBM Plex Sans"/>
            </a:endParaRPr>
          </a:p>
          <a:p>
            <a:pPr marL="267325" indent="-267325">
              <a:buFont typeface="Arial" panose="020B0604020202020204" pitchFamily="34" charset="0"/>
              <a:buChar char="•"/>
            </a:pPr>
            <a:r>
              <a:rPr lang="ru-RU" sz="1930" b="1" dirty="0">
                <a:solidFill>
                  <a:srgbClr val="858793"/>
                </a:solidFill>
                <a:latin typeface="IBM Plex Sans"/>
              </a:rPr>
              <a:t>видео</a:t>
            </a:r>
          </a:p>
          <a:p>
            <a:pPr marL="267325" indent="-267325">
              <a:buFont typeface="Arial" panose="020B0604020202020204" pitchFamily="34" charset="0"/>
              <a:buChar char="•"/>
            </a:pPr>
            <a:r>
              <a:rPr lang="ru-RU" sz="1930" b="1" dirty="0">
                <a:solidFill>
                  <a:srgbClr val="858793"/>
                </a:solidFill>
                <a:latin typeface="IBM Plex Sans"/>
              </a:rPr>
              <a:t>Тесты</a:t>
            </a:r>
          </a:p>
          <a:p>
            <a:pPr marL="267325" indent="-267325">
              <a:buFont typeface="Arial" panose="020B0604020202020204" pitchFamily="34" charset="0"/>
              <a:buChar char="•"/>
            </a:pPr>
            <a:endParaRPr lang="ru-RU" sz="1930" b="1" dirty="0">
              <a:solidFill>
                <a:srgbClr val="858793"/>
              </a:solidFill>
              <a:latin typeface="IBM Plex Sans"/>
            </a:endParaRPr>
          </a:p>
          <a:p>
            <a:r>
              <a:rPr lang="ru-RU" sz="1930" b="1" dirty="0">
                <a:solidFill>
                  <a:srgbClr val="858793"/>
                </a:solidFill>
                <a:latin typeface="IBM Plex Sans"/>
              </a:rPr>
              <a:t>Чтение литературы </a:t>
            </a:r>
          </a:p>
          <a:p>
            <a:br>
              <a:rPr lang="ru-RU" sz="2105" dirty="0"/>
            </a:br>
            <a:r>
              <a:rPr lang="en-US" sz="1930" b="1" dirty="0">
                <a:solidFill>
                  <a:srgbClr val="858793"/>
                </a:solidFill>
                <a:latin typeface="IBM Plex Sans"/>
                <a:sym typeface="IBM Plex Sans"/>
              </a:rPr>
              <a:t> </a:t>
            </a:r>
            <a:endParaRPr lang="ru-RU" sz="1930" b="1" dirty="0">
              <a:solidFill>
                <a:srgbClr val="858793"/>
              </a:solidFill>
              <a:latin typeface="IBM Plex Sans"/>
              <a:sym typeface="IBM Plex Sans"/>
            </a:endParaRPr>
          </a:p>
          <a:p>
            <a:pPr marL="7426"/>
            <a:endParaRPr sz="1666" dirty="0">
              <a:solidFill>
                <a:srgbClr val="858793"/>
              </a:solidFill>
              <a:latin typeface="IBM Plex Sans"/>
              <a:sym typeface="IBM Plex Sans"/>
            </a:endParaRPr>
          </a:p>
        </p:txBody>
      </p:sp>
      <p:sp>
        <p:nvSpPr>
          <p:cNvPr id="1440" name="Google Shape;1440;p79"/>
          <p:cNvSpPr txBox="1">
            <a:spLocks noGrp="1"/>
          </p:cNvSpPr>
          <p:nvPr>
            <p:ph type="title"/>
          </p:nvPr>
        </p:nvSpPr>
        <p:spPr>
          <a:xfrm>
            <a:off x="743292" y="1223068"/>
            <a:ext cx="9270441" cy="602566"/>
          </a:xfrm>
          <a:prstGeom prst="rect">
            <a:avLst/>
          </a:prstGeom>
          <a:noFill/>
          <a:ln>
            <a:noFill/>
          </a:ln>
        </p:spPr>
        <p:txBody>
          <a:bodyPr spcFirstLastPara="1" vert="horz" wrap="square" lIns="0" tIns="7046" rIns="0" bIns="0" rtlCol="0" anchor="b" anchorCtr="0">
            <a:noAutofit/>
          </a:bodyPr>
          <a:lstStyle/>
          <a:p>
            <a:pPr defTabSz="880929" fontAlgn="base">
              <a:spcBef>
                <a:spcPct val="50000"/>
              </a:spcBef>
              <a:spcAft>
                <a:spcPct val="0"/>
              </a:spcAft>
              <a:buClr>
                <a:srgbClr val="F0AB00"/>
              </a:buClr>
              <a:buSzPct val="80000"/>
              <a:defRPr/>
            </a:pPr>
            <a:r>
              <a:rPr lang="ru-RU" sz="3859" b="1" dirty="0">
                <a:latin typeface="IBM Plex Sans SemiBold"/>
                <a:ea typeface="IBM Plex Sans SemiBold"/>
                <a:cs typeface="IBM Plex Sans SemiBold"/>
                <a:sym typeface="IBM Plex Sans SemiBold"/>
              </a:rPr>
              <a:t>Формальное обучение</a:t>
            </a:r>
            <a:r>
              <a:rPr lang="en-US" sz="3859" b="1" dirty="0">
                <a:latin typeface="IBM Plex Sans SemiBold"/>
                <a:ea typeface="IBM Plex Sans SemiBold"/>
                <a:cs typeface="IBM Plex Sans SemiBold"/>
                <a:sym typeface="IBM Plex Sans SemiBold"/>
              </a:rPr>
              <a:t>: </a:t>
            </a:r>
            <a:r>
              <a:rPr lang="ru-RU" sz="3859" b="1" dirty="0">
                <a:latin typeface="IBM Plex Sans SemiBold"/>
                <a:ea typeface="IBM Plex Sans SemiBold"/>
                <a:cs typeface="IBM Plex Sans SemiBold"/>
                <a:sym typeface="IBM Plex Sans SemiBold"/>
              </a:rPr>
              <a:t>10 % </a:t>
            </a:r>
            <a:endParaRPr lang="en-US" sz="3859" b="1" dirty="0">
              <a:solidFill>
                <a:schemeClr val="tx1"/>
              </a:solidFill>
              <a:latin typeface="IBM Plex Sans" panose="020B0604020202020204" charset="0"/>
              <a:ea typeface="Arial Unicode MS" pitchFamily="34" charset="-128"/>
            </a:endParaRPr>
          </a:p>
        </p:txBody>
      </p:sp>
      <p:pic>
        <p:nvPicPr>
          <p:cNvPr id="37" name="Picture 36">
            <a:extLst>
              <a:ext uri="{FF2B5EF4-FFF2-40B4-BE49-F238E27FC236}">
                <a16:creationId xmlns:a16="http://schemas.microsoft.com/office/drawing/2014/main" id="{7AD417D2-7117-4475-96E5-1EDB253CBD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952" y="2277801"/>
            <a:ext cx="891851" cy="891851"/>
          </a:xfrm>
          <a:prstGeom prst="rect">
            <a:avLst/>
          </a:prstGeom>
        </p:spPr>
      </p:pic>
    </p:spTree>
    <p:extLst>
      <p:ext uri="{BB962C8B-B14F-4D97-AF65-F5344CB8AC3E}">
        <p14:creationId xmlns:p14="http://schemas.microsoft.com/office/powerpoint/2010/main" val="1414361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3"/>
        <p:cNvGrpSpPr/>
        <p:nvPr/>
      </p:nvGrpSpPr>
      <p:grpSpPr>
        <a:xfrm>
          <a:off x="0" y="0"/>
          <a:ext cx="0" cy="0"/>
          <a:chOff x="0" y="0"/>
          <a:chExt cx="0" cy="0"/>
        </a:xfrm>
      </p:grpSpPr>
      <p:sp>
        <p:nvSpPr>
          <p:cNvPr id="1404" name="Google Shape;1404;p79"/>
          <p:cNvSpPr/>
          <p:nvPr/>
        </p:nvSpPr>
        <p:spPr>
          <a:xfrm>
            <a:off x="2461964" y="2277801"/>
            <a:ext cx="0" cy="3980016"/>
          </a:xfrm>
          <a:custGeom>
            <a:avLst/>
            <a:gdLst/>
            <a:ahLst/>
            <a:cxnLst/>
            <a:rect l="l" t="t" r="r" b="b"/>
            <a:pathLst>
              <a:path w="120000" h="6806565" extrusionOk="0">
                <a:moveTo>
                  <a:pt x="0" y="0"/>
                </a:moveTo>
                <a:lnTo>
                  <a:pt x="0" y="6806075"/>
                </a:lnTo>
              </a:path>
            </a:pathLst>
          </a:custGeom>
          <a:noFill/>
          <a:ln w="10450" cap="flat" cmpd="sng">
            <a:solidFill>
              <a:srgbClr val="D2D2D9"/>
            </a:solidFill>
            <a:prstDash val="solid"/>
            <a:round/>
            <a:headEnd type="none" w="sm" len="sm"/>
            <a:tailEnd type="none" w="sm" len="sm"/>
          </a:ln>
        </p:spPr>
        <p:txBody>
          <a:bodyPr spcFirstLastPara="1" wrap="square" lIns="0" tIns="0" rIns="0" bIns="0" anchor="t" anchorCtr="0">
            <a:noAutofit/>
          </a:bodyPr>
          <a:lstStyle/>
          <a:p>
            <a:endParaRPr sz="1052"/>
          </a:p>
        </p:txBody>
      </p:sp>
      <p:sp>
        <p:nvSpPr>
          <p:cNvPr id="1437" name="Google Shape;1437;p79"/>
          <p:cNvSpPr txBox="1"/>
          <p:nvPr/>
        </p:nvSpPr>
        <p:spPr>
          <a:xfrm>
            <a:off x="806312" y="2277800"/>
            <a:ext cx="3157904" cy="1546148"/>
          </a:xfrm>
          <a:prstGeom prst="rect">
            <a:avLst/>
          </a:prstGeom>
          <a:noFill/>
          <a:ln>
            <a:noFill/>
          </a:ln>
        </p:spPr>
        <p:txBody>
          <a:bodyPr spcFirstLastPara="1" wrap="square" lIns="0" tIns="7046" rIns="0" bIns="0" anchor="t" anchorCtr="0">
            <a:noAutofit/>
          </a:bodyPr>
          <a:lstStyle/>
          <a:p>
            <a:pPr marL="13366"/>
            <a:endParaRPr sz="1666" dirty="0">
              <a:latin typeface="IBM Plex Sans"/>
              <a:ea typeface="IBM Plex Sans"/>
              <a:cs typeface="IBM Plex Sans"/>
              <a:sym typeface="IBM Plex Sans"/>
            </a:endParaRPr>
          </a:p>
        </p:txBody>
      </p:sp>
      <p:sp>
        <p:nvSpPr>
          <p:cNvPr id="1438" name="Google Shape;1438;p79"/>
          <p:cNvSpPr txBox="1"/>
          <p:nvPr/>
        </p:nvSpPr>
        <p:spPr>
          <a:xfrm>
            <a:off x="3225022" y="2347314"/>
            <a:ext cx="7004282" cy="2664975"/>
          </a:xfrm>
          <a:prstGeom prst="rect">
            <a:avLst/>
          </a:prstGeom>
          <a:noFill/>
          <a:ln>
            <a:noFill/>
          </a:ln>
        </p:spPr>
        <p:txBody>
          <a:bodyPr spcFirstLastPara="1" wrap="square" lIns="0" tIns="7046" rIns="0" bIns="0" anchor="t" anchorCtr="0">
            <a:noAutofit/>
          </a:bodyPr>
          <a:lstStyle/>
          <a:p>
            <a:pPr marL="274751" indent="-267325">
              <a:buFont typeface="Arial" panose="020B0604020202020204" pitchFamily="34" charset="0"/>
              <a:buChar char="•"/>
            </a:pPr>
            <a:r>
              <a:rPr lang="ru-RU" sz="1930" b="1" dirty="0">
                <a:latin typeface="IBM Plex Sans"/>
                <a:sym typeface="IBM Plex Sans"/>
              </a:rPr>
              <a:t>Менторинг</a:t>
            </a:r>
          </a:p>
          <a:p>
            <a:pPr marL="7426"/>
            <a:r>
              <a:rPr lang="ru-RU" sz="1930" b="1" dirty="0">
                <a:latin typeface="IBM Plex Sans"/>
                <a:sym typeface="IBM Plex Sans"/>
              </a:rPr>
              <a:t> </a:t>
            </a:r>
          </a:p>
          <a:p>
            <a:pPr marL="274751" indent="-267325">
              <a:buFont typeface="Arial" panose="020B0604020202020204" pitchFamily="34" charset="0"/>
              <a:buChar char="•"/>
            </a:pPr>
            <a:r>
              <a:rPr lang="ru-RU" sz="1930" b="1" dirty="0">
                <a:latin typeface="IBM Plex Sans"/>
                <a:sym typeface="IBM Plex Sans"/>
              </a:rPr>
              <a:t>Коучинг </a:t>
            </a:r>
          </a:p>
          <a:p>
            <a:pPr marL="7426"/>
            <a:endParaRPr lang="ru-RU" sz="1930" b="1" dirty="0">
              <a:solidFill>
                <a:srgbClr val="858793"/>
              </a:solidFill>
              <a:latin typeface="IBM Plex Sans"/>
              <a:sym typeface="IBM Plex Sans"/>
            </a:endParaRPr>
          </a:p>
          <a:p>
            <a:pPr marL="274751" indent="-267325">
              <a:buFont typeface="Arial" panose="020B0604020202020204" pitchFamily="34" charset="0"/>
              <a:buChar char="•"/>
            </a:pPr>
            <a:r>
              <a:rPr lang="en-US" sz="1930" b="1" dirty="0">
                <a:solidFill>
                  <a:srgbClr val="858793"/>
                </a:solidFill>
                <a:latin typeface="IBM Plex Sans"/>
                <a:sym typeface="IBM Plex Sans"/>
              </a:rPr>
              <a:t>Shadowing </a:t>
            </a:r>
            <a:r>
              <a:rPr lang="ru-RU" sz="1930" b="1" dirty="0">
                <a:solidFill>
                  <a:srgbClr val="858793"/>
                </a:solidFill>
                <a:latin typeface="IBM Plex Sans"/>
                <a:sym typeface="IBM Plex Sans"/>
              </a:rPr>
              <a:t> (Следование как тень)</a:t>
            </a:r>
          </a:p>
          <a:p>
            <a:pPr marL="274751" indent="-267325">
              <a:buFont typeface="Arial" panose="020B0604020202020204" pitchFamily="34" charset="0"/>
              <a:buChar char="•"/>
            </a:pPr>
            <a:endParaRPr lang="ru-RU" sz="1930" b="1" dirty="0">
              <a:solidFill>
                <a:srgbClr val="858793"/>
              </a:solidFill>
              <a:latin typeface="IBM Plex Sans"/>
              <a:sym typeface="IBM Plex Sans"/>
            </a:endParaRPr>
          </a:p>
          <a:p>
            <a:pPr marL="274751" indent="-267325">
              <a:buFont typeface="Arial" panose="020B0604020202020204" pitchFamily="34" charset="0"/>
              <a:buChar char="•"/>
            </a:pPr>
            <a:r>
              <a:rPr lang="ru-RU" sz="1930" b="1" dirty="0">
                <a:solidFill>
                  <a:srgbClr val="858793"/>
                </a:solidFill>
                <a:latin typeface="IBM Plex Sans"/>
                <a:sym typeface="IBM Plex Sans"/>
              </a:rPr>
              <a:t>Участие в профессиональных сообществах  </a:t>
            </a:r>
          </a:p>
          <a:p>
            <a:pPr marL="7426"/>
            <a:endParaRPr sz="1666" dirty="0">
              <a:solidFill>
                <a:srgbClr val="858793"/>
              </a:solidFill>
              <a:latin typeface="IBM Plex Sans"/>
              <a:sym typeface="IBM Plex Sans"/>
            </a:endParaRPr>
          </a:p>
        </p:txBody>
      </p:sp>
      <p:sp>
        <p:nvSpPr>
          <p:cNvPr id="1440" name="Google Shape;1440;p79"/>
          <p:cNvSpPr txBox="1">
            <a:spLocks noGrp="1"/>
          </p:cNvSpPr>
          <p:nvPr>
            <p:ph type="title"/>
          </p:nvPr>
        </p:nvSpPr>
        <p:spPr>
          <a:xfrm>
            <a:off x="743292" y="1223068"/>
            <a:ext cx="9270441" cy="602566"/>
          </a:xfrm>
          <a:prstGeom prst="rect">
            <a:avLst/>
          </a:prstGeom>
          <a:noFill/>
          <a:ln>
            <a:noFill/>
          </a:ln>
        </p:spPr>
        <p:txBody>
          <a:bodyPr spcFirstLastPara="1" vert="horz" wrap="square" lIns="0" tIns="7046" rIns="0" bIns="0" rtlCol="0" anchor="b" anchorCtr="0">
            <a:noAutofit/>
          </a:bodyPr>
          <a:lstStyle/>
          <a:p>
            <a:pPr defTabSz="880929" fontAlgn="base">
              <a:spcBef>
                <a:spcPct val="50000"/>
              </a:spcBef>
              <a:spcAft>
                <a:spcPct val="0"/>
              </a:spcAft>
              <a:buClr>
                <a:srgbClr val="F0AB00"/>
              </a:buClr>
              <a:buSzPct val="80000"/>
              <a:defRPr/>
            </a:pPr>
            <a:r>
              <a:rPr lang="ru-RU" sz="3859" b="1" dirty="0">
                <a:solidFill>
                  <a:schemeClr val="tx1"/>
                </a:solidFill>
                <a:latin typeface="IBM Plex Sans" panose="020B0604020202020204" charset="0"/>
                <a:ea typeface="Arial Unicode MS" pitchFamily="34" charset="-128"/>
              </a:rPr>
              <a:t>Обучение через общение</a:t>
            </a:r>
            <a:r>
              <a:rPr lang="en-US" sz="3859" b="1" dirty="0">
                <a:solidFill>
                  <a:schemeClr val="tx1"/>
                </a:solidFill>
                <a:latin typeface="IBM Plex Sans" panose="020B0604020202020204" charset="0"/>
                <a:ea typeface="Arial Unicode MS" pitchFamily="34" charset="-128"/>
              </a:rPr>
              <a:t>:</a:t>
            </a:r>
            <a:r>
              <a:rPr lang="ru-RU" sz="3859" b="1" dirty="0">
                <a:solidFill>
                  <a:schemeClr val="tx1"/>
                </a:solidFill>
                <a:latin typeface="IBM Plex Sans" panose="020B0604020202020204" charset="0"/>
                <a:ea typeface="Arial Unicode MS" pitchFamily="34" charset="-128"/>
              </a:rPr>
              <a:t> 20% </a:t>
            </a:r>
            <a:endParaRPr lang="en-US" sz="3859" b="1" dirty="0">
              <a:solidFill>
                <a:schemeClr val="tx1"/>
              </a:solidFill>
              <a:latin typeface="IBM Plex Sans" panose="020B0604020202020204" charset="0"/>
              <a:ea typeface="Arial Unicode MS" pitchFamily="34" charset="-128"/>
            </a:endParaRPr>
          </a:p>
        </p:txBody>
      </p:sp>
      <p:pic>
        <p:nvPicPr>
          <p:cNvPr id="41" name="Picture 40">
            <a:extLst>
              <a:ext uri="{FF2B5EF4-FFF2-40B4-BE49-F238E27FC236}">
                <a16:creationId xmlns:a16="http://schemas.microsoft.com/office/drawing/2014/main" id="{DDFB75B7-F991-4272-809C-360BD4D209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098" y="2251004"/>
            <a:ext cx="799870" cy="799870"/>
          </a:xfrm>
          <a:prstGeom prst="rect">
            <a:avLst/>
          </a:prstGeom>
        </p:spPr>
      </p:pic>
    </p:spTree>
    <p:extLst>
      <p:ext uri="{BB962C8B-B14F-4D97-AF65-F5344CB8AC3E}">
        <p14:creationId xmlns:p14="http://schemas.microsoft.com/office/powerpoint/2010/main" val="3519286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3"/>
        <p:cNvGrpSpPr/>
        <p:nvPr/>
      </p:nvGrpSpPr>
      <p:grpSpPr>
        <a:xfrm>
          <a:off x="0" y="0"/>
          <a:ext cx="0" cy="0"/>
          <a:chOff x="0" y="0"/>
          <a:chExt cx="0" cy="0"/>
        </a:xfrm>
      </p:grpSpPr>
      <p:sp>
        <p:nvSpPr>
          <p:cNvPr id="1404" name="Google Shape;1404;p79"/>
          <p:cNvSpPr/>
          <p:nvPr/>
        </p:nvSpPr>
        <p:spPr>
          <a:xfrm>
            <a:off x="2461964" y="2277801"/>
            <a:ext cx="0" cy="3980016"/>
          </a:xfrm>
          <a:custGeom>
            <a:avLst/>
            <a:gdLst/>
            <a:ahLst/>
            <a:cxnLst/>
            <a:rect l="l" t="t" r="r" b="b"/>
            <a:pathLst>
              <a:path w="120000" h="6806565" extrusionOk="0">
                <a:moveTo>
                  <a:pt x="0" y="0"/>
                </a:moveTo>
                <a:lnTo>
                  <a:pt x="0" y="6806075"/>
                </a:lnTo>
              </a:path>
            </a:pathLst>
          </a:custGeom>
          <a:noFill/>
          <a:ln w="10450" cap="flat" cmpd="sng">
            <a:solidFill>
              <a:srgbClr val="D2D2D9"/>
            </a:solidFill>
            <a:prstDash val="solid"/>
            <a:round/>
            <a:headEnd type="none" w="sm" len="sm"/>
            <a:tailEnd type="none" w="sm" len="sm"/>
          </a:ln>
        </p:spPr>
        <p:txBody>
          <a:bodyPr spcFirstLastPara="1" wrap="square" lIns="0" tIns="0" rIns="0" bIns="0" anchor="t" anchorCtr="0">
            <a:noAutofit/>
          </a:bodyPr>
          <a:lstStyle/>
          <a:p>
            <a:endParaRPr sz="1052"/>
          </a:p>
        </p:txBody>
      </p:sp>
      <p:sp>
        <p:nvSpPr>
          <p:cNvPr id="1437" name="Google Shape;1437;p79"/>
          <p:cNvSpPr txBox="1"/>
          <p:nvPr/>
        </p:nvSpPr>
        <p:spPr>
          <a:xfrm>
            <a:off x="806312" y="2277800"/>
            <a:ext cx="3157904" cy="1546148"/>
          </a:xfrm>
          <a:prstGeom prst="rect">
            <a:avLst/>
          </a:prstGeom>
          <a:noFill/>
          <a:ln>
            <a:noFill/>
          </a:ln>
        </p:spPr>
        <p:txBody>
          <a:bodyPr spcFirstLastPara="1" wrap="square" lIns="0" tIns="7046" rIns="0" bIns="0" anchor="t" anchorCtr="0">
            <a:noAutofit/>
          </a:bodyPr>
          <a:lstStyle/>
          <a:p>
            <a:pPr marL="13366"/>
            <a:endParaRPr sz="1666" dirty="0">
              <a:latin typeface="IBM Plex Sans"/>
              <a:ea typeface="IBM Plex Sans"/>
              <a:cs typeface="IBM Plex Sans"/>
              <a:sym typeface="IBM Plex Sans"/>
            </a:endParaRPr>
          </a:p>
        </p:txBody>
      </p:sp>
      <p:sp>
        <p:nvSpPr>
          <p:cNvPr id="1438" name="Google Shape;1438;p79"/>
          <p:cNvSpPr txBox="1"/>
          <p:nvPr/>
        </p:nvSpPr>
        <p:spPr>
          <a:xfrm>
            <a:off x="3066486" y="2272459"/>
            <a:ext cx="8008206" cy="2664975"/>
          </a:xfrm>
          <a:prstGeom prst="rect">
            <a:avLst/>
          </a:prstGeom>
          <a:noFill/>
          <a:ln>
            <a:noFill/>
          </a:ln>
        </p:spPr>
        <p:txBody>
          <a:bodyPr spcFirstLastPara="1" wrap="square" lIns="0" tIns="7046" rIns="0" bIns="0" anchor="t" anchorCtr="0">
            <a:noAutofit/>
          </a:bodyPr>
          <a:lstStyle/>
          <a:p>
            <a:pPr marL="274751" indent="-267325">
              <a:buFont typeface="Arial" panose="020B0604020202020204" pitchFamily="34" charset="0"/>
              <a:buChar char="•"/>
            </a:pPr>
            <a:r>
              <a:rPr lang="en-US" sz="1930" b="1" dirty="0">
                <a:solidFill>
                  <a:srgbClr val="858793"/>
                </a:solidFill>
                <a:latin typeface="IBM Plex Sans"/>
                <a:sym typeface="IBM Plex Sans"/>
              </a:rPr>
              <a:t>Fellowship (</a:t>
            </a:r>
            <a:r>
              <a:rPr lang="ru-RU" sz="1930" b="1" dirty="0">
                <a:solidFill>
                  <a:srgbClr val="858793"/>
                </a:solidFill>
                <a:latin typeface="IBM Plex Sans"/>
                <a:sym typeface="IBM Plex Sans"/>
              </a:rPr>
              <a:t>общение через товарищество) </a:t>
            </a:r>
            <a:endParaRPr lang="en-US" sz="1930" b="1" dirty="0">
              <a:solidFill>
                <a:srgbClr val="858793"/>
              </a:solidFill>
              <a:latin typeface="IBM Plex Sans"/>
              <a:sym typeface="IBM Plex Sans"/>
            </a:endParaRPr>
          </a:p>
          <a:p>
            <a:pPr marL="274751" indent="-267325">
              <a:buFont typeface="Arial" panose="020B0604020202020204" pitchFamily="34" charset="0"/>
              <a:buChar char="•"/>
            </a:pPr>
            <a:endParaRPr lang="ru-RU" sz="1930" b="1" dirty="0">
              <a:solidFill>
                <a:srgbClr val="858793"/>
              </a:solidFill>
              <a:latin typeface="IBM Plex Sans"/>
              <a:sym typeface="IBM Plex Sans"/>
            </a:endParaRPr>
          </a:p>
          <a:p>
            <a:pPr marL="274751" indent="-267325">
              <a:buFont typeface="Arial" panose="020B0604020202020204" pitchFamily="34" charset="0"/>
              <a:buChar char="•"/>
            </a:pPr>
            <a:r>
              <a:rPr lang="ru-RU" sz="1930" b="1" dirty="0">
                <a:solidFill>
                  <a:srgbClr val="858793"/>
                </a:solidFill>
                <a:latin typeface="IBM Plex Sans"/>
                <a:sym typeface="IBM Plex Sans"/>
              </a:rPr>
              <a:t>Проектная работа</a:t>
            </a:r>
          </a:p>
          <a:p>
            <a:pPr marL="274751" indent="-267325">
              <a:buFont typeface="Arial" panose="020B0604020202020204" pitchFamily="34" charset="0"/>
              <a:buChar char="•"/>
            </a:pPr>
            <a:endParaRPr lang="ru-RU" sz="1930" b="1" dirty="0">
              <a:solidFill>
                <a:srgbClr val="858793"/>
              </a:solidFill>
              <a:latin typeface="IBM Plex Sans"/>
              <a:sym typeface="IBM Plex Sans"/>
            </a:endParaRPr>
          </a:p>
          <a:p>
            <a:pPr marL="274751" indent="-267325">
              <a:buFont typeface="Arial" panose="020B0604020202020204" pitchFamily="34" charset="0"/>
              <a:buChar char="•"/>
            </a:pPr>
            <a:r>
              <a:rPr lang="ru-RU" sz="1930" b="1" dirty="0">
                <a:solidFill>
                  <a:srgbClr val="858793"/>
                </a:solidFill>
                <a:latin typeface="IBM Plex Sans"/>
                <a:sym typeface="IBM Plex Sans"/>
              </a:rPr>
              <a:t>Обмен работами </a:t>
            </a:r>
            <a:r>
              <a:rPr lang="en-US" sz="1930" b="1" dirty="0">
                <a:solidFill>
                  <a:srgbClr val="858793"/>
                </a:solidFill>
                <a:latin typeface="IBM Plex Sans"/>
                <a:sym typeface="IBM Plex Sans"/>
              </a:rPr>
              <a:t> </a:t>
            </a:r>
            <a:r>
              <a:rPr lang="ru-RU" sz="1930" b="1" dirty="0">
                <a:solidFill>
                  <a:srgbClr val="858793"/>
                </a:solidFill>
                <a:latin typeface="IBM Plex Sans"/>
                <a:sym typeface="IBM Plex Sans"/>
              </a:rPr>
              <a:t>(</a:t>
            </a:r>
            <a:r>
              <a:rPr lang="en-US" sz="1930" b="1" dirty="0">
                <a:solidFill>
                  <a:srgbClr val="858793"/>
                </a:solidFill>
                <a:latin typeface="IBM Plex Sans"/>
                <a:sym typeface="IBM Plex Sans"/>
              </a:rPr>
              <a:t>job exchange) </a:t>
            </a:r>
            <a:endParaRPr lang="ru-RU" sz="1930" b="1" dirty="0">
              <a:solidFill>
                <a:srgbClr val="858793"/>
              </a:solidFill>
              <a:latin typeface="IBM Plex Sans"/>
              <a:sym typeface="IBM Plex Sans"/>
            </a:endParaRPr>
          </a:p>
          <a:p>
            <a:pPr marL="274751" indent="-267325">
              <a:buFont typeface="Arial" panose="020B0604020202020204" pitchFamily="34" charset="0"/>
              <a:buChar char="•"/>
            </a:pPr>
            <a:endParaRPr lang="ru-RU" sz="1930" b="1" dirty="0">
              <a:solidFill>
                <a:srgbClr val="858793"/>
              </a:solidFill>
              <a:latin typeface="IBM Plex Sans"/>
              <a:sym typeface="IBM Plex Sans"/>
            </a:endParaRPr>
          </a:p>
          <a:p>
            <a:pPr marL="267325" indent="-267325" fontAlgn="base">
              <a:buFont typeface="Arial" panose="020B0604020202020204" pitchFamily="34" charset="0"/>
              <a:buChar char="•"/>
            </a:pPr>
            <a:r>
              <a:rPr lang="ru-RU" sz="1930" b="1" dirty="0">
                <a:solidFill>
                  <a:srgbClr val="858793"/>
                </a:solidFill>
                <a:latin typeface="IBM Plex Sans"/>
              </a:rPr>
              <a:t>Выполнение рабочих заданий</a:t>
            </a:r>
          </a:p>
          <a:p>
            <a:pPr marL="267325" indent="-267325" fontAlgn="base">
              <a:buFont typeface="Arial" panose="020B0604020202020204" pitchFamily="34" charset="0"/>
              <a:buChar char="•"/>
            </a:pPr>
            <a:endParaRPr lang="ru-RU" sz="1930" b="1" dirty="0">
              <a:solidFill>
                <a:srgbClr val="858793"/>
              </a:solidFill>
              <a:latin typeface="IBM Plex Sans"/>
            </a:endParaRPr>
          </a:p>
          <a:p>
            <a:pPr marL="267325" indent="-267325" fontAlgn="base">
              <a:buFont typeface="Arial" panose="020B0604020202020204" pitchFamily="34" charset="0"/>
              <a:buChar char="•"/>
            </a:pPr>
            <a:r>
              <a:rPr lang="ru-RU" sz="1930" b="1" dirty="0">
                <a:solidFill>
                  <a:srgbClr val="858793"/>
                </a:solidFill>
                <a:latin typeface="IBM Plex Sans"/>
              </a:rPr>
              <a:t>Увеличение количества обязанностей и их разнообразие</a:t>
            </a:r>
          </a:p>
          <a:p>
            <a:pPr marL="267325" indent="-267325" fontAlgn="base">
              <a:buFont typeface="Arial" panose="020B0604020202020204" pitchFamily="34" charset="0"/>
              <a:buChar char="•"/>
            </a:pPr>
            <a:endParaRPr lang="ru-RU" sz="1930" b="1" dirty="0">
              <a:solidFill>
                <a:srgbClr val="858793"/>
              </a:solidFill>
              <a:latin typeface="IBM Plex Sans"/>
            </a:endParaRPr>
          </a:p>
          <a:p>
            <a:pPr marL="267325" indent="-267325" fontAlgn="base">
              <a:buFont typeface="Arial" panose="020B0604020202020204" pitchFamily="34" charset="0"/>
              <a:buChar char="•"/>
            </a:pPr>
            <a:r>
              <a:rPr lang="ru-RU" sz="1930" b="1" dirty="0">
                <a:solidFill>
                  <a:srgbClr val="858793"/>
                </a:solidFill>
                <a:latin typeface="IBM Plex Sans"/>
              </a:rPr>
              <a:t>Обучение других </a:t>
            </a:r>
          </a:p>
          <a:p>
            <a:pPr marL="274751" indent="-267325">
              <a:buFont typeface="Arial" panose="020B0604020202020204" pitchFamily="34" charset="0"/>
              <a:buChar char="•"/>
            </a:pPr>
            <a:endParaRPr lang="ru-RU" sz="1930" b="1" dirty="0">
              <a:solidFill>
                <a:srgbClr val="858793"/>
              </a:solidFill>
              <a:latin typeface="IBM Plex Sans"/>
              <a:sym typeface="IBM Plex Sans"/>
            </a:endParaRPr>
          </a:p>
          <a:p>
            <a:pPr marL="7426"/>
            <a:endParaRPr sz="1666" dirty="0">
              <a:solidFill>
                <a:srgbClr val="858793"/>
              </a:solidFill>
              <a:latin typeface="IBM Plex Sans"/>
              <a:sym typeface="IBM Plex Sans"/>
            </a:endParaRPr>
          </a:p>
        </p:txBody>
      </p:sp>
      <p:sp>
        <p:nvSpPr>
          <p:cNvPr id="1440" name="Google Shape;1440;p79"/>
          <p:cNvSpPr txBox="1">
            <a:spLocks noGrp="1"/>
          </p:cNvSpPr>
          <p:nvPr>
            <p:ph type="title"/>
          </p:nvPr>
        </p:nvSpPr>
        <p:spPr>
          <a:xfrm>
            <a:off x="743292" y="1223068"/>
            <a:ext cx="9270441" cy="602566"/>
          </a:xfrm>
          <a:prstGeom prst="rect">
            <a:avLst/>
          </a:prstGeom>
          <a:noFill/>
          <a:ln>
            <a:noFill/>
          </a:ln>
        </p:spPr>
        <p:txBody>
          <a:bodyPr spcFirstLastPara="1" vert="horz" wrap="square" lIns="0" tIns="7046" rIns="0" bIns="0" rtlCol="0" anchor="b" anchorCtr="0">
            <a:noAutofit/>
          </a:bodyPr>
          <a:lstStyle/>
          <a:p>
            <a:pPr defTabSz="880929" fontAlgn="base">
              <a:spcBef>
                <a:spcPct val="50000"/>
              </a:spcBef>
              <a:spcAft>
                <a:spcPct val="0"/>
              </a:spcAft>
              <a:buClr>
                <a:srgbClr val="F0AB00"/>
              </a:buClr>
              <a:buSzPct val="80000"/>
              <a:defRPr/>
            </a:pPr>
            <a:r>
              <a:rPr lang="ru-RU" sz="3859" b="1" dirty="0">
                <a:solidFill>
                  <a:schemeClr val="tx1"/>
                </a:solidFill>
                <a:latin typeface="IBM Plex Sans" panose="020B0604020202020204" charset="0"/>
                <a:ea typeface="Arial Unicode MS" pitchFamily="34" charset="-128"/>
              </a:rPr>
              <a:t>Обучение через опыт</a:t>
            </a:r>
            <a:r>
              <a:rPr lang="en-US" sz="3859" b="1" dirty="0">
                <a:solidFill>
                  <a:schemeClr val="tx1"/>
                </a:solidFill>
                <a:latin typeface="IBM Plex Sans" panose="020B0604020202020204" charset="0"/>
                <a:ea typeface="Arial Unicode MS" pitchFamily="34" charset="-128"/>
              </a:rPr>
              <a:t>:</a:t>
            </a:r>
            <a:r>
              <a:rPr lang="ru-RU" sz="3859" b="1" dirty="0">
                <a:solidFill>
                  <a:schemeClr val="tx1"/>
                </a:solidFill>
                <a:latin typeface="IBM Plex Sans" panose="020B0604020202020204" charset="0"/>
                <a:ea typeface="Arial Unicode MS" pitchFamily="34" charset="-128"/>
              </a:rPr>
              <a:t> </a:t>
            </a:r>
            <a:r>
              <a:rPr lang="en-US" sz="3859" b="1" dirty="0">
                <a:solidFill>
                  <a:schemeClr val="tx1"/>
                </a:solidFill>
                <a:latin typeface="IBM Plex Sans" panose="020B0604020202020204" charset="0"/>
                <a:ea typeface="Arial Unicode MS" pitchFamily="34" charset="-128"/>
              </a:rPr>
              <a:t>7</a:t>
            </a:r>
            <a:r>
              <a:rPr lang="ru-RU" sz="3859" b="1" dirty="0">
                <a:solidFill>
                  <a:schemeClr val="tx1"/>
                </a:solidFill>
                <a:latin typeface="IBM Plex Sans" panose="020B0604020202020204" charset="0"/>
                <a:ea typeface="Arial Unicode MS" pitchFamily="34" charset="-128"/>
              </a:rPr>
              <a:t>0% </a:t>
            </a:r>
            <a:endParaRPr lang="en-US" sz="3859" b="1" dirty="0">
              <a:solidFill>
                <a:schemeClr val="tx1"/>
              </a:solidFill>
              <a:latin typeface="IBM Plex Sans" panose="020B0604020202020204" charset="0"/>
              <a:ea typeface="Arial Unicode MS" pitchFamily="34" charset="-128"/>
            </a:endParaRPr>
          </a:p>
        </p:txBody>
      </p:sp>
      <p:pic>
        <p:nvPicPr>
          <p:cNvPr id="41" name="Picture 40">
            <a:extLst>
              <a:ext uri="{FF2B5EF4-FFF2-40B4-BE49-F238E27FC236}">
                <a16:creationId xmlns:a16="http://schemas.microsoft.com/office/drawing/2014/main" id="{DDFB75B7-F991-4272-809C-360BD4D209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098" y="2251004"/>
            <a:ext cx="799870" cy="799870"/>
          </a:xfrm>
          <a:prstGeom prst="rect">
            <a:avLst/>
          </a:prstGeom>
        </p:spPr>
      </p:pic>
    </p:spTree>
    <p:extLst>
      <p:ext uri="{BB962C8B-B14F-4D97-AF65-F5344CB8AC3E}">
        <p14:creationId xmlns:p14="http://schemas.microsoft.com/office/powerpoint/2010/main" val="2968003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act information"/>
          <p:cNvSpPr>
            <a:spLocks noGrp="1"/>
          </p:cNvSpPr>
          <p:nvPr>
            <p:ph type="body" sz="quarter" idx="10"/>
          </p:nvPr>
        </p:nvSpPr>
        <p:spPr bwMode="gray">
          <a:xfrm>
            <a:off x="504000" y="2905487"/>
            <a:ext cx="5593588" cy="2501010"/>
          </a:xfrm>
        </p:spPr>
        <p:txBody>
          <a:bodyPr/>
          <a:lstStyle/>
          <a:p>
            <a:pPr lvl="1"/>
            <a:r>
              <a:rPr lang="ru-RU" b="1" dirty="0"/>
              <a:t>Вера Соломатина </a:t>
            </a:r>
          </a:p>
          <a:p>
            <a:pPr lvl="1"/>
            <a:r>
              <a:rPr lang="en-US" b="1" dirty="0"/>
              <a:t>Vera.solomatina@sap.com </a:t>
            </a:r>
            <a:endParaRPr lang="en-US" dirty="0"/>
          </a:p>
        </p:txBody>
      </p:sp>
      <p:sp>
        <p:nvSpPr>
          <p:cNvPr id="2" name="Thank you"/>
          <p:cNvSpPr>
            <a:spLocks noGrp="1"/>
          </p:cNvSpPr>
          <p:nvPr>
            <p:ph type="ctrTitle"/>
          </p:nvPr>
        </p:nvSpPr>
        <p:spPr bwMode="gray"/>
        <p:txBody>
          <a:bodyPr/>
          <a:lstStyle/>
          <a:p>
            <a:r>
              <a:rPr lang="ru-RU" dirty="0"/>
              <a:t>Спасибо! </a:t>
            </a:r>
            <a:endParaRPr lang="en-US" dirty="0"/>
          </a:p>
        </p:txBody>
      </p:sp>
    </p:spTree>
    <p:extLst>
      <p:ext uri="{BB962C8B-B14F-4D97-AF65-F5344CB8AC3E}">
        <p14:creationId xmlns:p14="http://schemas.microsoft.com/office/powerpoint/2010/main" val="1881851238"/>
      </p:ext>
    </p:extLst>
  </p:cSld>
  <p:clrMapOvr>
    <a:masterClrMapping/>
  </p:clrMapOvr>
</p:sld>
</file>

<file path=ppt/theme/theme1.xml><?xml version="1.0" encoding="utf-8"?>
<a:theme xmlns:a="http://schemas.openxmlformats.org/drawingml/2006/main" name="SAP 2021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35" id="{006AF30A-DEE1-AE4D-94CD-3EA3E30FB900}" vid="{82898F43-6843-1B49-B424-67365CBF3D8E}"/>
    </a:ext>
  </a:extLst>
</a:theme>
</file>

<file path=ppt/theme/theme2.xml><?xml version="1.0" encoding="utf-8"?>
<a:theme xmlns:a="http://schemas.openxmlformats.org/drawingml/2006/main" name="SAP 2021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35" id="{006AF30A-DEE1-AE4D-94CD-3EA3E30FB900}" vid="{D080C746-3BA9-CB41-AE5C-3256159AA862}"/>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3" ma:contentTypeDescription="Create a new document." ma:contentTypeScope="" ma:versionID="5b306df2387467d165757eb5a8cdddaa">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eebd9c38828bcd412c0ba6e1c1867684"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422F45-04DB-421D-8796-270006657806}">
  <ds:schemaRefs>
    <ds:schemaRef ds:uri="http://purl.org/dc/terms/"/>
    <ds:schemaRef ds:uri="http://schemas.microsoft.com/office/2006/metadata/properties"/>
    <ds:schemaRef ds:uri="http://www.w3.org/XML/1998/namespace"/>
    <ds:schemaRef ds:uri="http://purl.org/dc/dcmitype/"/>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47fc58d8-9f4b-4bc8-b278-c3cb6f298023"/>
    <ds:schemaRef ds:uri="0e00d59e-b0d2-4e67-be34-67e465b0fbed"/>
  </ds:schemaRefs>
</ds:datastoreItem>
</file>

<file path=customXml/itemProps2.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3.xml><?xml version="1.0" encoding="utf-8"?>
<ds:datastoreItem xmlns:ds="http://schemas.openxmlformats.org/officeDocument/2006/customXml" ds:itemID="{B3812128-B7DF-461F-A8F2-831754A1D2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SAP_2021_16x9_White</Template>
  <TotalTime>117</TotalTime>
  <Words>313</Words>
  <Application>Microsoft Office PowerPoint</Application>
  <PresentationFormat>Custom</PresentationFormat>
  <Paragraphs>74</Paragraphs>
  <Slides>8</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vt:i4>
      </vt:variant>
    </vt:vector>
  </HeadingPairs>
  <TitlesOfParts>
    <vt:vector size="17" baseType="lpstr">
      <vt:lpstr>Arial</vt:lpstr>
      <vt:lpstr>Courier New</vt:lpstr>
      <vt:lpstr>IBM Plex Sans</vt:lpstr>
      <vt:lpstr>IBM Plex Sans SemiBold</vt:lpstr>
      <vt:lpstr>Symbol</vt:lpstr>
      <vt:lpstr>Wingdings</vt:lpstr>
      <vt:lpstr>Wingdings</vt:lpstr>
      <vt:lpstr>SAP 2021 16x9 white</vt:lpstr>
      <vt:lpstr>SAP 2021 16x9 blue</vt:lpstr>
      <vt:lpstr>Обучение через всю жизнь: как помочь сотрудникам раскрыть свой потенциал </vt:lpstr>
      <vt:lpstr>Вера Соломатина  HR Director SAP IT&amp;GR</vt:lpstr>
      <vt:lpstr>Зачем нужно развитие </vt:lpstr>
      <vt:lpstr>Модель постоянного обучения</vt:lpstr>
      <vt:lpstr>Формальное обучение: 10 % </vt:lpstr>
      <vt:lpstr>Обучение через общение: 20% </vt:lpstr>
      <vt:lpstr>Обучение через опыт: 70% </vt:lpstr>
      <vt:lpstr>Спасибо!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
  <dc:creator>SAP SE</dc:creator>
  <cp:keywords>2021/16:9/white</cp:keywords>
  <dc:description/>
  <cp:lastModifiedBy>Solomatina, Vera</cp:lastModifiedBy>
  <cp:revision>6</cp:revision>
  <dcterms:created xsi:type="dcterms:W3CDTF">2021-06-15T08:07:52Z</dcterms:created>
  <dcterms:modified xsi:type="dcterms:W3CDTF">2021-06-15T10:05:41Z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y fmtid="{D5CDD505-2E9C-101B-9397-08002B2CF9AE}" pid="8" name="ContentTypeId">
    <vt:lpwstr>0x010100615F0F9DCBF1E94796646FCF98A7C072</vt:lpwstr>
  </property>
</Properties>
</file>