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9" r:id="rId1"/>
  </p:sldMasterIdLst>
  <p:notesMasterIdLst>
    <p:notesMasterId r:id="rId20"/>
  </p:notesMasterIdLst>
  <p:handoutMasterIdLst>
    <p:handoutMasterId r:id="rId21"/>
  </p:handoutMasterIdLst>
  <p:sldIdLst>
    <p:sldId id="987" r:id="rId2"/>
    <p:sldId id="2020" r:id="rId3"/>
    <p:sldId id="2019" r:id="rId4"/>
    <p:sldId id="2021" r:id="rId5"/>
    <p:sldId id="2022" r:id="rId6"/>
    <p:sldId id="2023" r:id="rId7"/>
    <p:sldId id="2024" r:id="rId8"/>
    <p:sldId id="2025" r:id="rId9"/>
    <p:sldId id="2026" r:id="rId10"/>
    <p:sldId id="2027" r:id="rId11"/>
    <p:sldId id="2028" r:id="rId12"/>
    <p:sldId id="2029" r:id="rId13"/>
    <p:sldId id="2030" r:id="rId14"/>
    <p:sldId id="2031" r:id="rId15"/>
    <p:sldId id="2032" r:id="rId16"/>
    <p:sldId id="988" r:id="rId17"/>
    <p:sldId id="2034" r:id="rId18"/>
    <p:sldId id="2033" r:id="rId19"/>
  </p:sldIdLst>
  <p:sldSz cx="24382413" cy="13716000"/>
  <p:notesSz cx="6858000" cy="9144000"/>
  <p:defaultTextStyle>
    <a:defPPr>
      <a:defRPr lang="ru-RU"/>
    </a:defPPr>
    <a:lvl1pPr marL="0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98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595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893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189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485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784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080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378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Шаблон" id="{97071F00-80CE-4426-806C-9E03D65E08BC}">
          <p14:sldIdLst>
            <p14:sldId id="987"/>
            <p14:sldId id="2020"/>
            <p14:sldId id="2019"/>
            <p14:sldId id="2021"/>
            <p14:sldId id="2022"/>
            <p14:sldId id="2023"/>
            <p14:sldId id="2024"/>
            <p14:sldId id="2025"/>
            <p14:sldId id="2026"/>
            <p14:sldId id="2027"/>
            <p14:sldId id="2028"/>
            <p14:sldId id="2029"/>
            <p14:sldId id="2030"/>
            <p14:sldId id="2031"/>
            <p14:sldId id="2032"/>
            <p14:sldId id="988"/>
            <p14:sldId id="2034"/>
            <p14:sldId id="2033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talia Zhuravlova" initials="" lastIdx="10" clrIdx="0"/>
  <p:cmAuthor id="1" name="tat.gratcheva@live.com" initials="t" lastIdx="8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27BF3"/>
    <a:srgbClr val="2364FF"/>
    <a:srgbClr val="008C33"/>
    <a:srgbClr val="00B341"/>
    <a:srgbClr val="1BA560"/>
    <a:srgbClr val="23B324"/>
    <a:srgbClr val="4A78BC"/>
    <a:srgbClr val="003264"/>
    <a:srgbClr val="FE8C00"/>
    <a:srgbClr val="5BCD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313" autoAdjust="0"/>
    <p:restoredTop sz="62197" autoAdjust="0"/>
  </p:normalViewPr>
  <p:slideViewPr>
    <p:cSldViewPr snapToGrid="0">
      <p:cViewPr varScale="1">
        <p:scale>
          <a:sx n="31" d="100"/>
          <a:sy n="31" d="100"/>
        </p:scale>
        <p:origin x="-510" y="-84"/>
      </p:cViewPr>
      <p:guideLst>
        <p:guide orient="horz" pos="4320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11" d="100"/>
          <a:sy n="111" d="100"/>
        </p:scale>
        <p:origin x="4352" y="20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C5C60-F37A-814E-99F6-3C775637DBC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BC657-1F7B-DB4E-9001-D45F135470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4387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BA324-014D-41B7-8E83-ECE8F197A959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397F6-5F69-4798-869B-9B0266F8F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5844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1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колл-центр ежедневно поступают сотни звонков, большинство из них — однотипные. Например, клиенты спрашивают, как активировать карту лояльности или жалуются на сервис. Операторы колл-центра тратят много времени на обработку стандартных рутинных задач, поэтому время решения срочных и важных вопросов затягивается.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Автоматизация входящих и исходящих звонков помогает снизить нагрузку на сотрудников, но всё равно им приходится ежедневно разбираться в повторяющихся задачах. Выходом стало подключение голосовых помощников — ботов, которые могут самостоятельно, без участия человека, общаться с клиентами.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результате нагрузка на колл-центр снижается в несколько раз. Операторы начинают решать важные вопросы, в которых необходимо присутствие человека, и не тратят время на банальные ситуации.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397F6-5F69-4798-869B-9B0266F8F8F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8431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Х5 много входящих-исходящих звонков, но тематики разговоров в большинстве случаев похожи. Это означает, что можно составить сценарии по повторяющимся тематикам и подключить робота, который будет обрабатывать такие звонки. То есть, автоматизировать телефонию.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Дирекция больших данных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разработала систему использования речевых технологий — модели, которые умеют анализировать текст, понимать намерения человека и дальше вести его внутри диалога. Но нужен был сервис, который сможет преобразовывать речь клиентов в текст. Х5 протестировала несколько компаний, предлагающих речевые технологии, и остановилась на Y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andex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Speechkit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Yandex.Cloud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робота в компании X5 разработали сценарии и подготовили больше 300 фраз. Если появится новая задача, сценарий для бота можно разработать за день.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Сценарии сразу тестировали на реальных входящих звонках. Конверсия была низкой — меньше 10%. Но с каждым релизом она увеличивалась — для бота пробовали разные голоса, меняли сценарии разговоров. Благодаря дополнительной настройке Y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andex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Speechkit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удалось уменьшить паузы между фразами в разговоре клиента и бота, что сильно повлияло на конверсию.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Дело в том, что система умеет воспринимать фразу человека «на лету» — не тогда, когда он ее произнесет полностью, а примерно в середине предложения. Бот сразу определяет вопрос клиента и мгновенно даёт на него ответ. Речь робота становится максимально похожей на человеческую, а люди лучше реагируют на живое общение.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в компании собирали обратную связь от клиентов о работе голосового помощника выяснилось, что большинство людей даже не поняли, что они разговаривали с ботом, а не человеком.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397F6-5F69-4798-869B-9B0266F8F8F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087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сейчас уже делает бот: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Обрабатывает входящие звонки клиентов.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Он может зарегистрировать карту лояльности, перенести баллы с одной карты на другую, сказать остаток по карте или заблокировать её по просьбе клиента.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Совершает исходящие звонки.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Обзванивает клиентов, проводит опросы NPS. Как только система получает запрос на вызов, робот звонит клиенту, задаёт ему вопросы о качестве продуктов, сервисе, скорости обслуживания и прочие.</a:t>
            </a:r>
          </a:p>
          <a:p>
            <a:endParaRPr lang="en-US" dirty="0"/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торговой сети «Пятёрочка» уже до 50% всех обращений по вопросам лояльности решает робот. Конверсия в целевое действие — более 60%, а затраты на бота — в 5-7 раз ниже, чем расходы на зарплату операторов.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397F6-5F69-4798-869B-9B0266F8F8F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323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10.wdp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12" Type="http://schemas.microsoft.com/office/2007/relationships/hdphoto" Target="../media/hdphoto9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microsoft.com/office/2007/relationships/hdphoto" Target="../media/hdphoto4.wdp"/><Relationship Id="rId11" Type="http://schemas.microsoft.com/office/2007/relationships/hdphoto" Target="../media/hdphoto8.wdp"/><Relationship Id="rId5" Type="http://schemas.microsoft.com/office/2007/relationships/hdphoto" Target="../media/hdphoto3.wdp"/><Relationship Id="rId10" Type="http://schemas.microsoft.com/office/2007/relationships/hdphoto" Target="../media/hdphoto7.wdp"/><Relationship Id="rId4" Type="http://schemas.openxmlformats.org/officeDocument/2006/relationships/image" Target="../media/image7.png"/><Relationship Id="rId9" Type="http://schemas.microsoft.com/office/2007/relationships/hdphoto" Target="../media/hdphoto6.wdp"/><Relationship Id="rId14" Type="http://schemas.microsoft.com/office/2007/relationships/hdphoto" Target="../media/hdphoto11.wdp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3.wdp"/><Relationship Id="rId4" Type="http://schemas.microsoft.com/office/2007/relationships/hdphoto" Target="../media/hdphoto6.wdp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microsoft.com/office/2007/relationships/hdphoto" Target="../media/hdphoto1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7.wdp"/><Relationship Id="rId5" Type="http://schemas.microsoft.com/office/2007/relationships/hdphoto" Target="../media/hdphoto16.wdp"/><Relationship Id="rId4" Type="http://schemas.microsoft.com/office/2007/relationships/hdphoto" Target="../media/hdphoto15.wdp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улевой слайд тём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F5DE0A1-FD30-0B4D-9D89-7C719D65B946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5" name="Изображение 3">
            <a:extLst>
              <a:ext uri="{FF2B5EF4-FFF2-40B4-BE49-F238E27FC236}">
                <a16:creationId xmlns:a16="http://schemas.microsoft.com/office/drawing/2014/main" xmlns="" id="{40923594-8447-5A46-8A64-5871B7E0E6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</a:blip>
          <a:stretch>
            <a:fillRect/>
          </a:stretch>
        </p:blipFill>
        <p:spPr>
          <a:xfrm>
            <a:off x="8894763" y="5636795"/>
            <a:ext cx="6589712" cy="252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9494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англ.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F6C8D39B-D58C-0445-9CFA-71520C250F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2001" y="10061096"/>
            <a:ext cx="18308288" cy="1818167"/>
          </a:xfrm>
        </p:spPr>
        <p:txBody>
          <a:bodyPr lIns="0" tIns="0" rIns="0" bIns="251999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latin typeface="+mn-lt"/>
              </a:defRPr>
            </a:lvl1pPr>
            <a:lvl2pPr marL="914354" indent="0" algn="ctr">
              <a:buNone/>
              <a:defRPr sz="4000"/>
            </a:lvl2pPr>
            <a:lvl3pPr marL="1828710" indent="0" algn="ctr">
              <a:buNone/>
              <a:defRPr sz="3600"/>
            </a:lvl3pPr>
            <a:lvl4pPr marL="2743064" indent="0" algn="ctr">
              <a:buNone/>
              <a:defRPr sz="3200"/>
            </a:lvl4pPr>
            <a:lvl5pPr marL="3657419" indent="0" algn="ctr">
              <a:buNone/>
              <a:defRPr sz="3200"/>
            </a:lvl5pPr>
            <a:lvl6pPr marL="4571773" indent="0" algn="ctr">
              <a:buNone/>
              <a:defRPr sz="3200"/>
            </a:lvl6pPr>
            <a:lvl7pPr marL="5486127" indent="0" algn="ctr">
              <a:buNone/>
              <a:defRPr sz="3200"/>
            </a:lvl7pPr>
            <a:lvl8pPr marL="6400483" indent="0" algn="ctr">
              <a:buNone/>
              <a:defRPr sz="3200"/>
            </a:lvl8pPr>
            <a:lvl9pPr marL="7314837" indent="0" algn="ctr">
              <a:buNone/>
              <a:defRPr sz="3200"/>
            </a:lvl9pPr>
          </a:lstStyle>
          <a:p>
            <a:r>
              <a:rPr lang="en-US" dirty="0"/>
              <a:t>Name</a:t>
            </a:r>
            <a:r>
              <a:rPr lang="ru-RU" dirty="0"/>
              <a:t>, </a:t>
            </a:r>
            <a:r>
              <a:rPr lang="en-US" dirty="0"/>
              <a:t>position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C6F670BF-8E22-3E4D-9C0A-54CE30779E6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2718" y="3831168"/>
            <a:ext cx="18308288" cy="5493808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7B43FF-614F-644B-A990-8F457D7A2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9201" y="1612800"/>
            <a:ext cx="10353445" cy="1544400"/>
          </a:xfrm>
          <a:prstGeom prst="rect">
            <a:avLst/>
          </a:prstGeom>
        </p:spPr>
      </p:pic>
      <p:sp>
        <p:nvSpPr>
          <p:cNvPr id="15" name="Рисунок 2">
            <a:extLst>
              <a:ext uri="{FF2B5EF4-FFF2-40B4-BE49-F238E27FC236}">
                <a16:creationId xmlns:a16="http://schemas.microsoft.com/office/drawing/2014/main" xmlns="" id="{DF0ABB61-F94D-E943-8860-05BC2A4580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</a:t>
            </a:r>
            <a:r>
              <a:rPr lang="en" dirty="0" err="1"/>
              <a:t>indow</a:t>
            </a:r>
            <a:r>
              <a:rPr lang="en" dirty="0"/>
              <a:t/>
            </a:r>
            <a:br>
              <a:rPr lang="en" dirty="0"/>
            </a:br>
            <a:r>
              <a:rPr lang="en" dirty="0"/>
              <a:t>for service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82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тёмное на 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5241600" y="4562867"/>
            <a:ext cx="6577044" cy="73912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Первый раздел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3042000" y="1630363"/>
            <a:ext cx="18308288" cy="1473200"/>
          </a:xfrm>
        </p:spPr>
        <p:txBody>
          <a:bodyPr tIns="216000" rIns="0" anchor="t"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Содержание презентации</a:t>
            </a:r>
            <a:endParaRPr lang="en-US" dirty="0"/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xmlns="" id="{68C071BF-C16D-9E4B-AEEF-072A72D2CB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243044" y="6780556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Второй раздел</a:t>
            </a:r>
          </a:p>
        </p:txBody>
      </p:sp>
      <p:sp>
        <p:nvSpPr>
          <p:cNvPr id="29" name="Текст 6">
            <a:extLst>
              <a:ext uri="{FF2B5EF4-FFF2-40B4-BE49-F238E27FC236}">
                <a16:creationId xmlns:a16="http://schemas.microsoft.com/office/drawing/2014/main" xmlns="" id="{519C18FB-A744-6849-8662-B416DEBDF17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243044" y="8981496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Третий раздел</a:t>
            </a: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xmlns="" id="{2BEC180E-3B2E-8640-8FD3-C1E1AC2375D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5243044" y="11162138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Четвёртый раздел</a:t>
            </a:r>
          </a:p>
        </p:txBody>
      </p:sp>
      <p:sp>
        <p:nvSpPr>
          <p:cNvPr id="39" name="Текст 6">
            <a:extLst>
              <a:ext uri="{FF2B5EF4-FFF2-40B4-BE49-F238E27FC236}">
                <a16:creationId xmlns:a16="http://schemas.microsoft.com/office/drawing/2014/main" xmlns="" id="{9B3E06BA-02B6-454D-8FF6-9F34EB7F2662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4772407" y="4562867"/>
            <a:ext cx="6577044" cy="73912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Пятый раздел</a:t>
            </a:r>
          </a:p>
        </p:txBody>
      </p:sp>
      <p:sp>
        <p:nvSpPr>
          <p:cNvPr id="41" name="Текст 6">
            <a:extLst>
              <a:ext uri="{FF2B5EF4-FFF2-40B4-BE49-F238E27FC236}">
                <a16:creationId xmlns:a16="http://schemas.microsoft.com/office/drawing/2014/main" xmlns="" id="{A027CAEB-994C-F846-BC00-4FACCD445DA6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4773851" y="6780556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Шестой раздел</a:t>
            </a:r>
          </a:p>
        </p:txBody>
      </p:sp>
      <p:sp>
        <p:nvSpPr>
          <p:cNvPr id="43" name="Текст 6">
            <a:extLst>
              <a:ext uri="{FF2B5EF4-FFF2-40B4-BE49-F238E27FC236}">
                <a16:creationId xmlns:a16="http://schemas.microsoft.com/office/drawing/2014/main" xmlns="" id="{785F48D9-DFBF-F543-A309-A41926032259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4773851" y="8981496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Седьмой раздел</a:t>
            </a:r>
          </a:p>
        </p:txBody>
      </p:sp>
      <p:sp>
        <p:nvSpPr>
          <p:cNvPr id="67" name="Текст 6">
            <a:extLst>
              <a:ext uri="{FF2B5EF4-FFF2-40B4-BE49-F238E27FC236}">
                <a16:creationId xmlns:a16="http://schemas.microsoft.com/office/drawing/2014/main" xmlns="" id="{CACCE557-BB3B-0A4E-AA6C-0DF5ABD7E68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4773851" y="11162138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Восьмой раздел</a:t>
            </a:r>
          </a:p>
        </p:txBody>
      </p:sp>
      <p:sp>
        <p:nvSpPr>
          <p:cNvPr id="44" name="Текст 6">
            <a:extLst>
              <a:ext uri="{FF2B5EF4-FFF2-40B4-BE49-F238E27FC236}">
                <a16:creationId xmlns:a16="http://schemas.microsoft.com/office/drawing/2014/main" xmlns="" id="{157E93A3-EEEC-CF4D-ADFD-250A59C0AFA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3037681" y="4562867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5" name="Текст 6">
            <a:extLst>
              <a:ext uri="{FF2B5EF4-FFF2-40B4-BE49-F238E27FC236}">
                <a16:creationId xmlns:a16="http://schemas.microsoft.com/office/drawing/2014/main" xmlns="" id="{057E9121-D8C9-BA4E-BA46-CB2C1CA066E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037681" y="6780556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6" name="Текст 6">
            <a:extLst>
              <a:ext uri="{FF2B5EF4-FFF2-40B4-BE49-F238E27FC236}">
                <a16:creationId xmlns:a16="http://schemas.microsoft.com/office/drawing/2014/main" xmlns="" id="{5F45730B-44EB-024F-91B2-B5B46DDF948C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3037681" y="8981496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7" name="Текст 6">
            <a:extLst>
              <a:ext uri="{FF2B5EF4-FFF2-40B4-BE49-F238E27FC236}">
                <a16:creationId xmlns:a16="http://schemas.microsoft.com/office/drawing/2014/main" xmlns="" id="{BD2C06EC-8583-2E41-8983-DD0C37331A4A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037681" y="11162138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50" name="Текст 6">
            <a:extLst>
              <a:ext uri="{FF2B5EF4-FFF2-40B4-BE49-F238E27FC236}">
                <a16:creationId xmlns:a16="http://schemas.microsoft.com/office/drawing/2014/main" xmlns="" id="{BA682406-B2E4-E044-B6A2-56CE96B72ACE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12563475" y="4562867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51" name="Текст 6">
            <a:extLst>
              <a:ext uri="{FF2B5EF4-FFF2-40B4-BE49-F238E27FC236}">
                <a16:creationId xmlns:a16="http://schemas.microsoft.com/office/drawing/2014/main" xmlns="" id="{292BBF2A-9400-C54A-8F78-0E34BE942FB3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2563475" y="6780556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52" name="Текст 6">
            <a:extLst>
              <a:ext uri="{FF2B5EF4-FFF2-40B4-BE49-F238E27FC236}">
                <a16:creationId xmlns:a16="http://schemas.microsoft.com/office/drawing/2014/main" xmlns="" id="{777E822E-84CC-D845-BABD-00E3CE99F06D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12563475" y="8981496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53" name="Текст 6">
            <a:extLst>
              <a:ext uri="{FF2B5EF4-FFF2-40B4-BE49-F238E27FC236}">
                <a16:creationId xmlns:a16="http://schemas.microsoft.com/office/drawing/2014/main" xmlns="" id="{40F89AF0-9540-2847-B2FF-5BDA3CDFC38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12563475" y="11162138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2046475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тёмное на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889BD857-6CEF-AE4D-9818-19783345927D}"/>
              </a:ext>
            </a:extLst>
          </p:cNvPr>
          <p:cNvSpPr/>
          <p:nvPr userDrawn="1"/>
        </p:nvSpPr>
        <p:spPr>
          <a:xfrm>
            <a:off x="3213100" y="10968703"/>
            <a:ext cx="1109663" cy="1108075"/>
          </a:xfrm>
          <a:prstGeom prst="ellips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216000" rtlCol="0" anchor="ctr" anchorCtr="0"/>
          <a:lstStyle/>
          <a:p>
            <a:pPr algn="ctr">
              <a:lnSpc>
                <a:spcPct val="90000"/>
              </a:lnSpc>
            </a:pPr>
            <a:endParaRPr lang="ru-RU" sz="3200" dirty="0">
              <a:ln w="0"/>
              <a:solidFill>
                <a:schemeClr val="tx1"/>
              </a:solidFill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CDD0D73B-02E4-5A4F-B53E-82BA9389F407}"/>
              </a:ext>
            </a:extLst>
          </p:cNvPr>
          <p:cNvSpPr/>
          <p:nvPr userDrawn="1"/>
        </p:nvSpPr>
        <p:spPr>
          <a:xfrm>
            <a:off x="3213100" y="8799430"/>
            <a:ext cx="1109663" cy="1108075"/>
          </a:xfrm>
          <a:prstGeom prst="ellips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216000" rtlCol="0" anchor="ctr" anchorCtr="0"/>
          <a:lstStyle/>
          <a:p>
            <a:pPr algn="ctr">
              <a:lnSpc>
                <a:spcPct val="90000"/>
              </a:lnSpc>
            </a:pPr>
            <a:endParaRPr lang="ru-RU" sz="3200" dirty="0">
              <a:ln w="0"/>
              <a:solidFill>
                <a:schemeClr val="tx1"/>
              </a:solidFill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0EF8B278-B675-494E-9C46-8C8EC7DC7970}"/>
              </a:ext>
            </a:extLst>
          </p:cNvPr>
          <p:cNvSpPr/>
          <p:nvPr userDrawn="1"/>
        </p:nvSpPr>
        <p:spPr>
          <a:xfrm>
            <a:off x="3213100" y="6587781"/>
            <a:ext cx="1109663" cy="1108075"/>
          </a:xfrm>
          <a:prstGeom prst="ellips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216000" rtlCol="0" anchor="ctr" anchorCtr="0"/>
          <a:lstStyle/>
          <a:p>
            <a:pPr algn="ctr">
              <a:lnSpc>
                <a:spcPct val="90000"/>
              </a:lnSpc>
            </a:pPr>
            <a:endParaRPr lang="ru-RU" sz="3200" dirty="0">
              <a:ln w="0"/>
              <a:solidFill>
                <a:schemeClr val="tx1"/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9D8CB011-E945-5A45-A369-BD0806EF14D5}"/>
              </a:ext>
            </a:extLst>
          </p:cNvPr>
          <p:cNvSpPr/>
          <p:nvPr userDrawn="1"/>
        </p:nvSpPr>
        <p:spPr>
          <a:xfrm>
            <a:off x="3213100" y="4386424"/>
            <a:ext cx="1109663" cy="1108075"/>
          </a:xfrm>
          <a:prstGeom prst="ellips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216000" rtlCol="0" anchor="ctr" anchorCtr="0"/>
          <a:lstStyle/>
          <a:p>
            <a:pPr algn="ctr">
              <a:lnSpc>
                <a:spcPct val="90000"/>
              </a:lnSpc>
            </a:pPr>
            <a:endParaRPr lang="ru-RU" sz="3200" dirty="0">
              <a:ln w="0"/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5241600" y="4562867"/>
            <a:ext cx="16108688" cy="73912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Первый раздел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3042000" y="1630363"/>
            <a:ext cx="18308288" cy="1473200"/>
          </a:xfrm>
        </p:spPr>
        <p:txBody>
          <a:bodyPr tIns="216000" rIns="0" anchor="t"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Содержание презентации</a:t>
            </a:r>
            <a:endParaRPr lang="en-US" dirty="0"/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xmlns="" id="{68C071BF-C16D-9E4B-AEEF-072A72D2CB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243044" y="6780556"/>
            <a:ext cx="16108688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Второй раздел</a:t>
            </a:r>
          </a:p>
        </p:txBody>
      </p:sp>
      <p:sp>
        <p:nvSpPr>
          <p:cNvPr id="29" name="Текст 6">
            <a:extLst>
              <a:ext uri="{FF2B5EF4-FFF2-40B4-BE49-F238E27FC236}">
                <a16:creationId xmlns:a16="http://schemas.microsoft.com/office/drawing/2014/main" xmlns="" id="{519C18FB-A744-6849-8662-B416DEBDF17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243044" y="8981496"/>
            <a:ext cx="16108688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Третий раздел</a:t>
            </a: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xmlns="" id="{2BEC180E-3B2E-8640-8FD3-C1E1AC2375D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5243044" y="11162138"/>
            <a:ext cx="16108688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Четвёртый раздел</a:t>
            </a:r>
          </a:p>
        </p:txBody>
      </p:sp>
      <p:sp>
        <p:nvSpPr>
          <p:cNvPr id="44" name="Текст 6">
            <a:extLst>
              <a:ext uri="{FF2B5EF4-FFF2-40B4-BE49-F238E27FC236}">
                <a16:creationId xmlns:a16="http://schemas.microsoft.com/office/drawing/2014/main" xmlns="" id="{157E93A3-EEEC-CF4D-ADFD-250A59C0AFA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3037681" y="4562867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5" name="Текст 6">
            <a:extLst>
              <a:ext uri="{FF2B5EF4-FFF2-40B4-BE49-F238E27FC236}">
                <a16:creationId xmlns:a16="http://schemas.microsoft.com/office/drawing/2014/main" xmlns="" id="{057E9121-D8C9-BA4E-BA46-CB2C1CA066E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037681" y="6780556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6" name="Текст 6">
            <a:extLst>
              <a:ext uri="{FF2B5EF4-FFF2-40B4-BE49-F238E27FC236}">
                <a16:creationId xmlns:a16="http://schemas.microsoft.com/office/drawing/2014/main" xmlns="" id="{5F45730B-44EB-024F-91B2-B5B46DDF948C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3037681" y="8981496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7" name="Текст 6">
            <a:extLst>
              <a:ext uri="{FF2B5EF4-FFF2-40B4-BE49-F238E27FC236}">
                <a16:creationId xmlns:a16="http://schemas.microsoft.com/office/drawing/2014/main" xmlns="" id="{BD2C06EC-8583-2E41-8983-DD0C37331A4A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037681" y="11162138"/>
            <a:ext cx="1460500" cy="756000"/>
          </a:xfrm>
        </p:spPr>
        <p:txBody>
          <a:bodyPr lIns="0" tIns="0" rIns="0" bIns="0" anchor="ctr" anchorCtr="0"/>
          <a:lstStyle>
            <a:lvl1pPr algn="ctr"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3547102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синее на 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5241600" y="3824935"/>
            <a:ext cx="6577044" cy="73912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Первый раздел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3042000" y="1630363"/>
            <a:ext cx="18308288" cy="1473200"/>
          </a:xfrm>
        </p:spPr>
        <p:txBody>
          <a:bodyPr tIns="216000" rIns="0" anchor="t"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Содержание презентации</a:t>
            </a:r>
            <a:endParaRPr lang="en-US" dirty="0"/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xmlns="" id="{59F20745-D3B4-E445-AF16-337808FC88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041999" y="3828862"/>
            <a:ext cx="1458563" cy="733425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xmlns="" id="{68C071BF-C16D-9E4B-AEEF-072A72D2CB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243044" y="5304692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Второй раздел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xmlns="" id="{D1B7A5B9-7DAF-A941-AE5F-8010D004A7F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041999" y="5307795"/>
            <a:ext cx="1458563" cy="723999"/>
          </a:xfrm>
          <a:prstGeom prst="rect">
            <a:avLst/>
          </a:prstGeom>
          <a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29" name="Текст 6">
            <a:extLst>
              <a:ext uri="{FF2B5EF4-FFF2-40B4-BE49-F238E27FC236}">
                <a16:creationId xmlns:a16="http://schemas.microsoft.com/office/drawing/2014/main" xmlns="" id="{519C18FB-A744-6849-8662-B416DEBDF17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243044" y="6767696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Третий раздел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xmlns="" id="{F4406C1D-B142-5F47-9DBA-4D0B7047D1E8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041999" y="6770799"/>
            <a:ext cx="1458563" cy="723999"/>
          </a:xfrm>
          <a:prstGeom prst="rect">
            <a:avLst/>
          </a:prstGeom>
          <a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xmlns="" id="{2BEC180E-3B2E-8640-8FD3-C1E1AC2375D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5243044" y="8226447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Четвёртый раздел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:a16="http://schemas.microsoft.com/office/drawing/2014/main" xmlns="" id="{A0B4DC4D-EBAE-5742-8F8D-6B3F47BCCE39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041999" y="8229550"/>
            <a:ext cx="1458563" cy="716013"/>
          </a:xfrm>
          <a:prstGeom prst="rect">
            <a:avLst/>
          </a:prstGeom>
          <a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5" name="Текст 6">
            <a:extLst>
              <a:ext uri="{FF2B5EF4-FFF2-40B4-BE49-F238E27FC236}">
                <a16:creationId xmlns:a16="http://schemas.microsoft.com/office/drawing/2014/main" xmlns="" id="{2D16315E-6FEC-174B-B128-E5925E3BF57B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5243044" y="9689734"/>
            <a:ext cx="6577044" cy="730616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Пятый раздел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xmlns="" id="{65142D94-0E1F-2049-A2D9-0B8528805211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041999" y="9687521"/>
            <a:ext cx="1458563" cy="732829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7" name="Текст 6">
            <a:extLst>
              <a:ext uri="{FF2B5EF4-FFF2-40B4-BE49-F238E27FC236}">
                <a16:creationId xmlns:a16="http://schemas.microsoft.com/office/drawing/2014/main" xmlns="" id="{0A800AF3-5748-4E43-804C-FC43E1776626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5243044" y="11155988"/>
            <a:ext cx="6577044" cy="730616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Шестой раздел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xmlns="" id="{EDE561E0-4221-244D-9277-8CEBC45B769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041999" y="11153775"/>
            <a:ext cx="1458563" cy="732829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9" name="Текст 6">
            <a:extLst>
              <a:ext uri="{FF2B5EF4-FFF2-40B4-BE49-F238E27FC236}">
                <a16:creationId xmlns:a16="http://schemas.microsoft.com/office/drawing/2014/main" xmlns="" id="{9B3E06BA-02B6-454D-8FF6-9F34EB7F2662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4772407" y="3824935"/>
            <a:ext cx="6577044" cy="73912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Седьмой раздел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xmlns="" id="{6B97D422-B3E5-1D45-ADF1-E96D651934AD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12572806" y="3828862"/>
            <a:ext cx="1458563" cy="733425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1" name="Текст 6">
            <a:extLst>
              <a:ext uri="{FF2B5EF4-FFF2-40B4-BE49-F238E27FC236}">
                <a16:creationId xmlns:a16="http://schemas.microsoft.com/office/drawing/2014/main" xmlns="" id="{A027CAEB-994C-F846-BC00-4FACCD445DA6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4773851" y="5304692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Восьмой раздел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xmlns="" id="{DCC82649-AFC6-C546-B02B-707A8BFB64EA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2572806" y="5307795"/>
            <a:ext cx="1458563" cy="723999"/>
          </a:xfrm>
          <a:prstGeom prst="rect">
            <a:avLst/>
          </a:prstGeom>
          <a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3" name="Текст 6">
            <a:extLst>
              <a:ext uri="{FF2B5EF4-FFF2-40B4-BE49-F238E27FC236}">
                <a16:creationId xmlns:a16="http://schemas.microsoft.com/office/drawing/2014/main" xmlns="" id="{785F48D9-DFBF-F543-A309-A41926032259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4773851" y="6767696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Девятый раздел</a:t>
            </a:r>
          </a:p>
        </p:txBody>
      </p:sp>
      <p:sp>
        <p:nvSpPr>
          <p:cNvPr id="66" name="Текст 3">
            <a:extLst>
              <a:ext uri="{FF2B5EF4-FFF2-40B4-BE49-F238E27FC236}">
                <a16:creationId xmlns:a16="http://schemas.microsoft.com/office/drawing/2014/main" xmlns="" id="{D070534D-117D-5D45-A37B-B8EA2D6523C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2572806" y="6770799"/>
            <a:ext cx="1458563" cy="723999"/>
          </a:xfrm>
          <a:prstGeom prst="rect">
            <a:avLst/>
          </a:prstGeom>
          <a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67" name="Текст 6">
            <a:extLst>
              <a:ext uri="{FF2B5EF4-FFF2-40B4-BE49-F238E27FC236}">
                <a16:creationId xmlns:a16="http://schemas.microsoft.com/office/drawing/2014/main" xmlns="" id="{CACCE557-BB3B-0A4E-AA6C-0DF5ABD7E68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4773851" y="8226447"/>
            <a:ext cx="6577044" cy="721458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Десятый раздел</a:t>
            </a:r>
          </a:p>
        </p:txBody>
      </p:sp>
      <p:sp>
        <p:nvSpPr>
          <p:cNvPr id="68" name="Текст 3">
            <a:extLst>
              <a:ext uri="{FF2B5EF4-FFF2-40B4-BE49-F238E27FC236}">
                <a16:creationId xmlns:a16="http://schemas.microsoft.com/office/drawing/2014/main" xmlns="" id="{D3DEBB94-69EE-5842-9000-3509D15EACD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2572806" y="8229550"/>
            <a:ext cx="1458563" cy="716013"/>
          </a:xfrm>
          <a:prstGeom prst="rect">
            <a:avLst/>
          </a:prstGeom>
          <a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12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69" name="Текст 6">
            <a:extLst>
              <a:ext uri="{FF2B5EF4-FFF2-40B4-BE49-F238E27FC236}">
                <a16:creationId xmlns:a16="http://schemas.microsoft.com/office/drawing/2014/main" xmlns="" id="{88C3D922-D9E3-D743-94EE-C0562E3A27D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14773851" y="9689734"/>
            <a:ext cx="6577044" cy="730616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Одиннадцатый раздел</a:t>
            </a:r>
          </a:p>
        </p:txBody>
      </p:sp>
      <p:sp>
        <p:nvSpPr>
          <p:cNvPr id="70" name="Текст 3">
            <a:extLst>
              <a:ext uri="{FF2B5EF4-FFF2-40B4-BE49-F238E27FC236}">
                <a16:creationId xmlns:a16="http://schemas.microsoft.com/office/drawing/2014/main" xmlns="" id="{9592070E-32D6-204B-98DD-C681B353234F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2572806" y="9687521"/>
            <a:ext cx="1458563" cy="732829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13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71" name="Текст 6">
            <a:extLst>
              <a:ext uri="{FF2B5EF4-FFF2-40B4-BE49-F238E27FC236}">
                <a16:creationId xmlns:a16="http://schemas.microsoft.com/office/drawing/2014/main" xmlns="" id="{A5A0FFF5-8CA8-4949-AA02-7FE56AA031B2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14773851" y="11155988"/>
            <a:ext cx="6577044" cy="730616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Двенадцатый раздел</a:t>
            </a:r>
          </a:p>
        </p:txBody>
      </p:sp>
      <p:sp>
        <p:nvSpPr>
          <p:cNvPr id="72" name="Текст 3">
            <a:extLst>
              <a:ext uri="{FF2B5EF4-FFF2-40B4-BE49-F238E27FC236}">
                <a16:creationId xmlns:a16="http://schemas.microsoft.com/office/drawing/2014/main" xmlns="" id="{1BE75190-6D2A-6E4A-9D09-464B35FDC320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2572806" y="11153775"/>
            <a:ext cx="1458563" cy="732829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14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2067664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синее на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5241599" y="5284757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Первый раздел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3042000" y="1630363"/>
            <a:ext cx="18308288" cy="1473200"/>
          </a:xfrm>
        </p:spPr>
        <p:txBody>
          <a:bodyPr tIns="216000" rIns="0" anchor="t"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Содержание презентации</a:t>
            </a:r>
            <a:endParaRPr lang="en-US" dirty="0"/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xmlns="" id="{59F20745-D3B4-E445-AF16-337808FC88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041999" y="5284757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 algn="r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xmlns="" id="{68C071BF-C16D-9E4B-AEEF-072A72D2CB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241599" y="6764514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Второй раздел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xmlns="" id="{D1B7A5B9-7DAF-A941-AE5F-8010D004A7F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041999" y="6764514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29" name="Текст 6">
            <a:extLst>
              <a:ext uri="{FF2B5EF4-FFF2-40B4-BE49-F238E27FC236}">
                <a16:creationId xmlns:a16="http://schemas.microsoft.com/office/drawing/2014/main" xmlns="" id="{519C18FB-A744-6849-8662-B416DEBDF17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241599" y="8227518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Третий раздел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xmlns="" id="{F4406C1D-B142-5F47-9DBA-4D0B7047D1E8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041999" y="8227518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xmlns="" id="{2BEC180E-3B2E-8640-8FD3-C1E1AC2375D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5241599" y="9686269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Четвёртый раздел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:a16="http://schemas.microsoft.com/office/drawing/2014/main" xmlns="" id="{A0B4DC4D-EBAE-5742-8F8D-6B3F47BCCE39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041999" y="9686269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943168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 синее на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3042000" y="1630363"/>
            <a:ext cx="18308288" cy="1473200"/>
          </a:xfrm>
        </p:spPr>
        <p:txBody>
          <a:bodyPr tIns="216000" rIns="0" anchor="t"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Содержание презентации</a:t>
            </a:r>
            <a:endParaRPr lang="en-US" dirty="0"/>
          </a:p>
        </p:txBody>
      </p:sp>
      <p:sp>
        <p:nvSpPr>
          <p:cNvPr id="44" name="Текст 6">
            <a:extLst>
              <a:ext uri="{FF2B5EF4-FFF2-40B4-BE49-F238E27FC236}">
                <a16:creationId xmlns:a16="http://schemas.microsoft.com/office/drawing/2014/main" xmlns="" id="{1DAA148F-712F-1C48-BA01-30EB1AD650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1599" y="4546825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Первый раздел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xmlns="" id="{C3FF7BAD-9D3A-FA41-942E-01F9A8870C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041999" y="4546825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6" name="Текст 6">
            <a:extLst>
              <a:ext uri="{FF2B5EF4-FFF2-40B4-BE49-F238E27FC236}">
                <a16:creationId xmlns:a16="http://schemas.microsoft.com/office/drawing/2014/main" xmlns="" id="{CC78EA46-207C-ED4F-B2EB-55FB494D376C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241599" y="6026582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Второй раздел</a:t>
            </a:r>
          </a:p>
        </p:txBody>
      </p:sp>
      <p:sp>
        <p:nvSpPr>
          <p:cNvPr id="47" name="Текст 3">
            <a:extLst>
              <a:ext uri="{FF2B5EF4-FFF2-40B4-BE49-F238E27FC236}">
                <a16:creationId xmlns:a16="http://schemas.microsoft.com/office/drawing/2014/main" xmlns="" id="{3C8C2C49-599E-0F46-AA4A-FA25AC82109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041999" y="6026582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8" name="Текст 6">
            <a:extLst>
              <a:ext uri="{FF2B5EF4-FFF2-40B4-BE49-F238E27FC236}">
                <a16:creationId xmlns:a16="http://schemas.microsoft.com/office/drawing/2014/main" xmlns="" id="{39F3FB1D-AF4B-514F-9718-CF2047697EE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241599" y="7489586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Третий раздел</a:t>
            </a:r>
          </a:p>
        </p:txBody>
      </p:sp>
      <p:sp>
        <p:nvSpPr>
          <p:cNvPr id="49" name="Текст 3">
            <a:extLst>
              <a:ext uri="{FF2B5EF4-FFF2-40B4-BE49-F238E27FC236}">
                <a16:creationId xmlns:a16="http://schemas.microsoft.com/office/drawing/2014/main" xmlns="" id="{00B2F723-F8C0-DC41-9B59-D04B461B933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041999" y="7489586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50" name="Текст 6">
            <a:extLst>
              <a:ext uri="{FF2B5EF4-FFF2-40B4-BE49-F238E27FC236}">
                <a16:creationId xmlns:a16="http://schemas.microsoft.com/office/drawing/2014/main" xmlns="" id="{FD054F83-39B8-4344-A81B-415D840EF73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5241599" y="8948337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Четвёртый раздел</a:t>
            </a:r>
          </a:p>
        </p:txBody>
      </p:sp>
      <p:sp>
        <p:nvSpPr>
          <p:cNvPr id="51" name="Текст 3">
            <a:extLst>
              <a:ext uri="{FF2B5EF4-FFF2-40B4-BE49-F238E27FC236}">
                <a16:creationId xmlns:a16="http://schemas.microsoft.com/office/drawing/2014/main" xmlns="" id="{8DE2F73A-C64F-B040-A056-13485FB998C4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041999" y="8948337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52" name="Текст 6">
            <a:extLst>
              <a:ext uri="{FF2B5EF4-FFF2-40B4-BE49-F238E27FC236}">
                <a16:creationId xmlns:a16="http://schemas.microsoft.com/office/drawing/2014/main" xmlns="" id="{EABFBCB8-9415-FF4B-A50D-89D70C511E75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5243044" y="10417415"/>
            <a:ext cx="16108689" cy="756000"/>
          </a:xfr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Пятый раздел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:a16="http://schemas.microsoft.com/office/drawing/2014/main" xmlns="" id="{35EF34CA-9C18-A94C-8451-492FA82F5B7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043444" y="10417415"/>
            <a:ext cx="1458563" cy="756000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rightnessContrast bright="100000" contras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lIns="0" tIns="0" rIns="0" bIns="0" anchor="ctr" anchorCtr="1"/>
          <a:lstStyle>
            <a:lvl1pPr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2706538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 тёмный с номером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C42A982-1CFE-0345-ADCF-6565590E04AA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1B1B2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92090D1F-EED5-9B43-BFDF-DE912A58C0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662658"/>
            <a:ext cx="18314988" cy="2935288"/>
          </a:xfrm>
          <a:prstGeom prst="rect">
            <a:avLst/>
          </a:prstGeom>
        </p:spPr>
        <p:txBody>
          <a:bodyPr/>
          <a:lstStyle>
            <a:lvl1pPr marL="0" marR="0" indent="0" algn="l" defTabSz="1827212" rtl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Содержание</a:t>
            </a:r>
          </a:p>
        </p:txBody>
      </p:sp>
      <p:sp>
        <p:nvSpPr>
          <p:cNvPr id="10" name="Oval 5">
            <a:extLst>
              <a:ext uri="{FF2B5EF4-FFF2-40B4-BE49-F238E27FC236}">
                <a16:creationId xmlns:a16="http://schemas.microsoft.com/office/drawing/2014/main" xmlns="" id="{00C543ED-8F45-1B42-AD74-6AE6A3C37B57}"/>
              </a:ext>
            </a:extLst>
          </p:cNvPr>
          <p:cNvSpPr>
            <a:spLocks noChangeAspect="1"/>
          </p:cNvSpPr>
          <p:nvPr userDrawn="1"/>
        </p:nvSpPr>
        <p:spPr>
          <a:xfrm>
            <a:off x="3035300" y="1630363"/>
            <a:ext cx="2201863" cy="2201863"/>
          </a:xfrm>
          <a:prstGeom prst="ellipse">
            <a:avLst/>
          </a:prstGeom>
          <a:solidFill>
            <a:srgbClr val="027BF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xmlns="" id="{0B01738F-45A7-C547-B0CF-77EBB1E10E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35300" y="1630363"/>
            <a:ext cx="2201863" cy="2192337"/>
          </a:xfrm>
          <a:prstGeom prst="rect">
            <a:avLst/>
          </a:prstGeom>
        </p:spPr>
        <p:txBody>
          <a:bodyPr lIns="0" tIns="72000" rIns="0" bIns="0" anchor="ctr" anchorCtr="0"/>
          <a:lstStyle>
            <a:lvl1pPr marL="0" indent="0" algn="ctr">
              <a:lnSpc>
                <a:spcPts val="9400"/>
              </a:lnSpc>
              <a:buFont typeface="Arial" panose="020B0604020202020204" pitchFamily="34" charset="0"/>
              <a:buNone/>
              <a:defRPr lang="ru-RU" sz="8800" b="0" i="0" u="none" strike="noStrike" cap="none" spc="0" baseline="0" dirty="0">
                <a:solidFill>
                  <a:schemeClr val="bg1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A5C05113-B0C4-154B-B588-17F751134F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2718" y="3831168"/>
            <a:ext cx="18308288" cy="5493808"/>
          </a:xfrm>
        </p:spPr>
        <p:txBody>
          <a:bodyPr vert="horz" tIns="216000" rIns="0" b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647103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 тёмный без номер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C42A982-1CFE-0345-ADCF-6565590E04AA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1B1B2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92090D1F-EED5-9B43-BFDF-DE912A58C0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662658"/>
            <a:ext cx="18314988" cy="2935288"/>
          </a:xfrm>
          <a:prstGeom prst="rect">
            <a:avLst/>
          </a:prstGeom>
        </p:spPr>
        <p:txBody>
          <a:bodyPr/>
          <a:lstStyle>
            <a:lvl1pPr marL="0" marR="0" indent="0" algn="l" defTabSz="1827212" rtl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Содержание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A5C05113-B0C4-154B-B588-17F751134F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2718" y="3831168"/>
            <a:ext cx="18308288" cy="5493808"/>
          </a:xfrm>
        </p:spPr>
        <p:txBody>
          <a:bodyPr vert="horz" tIns="216000" rIns="0" b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647572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 синий с номеро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2718" y="3831168"/>
            <a:ext cx="18308288" cy="5493808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xmlns="" id="{5CAB68C0-87B4-F441-9940-C5DA39FF3A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662658"/>
            <a:ext cx="18314988" cy="2935288"/>
          </a:xfrm>
          <a:prstGeom prst="rect">
            <a:avLst/>
          </a:prstGeom>
        </p:spPr>
        <p:txBody>
          <a:bodyPr/>
          <a:lstStyle>
            <a:lvl1pPr marL="0" marR="0" indent="0" algn="l" defTabSz="1827212" rtl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Содержание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BA7CC7C1-311C-AB45-8BDA-CEC1B594A5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35300" y="1653396"/>
            <a:ext cx="2568575" cy="1450167"/>
          </a:xfrm>
          <a:prstGeom prst="rect">
            <a:avLst/>
          </a:prstGeom>
        </p:spPr>
        <p:txBody>
          <a:bodyPr tIns="0" bIns="108000" anchor="b">
            <a:noAutofit/>
          </a:bodyPr>
          <a:lstStyle>
            <a:lvl1pPr marL="0" indent="0">
              <a:buNone/>
              <a:defRPr sz="9600" b="1">
                <a:solidFill>
                  <a:schemeClr val="bg1"/>
                </a:solidFill>
                <a:latin typeface="+mn-lt"/>
              </a:defRPr>
            </a:lvl1pPr>
            <a:lvl2pPr marL="91430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61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292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23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54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585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1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46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232942426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 синий без номер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35300" y="1653396"/>
            <a:ext cx="18308288" cy="1085949"/>
          </a:xfrm>
          <a:prstGeom prst="rect">
            <a:avLst/>
          </a:prstGeom>
        </p:spPr>
        <p:txBody>
          <a:bodyPr tIns="125999" anchor="t">
            <a:no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91430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61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292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23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54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585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1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46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2718" y="3831168"/>
            <a:ext cx="18308288" cy="5493808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10E6487-48D6-A34C-B07D-A11F7EE523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662658"/>
            <a:ext cx="18314988" cy="2935288"/>
          </a:xfrm>
          <a:prstGeom prst="rect">
            <a:avLst/>
          </a:prstGeom>
        </p:spPr>
        <p:txBody>
          <a:bodyPr/>
          <a:lstStyle>
            <a:lvl1pPr marL="0" marR="0" indent="0" algn="l" defTabSz="1827212" rtl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1827212" rtl="0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Содержание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405656857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улевой слайд тёмный англ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9892137-CA14-1146-A357-C1404959BADE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Изображение 3">
            <a:extLst>
              <a:ext uri="{FF2B5EF4-FFF2-40B4-BE49-F238E27FC236}">
                <a16:creationId xmlns:a16="http://schemas.microsoft.com/office/drawing/2014/main" xmlns="" id="{14A44DEE-CE10-CA46-AD73-F9481496D7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</a:blip>
          <a:stretch>
            <a:fillRect/>
          </a:stretch>
        </p:blipFill>
        <p:spPr>
          <a:xfrm>
            <a:off x="8901875" y="5457926"/>
            <a:ext cx="6582600" cy="242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2234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ик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xmlns="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CB4834C-13A3-1E45-A0FE-EAE4CD820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FB4987C1-9D19-CF40-BD05-035DFB1E0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6F273CA4-8668-8D40-89E1-2DF41C7798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94763" y="2873829"/>
            <a:ext cx="13917612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6" name="Овал 57">
            <a:extLst>
              <a:ext uri="{FF2B5EF4-FFF2-40B4-BE49-F238E27FC236}">
                <a16:creationId xmlns:a16="http://schemas.microsoft.com/office/drawing/2014/main" xmlns="" id="{2A01E121-FB13-0548-B4BF-DF26ECBF076D}"/>
              </a:ext>
            </a:extLst>
          </p:cNvPr>
          <p:cNvSpPr/>
          <p:nvPr userDrawn="1"/>
        </p:nvSpPr>
        <p:spPr>
          <a:xfrm flipH="1">
            <a:off x="1978686" y="4585329"/>
            <a:ext cx="4717385" cy="4716000"/>
          </a:xfrm>
          <a:prstGeom prst="ellipse">
            <a:avLst/>
          </a:prstGeom>
          <a:solidFill>
            <a:srgbClr val="0077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822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ик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xmlns="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CB4834C-13A3-1E45-A0FE-EAE4CD820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FB4987C1-9D19-CF40-BD05-035DFB1E0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6F273CA4-8668-8D40-89E1-2DF41C7798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79563" y="2873829"/>
            <a:ext cx="21232812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  <a:p>
            <a:pPr lvl="4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0645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xmlns="" id="{F1F4520F-52AD-1A48-9C8D-4DE8B66AE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DE2E1D8-A8FD-4F4D-9760-DE2B5FE20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2E98DA7-8DF9-9948-95F5-7937E9229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8625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Али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xmlns="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23974" y="547141"/>
            <a:ext cx="8796437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>
            <a:lvl1pPr>
              <a:defRPr/>
            </a:lvl1pPr>
          </a:lstStyle>
          <a:p>
            <a:r>
              <a:rPr lang="ru-RU" dirty="0"/>
              <a:t>Слайд Алисы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CB4834C-13A3-1E45-A0FE-EAE4CD820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023974" y="12614275"/>
            <a:ext cx="7326313" cy="43568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FB4987C1-9D19-CF40-BD05-035DFB1E0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6F273CA4-8668-8D40-89E1-2DF41C7798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023975" y="5436524"/>
            <a:ext cx="8788400" cy="6446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  <a:p>
            <a:pPr lvl="4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983A181-E048-4C8C-85AF-9E6E4DA15C0B}"/>
              </a:ext>
            </a:extLst>
          </p:cNvPr>
          <p:cNvSpPr/>
          <p:nvPr userDrawn="1"/>
        </p:nvSpPr>
        <p:spPr>
          <a:xfrm>
            <a:off x="0" y="0"/>
            <a:ext cx="12204000" cy="13716000"/>
          </a:xfrm>
          <a:prstGeom prst="rect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5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YS Text Light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E6124C0-48D8-4A51-A0BA-51D8071DC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7159" y="3134167"/>
            <a:ext cx="3645404" cy="3817178"/>
          </a:xfrm>
          <a:prstGeom prst="rect">
            <a:avLst/>
          </a:prstGeom>
        </p:spPr>
      </p:pic>
      <p:sp>
        <p:nvSpPr>
          <p:cNvPr id="8" name="Объект 4">
            <a:extLst>
              <a:ext uri="{FF2B5EF4-FFF2-40B4-BE49-F238E27FC236}">
                <a16:creationId xmlns:a16="http://schemas.microsoft.com/office/drawing/2014/main" xmlns="" id="{5419E7BE-C3B6-4D37-AA23-52E74317FC9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4023976" y="3455988"/>
            <a:ext cx="8788400" cy="1843087"/>
          </a:xfrm>
        </p:spPr>
        <p:txBody>
          <a:bodyPr/>
          <a:lstStyle>
            <a:lvl1pPr>
              <a:defRPr sz="1200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ru-RU" sz="12000" dirty="0">
                <a:solidFill>
                  <a:schemeClr val="accent3"/>
                </a:solidFill>
                <a:latin typeface="+mj-lt"/>
              </a:rPr>
              <a:t>35 </a:t>
            </a:r>
            <a:r>
              <a:rPr lang="en-US" sz="12000" dirty="0">
                <a:solidFill>
                  <a:schemeClr val="accent3"/>
                </a:solidFill>
                <a:latin typeface="+mj-lt"/>
              </a:rPr>
              <a:t>000 000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55922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 местом для иллюст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xmlns="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CB4834C-13A3-1E45-A0FE-EAE4CD820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FB4987C1-9D19-CF40-BD05-035DFB1E0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6F273CA4-8668-8D40-89E1-2DF41C7798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561888" y="2873829"/>
            <a:ext cx="10250487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  <a:p>
            <a:pPr lvl="4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9082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л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xmlns="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CB4834C-13A3-1E45-A0FE-EAE4CD820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FB4987C1-9D19-CF40-BD05-035DFB1E0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6F273CA4-8668-8D40-89E1-2DF41C779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600" y="3448899"/>
            <a:ext cx="21224775" cy="8819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sz="32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32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32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 typeface="+mj-lt"/>
              <a:buAutoNum type="arabicPeriod"/>
              <a:tabLst/>
              <a:defRPr sz="32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sz="3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57770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екст/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DC8D795-4C1C-AF42-9709-B72335385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1" y="3450895"/>
            <a:ext cx="6584850" cy="8817710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E4C2E3AF-06DA-2C4F-BDE4-E2EAFC12BA5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13600" y="3429849"/>
            <a:ext cx="13898775" cy="8819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 или видео</a:t>
            </a:r>
          </a:p>
        </p:txBody>
      </p:sp>
    </p:spTree>
    <p:extLst>
      <p:ext uri="{BB962C8B-B14F-4D97-AF65-F5344CB8AC3E}">
        <p14:creationId xmlns:p14="http://schemas.microsoft.com/office/powerpoint/2010/main" xmlns="" val="19063129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екста/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451AF27-5FB1-0D40-AA05-42DF652483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125D4967-2BE7-CC40-970C-E59E736E9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xmlns="" id="{00CE3A18-3BEE-1E48-8DB5-EFDF81BE4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2B4190AE-DE9D-7B45-8685-C75786D2E2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7600" y="3429849"/>
            <a:ext cx="10239275" cy="8819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091E2E21-1D6C-DD48-81BA-272FC2FB570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2572806" y="3429849"/>
            <a:ext cx="10239569" cy="8819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86259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10EBDA6F-21A1-7E49-AD6B-DA4F4E7C0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1ED9AF63-0A12-2D4E-9664-3EE781D6F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xmlns="" id="{20BF5248-E041-F94F-85C6-134408C352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9682A56D-E86B-DE49-A3AA-B88DB8F5C2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13600" y="3429850"/>
            <a:ext cx="13898775" cy="40663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1F96D506-1E9B-A94F-BF59-F9E5F9FB61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913600" y="8208000"/>
            <a:ext cx="13898775" cy="40411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36" marR="0" indent="0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None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  <a:p>
            <a:pPr marL="720000" marR="0" lvl="1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23F5F9E1-6D6C-4058-A709-9E4100CD7E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587601" y="3429849"/>
            <a:ext cx="6584850" cy="8819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sz="32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32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32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 typeface="+mj-lt"/>
              <a:buAutoNum type="arabicPeriod"/>
              <a:tabLst/>
              <a:defRPr sz="32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sz="3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1820655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3B556212-67BA-FE4E-A4C5-BEB4228D7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791C2DF9-0B26-E448-AD09-5E231671B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xmlns="" id="{0AC953BC-6440-414F-B224-7989C84955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764DA894-71EE-8F44-BC82-1B4FD8DA665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7600" y="3429849"/>
            <a:ext cx="10239275" cy="62491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  <a:p>
            <a:pPr marL="0" marR="0" lvl="4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4DB96E68-4ABE-704B-AFBC-B303CF814AF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2572806" y="3429849"/>
            <a:ext cx="10239569" cy="62491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  <a:p>
            <a:pPr marL="0" marR="0" lvl="4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7B24B671-40E4-6946-947D-AA93D59EA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1" y="10033199"/>
            <a:ext cx="17565587" cy="2215951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4900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улевой слайд 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3">
            <a:extLst>
              <a:ext uri="{FF2B5EF4-FFF2-40B4-BE49-F238E27FC236}">
                <a16:creationId xmlns:a16="http://schemas.microsoft.com/office/drawing/2014/main" xmlns="" id="{40923594-8447-5A46-8A64-5871B7E0E6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4763" y="5636795"/>
            <a:ext cx="6589712" cy="252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8961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9E306CA0-176F-4945-A654-2DBE4D1D54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12339929-65BC-754B-AF8C-4F30167D7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xmlns="" id="{BA1667F9-A8AD-E64B-A003-654CEF801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76CE419A-D9BE-DA49-96A7-91BE433CB6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7601" y="3429849"/>
            <a:ext cx="6584850" cy="62491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xmlns="" id="{90909538-8E3A-AA48-B5DC-463AB585C5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1" y="10033199"/>
            <a:ext cx="17565587" cy="2215951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DD0D547E-0567-2E43-BDB4-18B73972463B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906758" y="3429849"/>
            <a:ext cx="6577717" cy="62491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7F3B418F-486F-E146-96CE-6A5782E1AE4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6231516" y="3429849"/>
            <a:ext cx="6580859" cy="62491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8994538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4DCBCA59-A27E-6F49-9EC9-3C2864EBE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4B9D87B5-8C87-984D-8958-FBC95639D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xmlns="" id="{3FC09214-3A10-8149-B5D5-03C5DB0DED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785647C1-EE1C-7F44-8C28-ACEB3FC0807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7600" y="5641200"/>
            <a:ext cx="10239275" cy="6607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9E789020-B7CC-3649-8BFF-F3DCDA17E88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2572806" y="5641200"/>
            <a:ext cx="10239569" cy="6607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xmlns="" id="{F820E3BF-EFD7-3F46-A713-6D08761423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2" y="3441600"/>
            <a:ext cx="10239274" cy="1857475"/>
          </a:xfrm>
        </p:spPr>
        <p:txBody>
          <a:bodyPr tIns="1728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xmlns="" id="{94B867F9-5BE9-B348-BC8F-0600AA8125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72806" y="3441600"/>
            <a:ext cx="10239274" cy="1857475"/>
          </a:xfrm>
        </p:spPr>
        <p:txBody>
          <a:bodyPr tIns="1728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760573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9B46248E-F3FC-6345-9529-CFA085A39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E78A705-AB97-1841-9C7A-780231BD3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240A0DF0-5686-A049-8194-F9C6A0B548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DCA47866-DF59-C248-8DD9-3EA96B5D2F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7599" y="3455988"/>
            <a:ext cx="21224776" cy="7326312"/>
          </a:xfrm>
          <a:prstGeom prst="rect">
            <a:avLst/>
          </a:prstGeom>
        </p:spPr>
        <p:txBody>
          <a:bodyPr vert="horz" lIns="0" tIns="0" rIns="0" bIns="251999" rtlCol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 или видео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887191F8-B8A1-8346-B126-2126461718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1" y="11121681"/>
            <a:ext cx="17565587" cy="1127469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6764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иктограмма и текст/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37BBC7DF-D873-E246-A3AC-A27D9B1555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6478937-D477-5C45-B143-3DE517137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92DE7455-C677-0147-BD3F-8159DEFAF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FD759DB2-5A2A-B441-923F-157EFDC160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06400" y="3440009"/>
            <a:ext cx="13905975" cy="7342291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 или видео</a:t>
            </a:r>
          </a:p>
          <a:p>
            <a:pPr marL="0" marR="0" lvl="4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F849F259-E97D-C24B-8BF0-C7DFA2E03D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35300" y="5903400"/>
            <a:ext cx="2938463" cy="2461556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xmlns="" val="26348900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пиктограммы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CD2F2E9B-267A-D74E-BDE4-F0545E327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F10A1FE-E1CA-254D-BA86-1C6AB5725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Заголовок 3">
            <a:extLst>
              <a:ext uri="{FF2B5EF4-FFF2-40B4-BE49-F238E27FC236}">
                <a16:creationId xmlns:a16="http://schemas.microsoft.com/office/drawing/2014/main" xmlns="" id="{34013F25-78B4-4141-97A7-04B0123FC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xmlns="" id="{1A719755-02DF-A443-B9A4-22DBA092A6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1" y="7455428"/>
            <a:ext cx="6584849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xmlns="" id="{A25FAA23-D708-2F47-89EE-1506A238C16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06400" y="7455428"/>
            <a:ext cx="6584849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xmlns="" id="{D95AA5DD-8F39-D943-A674-08CB46760E9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230502" y="7455428"/>
            <a:ext cx="6584849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xmlns="" id="{EE43F7BE-93A2-0043-BFDC-BB3FA2ACAB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79563" y="4234715"/>
            <a:ext cx="2925477" cy="2450678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xmlns="" id="{B25CCFA3-8B97-5A40-AA50-87E8A13E339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905224" y="4234715"/>
            <a:ext cx="2925477" cy="2450678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xmlns="" id="{81A3FFD3-33D2-6043-8F3D-69D7A54B974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229782" y="4234715"/>
            <a:ext cx="2925477" cy="2450678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xmlns="" val="15805849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иктограммы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EBF8AC81-C369-C940-A083-BF9DDAA5A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69DFE2CB-D51A-1145-BBC9-E6F46C48F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5" name="Заголовок 3">
            <a:extLst>
              <a:ext uri="{FF2B5EF4-FFF2-40B4-BE49-F238E27FC236}">
                <a16:creationId xmlns:a16="http://schemas.microsoft.com/office/drawing/2014/main" xmlns="" id="{73FABF5D-A3D2-774B-90FE-1A4AC11A0E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xmlns="" id="{1BA67519-7FF6-6A4D-AA35-DD4676EF51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2" y="7455428"/>
            <a:ext cx="4752873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29" name="Рисунок 2">
            <a:extLst>
              <a:ext uri="{FF2B5EF4-FFF2-40B4-BE49-F238E27FC236}">
                <a16:creationId xmlns:a16="http://schemas.microsoft.com/office/drawing/2014/main" xmlns="" id="{07DEE891-3469-564C-B6BE-5FDA03A0E6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79563" y="4234715"/>
            <a:ext cx="2925477" cy="2450678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xmlns="" id="{ACA28A7C-23D1-B048-AD02-4F2935C552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79644" y="7455428"/>
            <a:ext cx="4747232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31" name="Рисунок 2">
            <a:extLst>
              <a:ext uri="{FF2B5EF4-FFF2-40B4-BE49-F238E27FC236}">
                <a16:creationId xmlns:a16="http://schemas.microsoft.com/office/drawing/2014/main" xmlns="" id="{0A210F1D-744E-964A-ACF1-3D683FC6F0F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77538" y="4234715"/>
            <a:ext cx="2925477" cy="2450678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xmlns="" id="{EA6FB9E2-4FC7-DB4A-BBC2-2B19A7FDB3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572807" y="7455428"/>
            <a:ext cx="4745232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33" name="Рисунок 2">
            <a:extLst>
              <a:ext uri="{FF2B5EF4-FFF2-40B4-BE49-F238E27FC236}">
                <a16:creationId xmlns:a16="http://schemas.microsoft.com/office/drawing/2014/main" xmlns="" id="{88F39D33-7ADF-ED46-BCC5-341882E6AF4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2572650" y="4234715"/>
            <a:ext cx="2925477" cy="2450678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:a16="http://schemas.microsoft.com/office/drawing/2014/main" xmlns="" id="{21FFDC78-F317-FC4E-B13A-8E21382D5F4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057798" y="7455428"/>
            <a:ext cx="4754577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35" name="Рисунок 2">
            <a:extLst>
              <a:ext uri="{FF2B5EF4-FFF2-40B4-BE49-F238E27FC236}">
                <a16:creationId xmlns:a16="http://schemas.microsoft.com/office/drawing/2014/main" xmlns="" id="{8F1AE6B9-5E2B-C046-9C13-7810851DDB2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8057642" y="4234715"/>
            <a:ext cx="2925477" cy="2450678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xmlns="" val="27955386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пиктограмм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05880279-9E00-5746-BEDF-976B37296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xmlns="" id="{223FA0BE-FCB1-DD41-9AFE-6B2C787FB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0125504-5AC3-DA40-B8E8-E1DAF443D7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28" name="Рисунок 2">
            <a:extLst>
              <a:ext uri="{FF2B5EF4-FFF2-40B4-BE49-F238E27FC236}">
                <a16:creationId xmlns:a16="http://schemas.microsoft.com/office/drawing/2014/main" xmlns="" id="{C5FF8DA1-67B6-6442-A9F0-752AD16451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97016" y="4570665"/>
            <a:ext cx="2547947" cy="2134421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1" name="Текст 3">
            <a:extLst>
              <a:ext uri="{FF2B5EF4-FFF2-40B4-BE49-F238E27FC236}">
                <a16:creationId xmlns:a16="http://schemas.microsoft.com/office/drawing/2014/main" xmlns="" id="{B711B0C0-FDBC-FC48-87F0-86BD38D7C9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2" y="7455428"/>
            <a:ext cx="3649561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33" name="Рисунок 2">
            <a:extLst>
              <a:ext uri="{FF2B5EF4-FFF2-40B4-BE49-F238E27FC236}">
                <a16:creationId xmlns:a16="http://schemas.microsoft.com/office/drawing/2014/main" xmlns="" id="{CEA5D801-8EAB-2940-8172-8C230088CE8D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987286" y="4570665"/>
            <a:ext cx="2547947" cy="2134421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5" name="Рисунок 2">
            <a:extLst>
              <a:ext uri="{FF2B5EF4-FFF2-40B4-BE49-F238E27FC236}">
                <a16:creationId xmlns:a16="http://schemas.microsoft.com/office/drawing/2014/main" xmlns="" id="{295BD79E-FE02-FB47-89A7-EB7F457532CF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0371694" y="4570665"/>
            <a:ext cx="2547947" cy="2134421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7" name="Рисунок 2">
            <a:extLst>
              <a:ext uri="{FF2B5EF4-FFF2-40B4-BE49-F238E27FC236}">
                <a16:creationId xmlns:a16="http://schemas.microsoft.com/office/drawing/2014/main" xmlns="" id="{3964D1A7-A05F-EC41-8983-D16EAA3DD07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4764086" y="4570665"/>
            <a:ext cx="2547947" cy="2134421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9" name="Рисунок 2">
            <a:extLst>
              <a:ext uri="{FF2B5EF4-FFF2-40B4-BE49-F238E27FC236}">
                <a16:creationId xmlns:a16="http://schemas.microsoft.com/office/drawing/2014/main" xmlns="" id="{8085B9D2-B6D5-824B-B850-56C7D8D7E1C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9158326" y="4570665"/>
            <a:ext cx="2547947" cy="2134421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xmlns="" id="{0EDA15CB-9243-E347-BA03-78B7EC32157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984810" y="7455428"/>
            <a:ext cx="3649561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xmlns="" id="{3F43B244-32A0-CA42-BF7C-1B7642AEC78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10380365" y="7455428"/>
            <a:ext cx="3649561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xmlns="" id="{A19F0E9B-AF51-5A4B-931E-7C089D8E9042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4773198" y="7455428"/>
            <a:ext cx="3649561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xmlns="" id="{FE03F3F4-9505-9447-B902-4F8D7509E515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9171516" y="7455428"/>
            <a:ext cx="3649561" cy="4060297"/>
          </a:xfrm>
        </p:spPr>
        <p:txBody>
          <a:bodyPr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/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3444766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большое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0239275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10239275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6C91E51-60DC-9F4C-BC54-EE9BDB13F6D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572049" y="0"/>
            <a:ext cx="11810364" cy="13716000"/>
          </a:xfrm>
        </p:spPr>
        <p:txBody>
          <a:bodyPr bIns="5400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793F3DE2-2502-447D-A59A-B71EE0658E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79563" y="2873829"/>
            <a:ext cx="10247312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280225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е 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905864" y="12624682"/>
            <a:ext cx="11707824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05864" y="547141"/>
            <a:ext cx="13906511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6C91E51-60DC-9F4C-BC54-EE9BDB13F6D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172450" cy="13716000"/>
          </a:xfrm>
        </p:spPr>
        <p:txBody>
          <a:bodyPr tIns="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F6C5FF8B-8CAA-4AA6-9CE3-A1F7B91E8AE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94763" y="2873829"/>
            <a:ext cx="13917612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0114754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51D18458-3918-4B43-83CC-BE9872AE62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231235" y="3455988"/>
            <a:ext cx="6581140" cy="8793162"/>
          </a:xfrm>
          <a:noFill/>
        </p:spPr>
        <p:txBody>
          <a:bodyPr tIns="180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F5275225-7B71-4FE6-9D77-136AF16458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79563" y="2873829"/>
            <a:ext cx="13904912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6106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улевой слайд белый англ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3">
            <a:extLst>
              <a:ext uri="{FF2B5EF4-FFF2-40B4-BE49-F238E27FC236}">
                <a16:creationId xmlns:a16="http://schemas.microsoft.com/office/drawing/2014/main" xmlns="" id="{14A44DEE-CE10-CA46-AD73-F9481496D7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1875" y="5457926"/>
            <a:ext cx="6582600" cy="242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26316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51D18458-3918-4B43-83CC-BE9872AE62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599" y="3463290"/>
            <a:ext cx="13896875" cy="8785860"/>
          </a:xfrm>
        </p:spPr>
        <p:txBody>
          <a:bodyPr tIns="180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иллюстрации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1A74ADD7-B496-4211-8A6D-670DF3C4052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6221075" y="3429849"/>
            <a:ext cx="6591300" cy="8819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sz="32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32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32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 typeface="+mj-lt"/>
              <a:buAutoNum type="arabicPeriod"/>
              <a:tabLst/>
              <a:defRPr sz="32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00"/>
              </a:spcAft>
              <a:buClrTx/>
              <a:buSzTx/>
              <a:buFontTx/>
              <a:buNone/>
              <a:tabLst/>
              <a:defRPr sz="3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0311620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51D18458-3918-4B43-83CC-BE9872AE62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599" y="3463290"/>
            <a:ext cx="21224776" cy="8785860"/>
          </a:xfrm>
        </p:spPr>
        <p:txBody>
          <a:bodyPr tIns="468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0940565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51D18458-3918-4B43-83CC-BE9872AE62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599" y="3463290"/>
            <a:ext cx="10239276" cy="8785860"/>
          </a:xfrm>
        </p:spPr>
        <p:txBody>
          <a:bodyPr tIns="180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</a:t>
            </a:r>
            <a:br>
              <a:rPr lang="ru-RU" dirty="0"/>
            </a:br>
            <a:r>
              <a:rPr lang="ru-RU" dirty="0"/>
              <a:t>иллюстрации</a:t>
            </a:r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xmlns="" id="{4D80212A-4362-B54E-94D4-393F5D1CB6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572806" y="3463290"/>
            <a:ext cx="10239276" cy="8785860"/>
          </a:xfrm>
        </p:spPr>
        <p:txBody>
          <a:bodyPr tIns="180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</a:t>
            </a:r>
            <a:br>
              <a:rPr lang="ru-RU" dirty="0"/>
            </a:br>
            <a:r>
              <a:rPr lang="ru-RU" dirty="0"/>
              <a:t>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8808807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D2FEAE7-7057-4449-B93D-8877B3B3B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2D12129F-1D47-254A-89F8-DC26161B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51D18458-3918-4B43-83CC-BE9872AE62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599" y="3463290"/>
            <a:ext cx="6584851" cy="8785860"/>
          </a:xfrm>
        </p:spPr>
        <p:txBody>
          <a:bodyPr tIns="180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</a:t>
            </a:r>
            <a:br>
              <a:rPr lang="ru-RU" dirty="0"/>
            </a:br>
            <a:r>
              <a:rPr lang="ru-RU" dirty="0"/>
              <a:t>иллюстрации</a:t>
            </a:r>
          </a:p>
        </p:txBody>
      </p:sp>
      <p:sp>
        <p:nvSpPr>
          <p:cNvPr id="7" name="Рисунок 2">
            <a:extLst>
              <a:ext uri="{FF2B5EF4-FFF2-40B4-BE49-F238E27FC236}">
                <a16:creationId xmlns:a16="http://schemas.microsoft.com/office/drawing/2014/main" xmlns="" id="{08A2693F-48EF-E14E-9B89-421D6299B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05504" y="3463290"/>
            <a:ext cx="6578971" cy="8785860"/>
          </a:xfrm>
        </p:spPr>
        <p:txBody>
          <a:bodyPr tIns="180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</a:t>
            </a:r>
            <a:br>
              <a:rPr lang="ru-RU" dirty="0"/>
            </a:br>
            <a:r>
              <a:rPr lang="ru-RU" dirty="0"/>
              <a:t>иллюстрации</a:t>
            </a:r>
          </a:p>
        </p:txBody>
      </p:sp>
      <p:sp>
        <p:nvSpPr>
          <p:cNvPr id="9" name="Рисунок 2">
            <a:extLst>
              <a:ext uri="{FF2B5EF4-FFF2-40B4-BE49-F238E27FC236}">
                <a16:creationId xmlns:a16="http://schemas.microsoft.com/office/drawing/2014/main" xmlns="" id="{D43D93D4-A86E-1248-B402-BACDE7FB57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228458" y="3463290"/>
            <a:ext cx="6583917" cy="8785860"/>
          </a:xfrm>
        </p:spPr>
        <p:txBody>
          <a:bodyPr tIns="180000" bIns="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</a:t>
            </a:r>
            <a:br>
              <a:rPr lang="ru-RU" dirty="0"/>
            </a:br>
            <a:r>
              <a:rPr lang="ru-RU" dirty="0"/>
              <a:t>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29198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во весь экра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2">
            <a:extLst>
              <a:ext uri="{FF2B5EF4-FFF2-40B4-BE49-F238E27FC236}">
                <a16:creationId xmlns:a16="http://schemas.microsoft.com/office/drawing/2014/main" xmlns="" id="{EA502E89-DEA8-6F45-8073-569B507DB4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 tIns="251999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08EC28-5BE0-7E49-9412-397DBC16A3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D79FD6-9EE1-764D-9BF1-8C9BF659A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56644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B61AA1D6-93BC-7E46-B43D-C6BE24CBC4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2000" y="10050462"/>
            <a:ext cx="12449174" cy="1828801"/>
          </a:xfrm>
        </p:spPr>
        <p:txBody>
          <a:bodyPr lIns="0" tIns="0" rIns="0" bIns="27000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latin typeface="+mn-lt"/>
              </a:defRPr>
            </a:lvl1pPr>
            <a:lvl2pPr marL="914354" indent="0" algn="ctr">
              <a:buNone/>
              <a:defRPr sz="4000"/>
            </a:lvl2pPr>
            <a:lvl3pPr marL="1828710" indent="0" algn="ctr">
              <a:buNone/>
              <a:defRPr sz="3600"/>
            </a:lvl3pPr>
            <a:lvl4pPr marL="2743064" indent="0" algn="ctr">
              <a:buNone/>
              <a:defRPr sz="3200"/>
            </a:lvl4pPr>
            <a:lvl5pPr marL="3657419" indent="0" algn="ctr">
              <a:buNone/>
              <a:defRPr sz="3200"/>
            </a:lvl5pPr>
            <a:lvl6pPr marL="4571773" indent="0" algn="ctr">
              <a:buNone/>
              <a:defRPr sz="3200"/>
            </a:lvl6pPr>
            <a:lvl7pPr marL="5486127" indent="0" algn="ctr">
              <a:buNone/>
              <a:defRPr sz="3200"/>
            </a:lvl7pPr>
            <a:lvl8pPr marL="6400483" indent="0" algn="ctr">
              <a:buNone/>
              <a:defRPr sz="3200"/>
            </a:lvl8pPr>
            <a:lvl9pPr marL="7314837" indent="0" algn="ctr">
              <a:buNone/>
              <a:defRPr sz="3200"/>
            </a:lvl9pPr>
          </a:lstStyle>
          <a:p>
            <a:r>
              <a:rPr lang="ru-RU" dirty="0"/>
              <a:t>Автор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052160" y="3111500"/>
            <a:ext cx="19406838" cy="6213475"/>
          </a:xfrm>
        </p:spPr>
        <p:txBody>
          <a:bodyPr tIns="180000" anchor="ctr">
            <a:noAutofit/>
          </a:bodyPr>
          <a:lstStyle>
            <a:lvl1pPr marL="0" indent="0"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defRPr sz="9600" baseline="0"/>
            </a:lvl1pPr>
          </a:lstStyle>
          <a:p>
            <a:pPr lvl="0"/>
            <a:r>
              <a:rPr lang="ru-RU" dirty="0"/>
              <a:t>Цитата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157755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д (фон чёрный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AD3B634B-388F-A448-9977-928240B537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34750DB9-1050-F946-A127-D0A81371C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Заголовок 3">
            <a:extLst>
              <a:ext uri="{FF2B5EF4-FFF2-40B4-BE49-F238E27FC236}">
                <a16:creationId xmlns:a16="http://schemas.microsoft.com/office/drawing/2014/main" xmlns="" id="{E93341BD-A05E-7146-B509-3E298CC0F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578235F-978B-214B-8415-D194E2679F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1537" y="3104579"/>
            <a:ext cx="21220838" cy="9144571"/>
          </a:xfrm>
        </p:spPr>
        <p:txBody>
          <a:bodyPr tIns="180000"/>
          <a:lstStyle>
            <a:lvl1pPr>
              <a:lnSpc>
                <a:spcPct val="150000"/>
              </a:lnSpc>
              <a:spcBef>
                <a:spcPts val="600"/>
              </a:spcBef>
              <a:defRPr b="0" i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ru-RU" dirty="0"/>
              <a:t>Код</a:t>
            </a:r>
          </a:p>
        </p:txBody>
      </p:sp>
    </p:spTree>
    <p:extLst>
      <p:ext uri="{BB962C8B-B14F-4D97-AF65-F5344CB8AC3E}">
        <p14:creationId xmlns:p14="http://schemas.microsoft.com/office/powerpoint/2010/main" xmlns="" val="24754853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д (фон бел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56CB4852-24CC-9546-8775-D111FA686A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0E609C07-4ABA-9149-94E6-B2C8983AF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Заголовок 3">
            <a:extLst>
              <a:ext uri="{FF2B5EF4-FFF2-40B4-BE49-F238E27FC236}">
                <a16:creationId xmlns:a16="http://schemas.microsoft.com/office/drawing/2014/main" xmlns="" id="{45484853-AF1C-9C4F-87F8-C9C5A3EDB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xmlns="" id="{DC83B333-F3B4-444F-8A46-A3EA094A3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1537" y="3104579"/>
            <a:ext cx="21220838" cy="9144571"/>
          </a:xfrm>
        </p:spPr>
        <p:txBody>
          <a:bodyPr tIns="180000"/>
          <a:lstStyle>
            <a:lvl1pPr>
              <a:lnSpc>
                <a:spcPct val="150000"/>
              </a:lnSpc>
              <a:spcBef>
                <a:spcPts val="600"/>
              </a:spcBef>
              <a:defRPr b="0" i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ru-RU" dirty="0"/>
              <a:t>Код</a:t>
            </a:r>
          </a:p>
        </p:txBody>
      </p:sp>
    </p:spTree>
    <p:extLst>
      <p:ext uri="{BB962C8B-B14F-4D97-AF65-F5344CB8AC3E}">
        <p14:creationId xmlns:p14="http://schemas.microsoft.com/office/powerpoint/2010/main" xmlns="" val="28746770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тёмн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387A8D-83A7-7348-8FE9-E8C9527F8504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BA2BCC0-F87B-D343-BA4B-214AA8D27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8737513"/>
            <a:ext cx="87915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36AD8435-2737-9446-92A1-6CAF3C901D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35300" y="10046719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15227FF-47F4-E447-BE28-4133E6F42B6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35300" y="3831168"/>
            <a:ext cx="18331748" cy="4760382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Спасибо!</a:t>
            </a:r>
            <a:endParaRPr lang="en-US" dirty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xmlns="" id="{62AAF08B-D096-3E4F-AC10-6A3CF9524A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Окно</a:t>
            </a:r>
            <a:br>
              <a:rPr lang="ru-RU" dirty="0"/>
            </a:br>
            <a:r>
              <a:rPr lang="ru-RU" dirty="0"/>
              <a:t>для иконки</a:t>
            </a:r>
            <a:br>
              <a:rPr lang="ru-RU" dirty="0"/>
            </a:br>
            <a:r>
              <a:rPr lang="ru-RU" dirty="0"/>
              <a:t>сервиса</a:t>
            </a:r>
            <a:endParaRPr lang="en-US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ECD23254-F091-4D87-85E9-817CCB31A4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35300" y="11123046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ru-RU" dirty="0"/>
              <a:t>логин</a:t>
            </a:r>
            <a:r>
              <a:rPr lang="en-US" dirty="0"/>
              <a:t>@yandex-team.ru</a:t>
            </a:r>
            <a:endParaRPr lang="ru-RU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5F0213DC-AAE7-4E4F-9941-0A528E323B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73001" y="8737200"/>
            <a:ext cx="87915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4BE2325E-3A79-4551-9051-4FB08A5F09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73001" y="10047600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F86BC5F6-2B20-4118-AD58-6C1E0C1A9E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73001" y="11124000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ru-RU" dirty="0"/>
              <a:t>логин</a:t>
            </a:r>
            <a:r>
              <a:rPr lang="en-US" dirty="0"/>
              <a:t>@yandex-team.ru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469DD7B-E642-CA48-8288-CABCADC77F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3182" y="1689484"/>
            <a:ext cx="3951423" cy="79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1785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тёмный англ.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BA2BCC0-F87B-D343-BA4B-214AA8D27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8737513"/>
            <a:ext cx="87915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en-US" dirty="0"/>
              <a:t>Name</a:t>
            </a:r>
            <a:endParaRPr lang="ru-RU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36AD8435-2737-9446-92A1-6CAF3C901D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35300" y="10046719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en-US" dirty="0"/>
              <a:t>Position</a:t>
            </a:r>
            <a:endParaRPr lang="ru-RU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15227FF-47F4-E447-BE28-4133E6F42B6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35300" y="3831168"/>
            <a:ext cx="18331748" cy="4760382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Thanks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ECD23254-F091-4D87-85E9-817CCB31A4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35300" y="11123046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en-US" dirty="0"/>
              <a:t>login@yandex-team.ru</a:t>
            </a:r>
            <a:endParaRPr lang="ru-RU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8C25AD6D-8990-4200-A554-F22ED6DC50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73001" y="8737200"/>
            <a:ext cx="87915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en-US" dirty="0"/>
              <a:t>Name</a:t>
            </a:r>
            <a:endParaRPr lang="ru-RU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613EAA7F-19F3-424A-A831-958E8AFF34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73001" y="10047600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en-US" dirty="0"/>
              <a:t>Position</a:t>
            </a:r>
            <a:endParaRPr lang="ru-RU"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3F202700-E501-4DF0-9E82-9B9C63A64B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73001" y="11124000"/>
            <a:ext cx="87915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en-US" dirty="0"/>
              <a:t>login@yandex-team.ru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A2AE889-8C7A-4449-887D-5819A50BFE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3182" y="1689484"/>
            <a:ext cx="3951423" cy="790284"/>
          </a:xfrm>
          <a:prstGeom prst="rect">
            <a:avLst/>
          </a:prstGeom>
        </p:spPr>
      </p:pic>
      <p:sp>
        <p:nvSpPr>
          <p:cNvPr id="16" name="Рисунок 2">
            <a:extLst>
              <a:ext uri="{FF2B5EF4-FFF2-40B4-BE49-F238E27FC236}">
                <a16:creationId xmlns:a16="http://schemas.microsoft.com/office/drawing/2014/main" xmlns="" id="{21AEBD4B-4F88-4953-82B0-522D1DCF7C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</a:t>
            </a:r>
            <a:r>
              <a:rPr lang="en" dirty="0" err="1"/>
              <a:t>indow</a:t>
            </a:r>
            <a:r>
              <a:rPr lang="en" dirty="0"/>
              <a:t/>
            </a:r>
            <a:br>
              <a:rPr lang="en" dirty="0"/>
            </a:br>
            <a:r>
              <a:rPr lang="en" dirty="0"/>
              <a:t>for service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720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ale__Титульный слайд белый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BA2BCC0-F87B-D343-BA4B-214AA8D27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842413"/>
            <a:ext cx="109886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alpha val="8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36AD8435-2737-9446-92A1-6CAF3C901D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35300" y="11113519"/>
            <a:ext cx="109886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tx1">
                    <a:alpha val="8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15227FF-47F4-E447-BE28-4133E6F42B6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35300" y="1241425"/>
            <a:ext cx="18331748" cy="8083551"/>
          </a:xfrm>
        </p:spPr>
        <p:txBody>
          <a:bodyPr vert="horz" lIns="0" tIns="360000" rIns="0" bIns="0" rtlCol="0" anchor="t" anchorCtr="0">
            <a:noAutofit/>
          </a:bodyPr>
          <a:lstStyle>
            <a:lvl1pPr>
              <a:defRPr lang="en-US" b="0" spc="-400" baseline="0" dirty="0">
                <a:solidFill>
                  <a:schemeClr val="tx1">
                    <a:alpha val="85000"/>
                  </a:schemeClr>
                </a:solidFill>
                <a:latin typeface="Druk Text Wide Cy Medium" pitchFamily="2" charset="77"/>
              </a:defRPr>
            </a:lvl1pPr>
          </a:lstStyle>
          <a:p>
            <a:pPr lvl="0">
              <a:lnSpc>
                <a:spcPts val="7800"/>
              </a:lnSpc>
              <a:spcBef>
                <a:spcPts val="0"/>
              </a:spcBef>
            </a:pPr>
            <a:r>
              <a:rPr lang="ru-RU" dirty="0"/>
              <a:t>НАЗВАНИЕ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xmlns="" id="{31F277B4-A933-924C-B052-03BCEAEA4E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0050608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Окно</a:t>
            </a:r>
            <a:br>
              <a:rPr lang="ru-RU" dirty="0"/>
            </a:br>
            <a:r>
              <a:rPr lang="ru-RU" dirty="0"/>
              <a:t>для иконки</a:t>
            </a:r>
            <a:br>
              <a:rPr lang="ru-RU" dirty="0"/>
            </a:br>
            <a:r>
              <a:rPr lang="ru-RU" dirty="0"/>
              <a:t>сервиса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91970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5">
            <a:extLst>
              <a:ext uri="{FF2B5EF4-FFF2-40B4-BE49-F238E27FC236}">
                <a16:creationId xmlns:a16="http://schemas.microsoft.com/office/drawing/2014/main" xmlns="" id="{C09B87DF-F74F-C84C-8E71-045F945C69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4665" y="7496175"/>
            <a:ext cx="8418163" cy="820513"/>
          </a:xfrm>
          <a:prstGeom prst="rect">
            <a:avLst/>
          </a:prstGeom>
        </p:spPr>
        <p:txBody>
          <a:bodyPr lIns="0" t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200" b="1" baseline="0">
                <a:latin typeface="+mj-lt"/>
              </a:defRPr>
            </a:lvl1pPr>
          </a:lstStyle>
          <a:p>
            <a:pPr lvl="0"/>
            <a:r>
              <a:rPr lang="ru-RU" dirty="0"/>
              <a:t>Имя и</a:t>
            </a:r>
            <a:r>
              <a:rPr lang="en-US" dirty="0"/>
              <a:t> </a:t>
            </a:r>
            <a:r>
              <a:rPr lang="ru-RU" dirty="0"/>
              <a:t>Фамилия</a:t>
            </a:r>
          </a:p>
        </p:txBody>
      </p:sp>
      <p:sp>
        <p:nvSpPr>
          <p:cNvPr id="12" name="Текст 13">
            <a:extLst>
              <a:ext uri="{FF2B5EF4-FFF2-40B4-BE49-F238E27FC236}">
                <a16:creationId xmlns:a16="http://schemas.microsoft.com/office/drawing/2014/main" xmlns="" id="{83029A49-DE31-E64A-A86E-7056DB181F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2000" y="8553438"/>
            <a:ext cx="8418163" cy="1125550"/>
          </a:xfrm>
          <a:prstGeom prst="rect">
            <a:avLst/>
          </a:prstGeom>
        </p:spPr>
        <p:txBody>
          <a:bodyPr lIns="0" tIns="0" bIns="0" anchor="t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latin typeface="+mn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6B16E7C6-92E3-6843-B9BE-BFA1FBEB6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2000" y="3477893"/>
            <a:ext cx="18308288" cy="3656332"/>
          </a:xfrm>
        </p:spPr>
        <p:txBody>
          <a:bodyPr tIns="0" bIns="162000"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ru-RU" dirty="0"/>
              <a:t>Спасибо</a:t>
            </a:r>
          </a:p>
        </p:txBody>
      </p:sp>
      <p:sp>
        <p:nvSpPr>
          <p:cNvPr id="20" name="Текст 13">
            <a:extLst>
              <a:ext uri="{FF2B5EF4-FFF2-40B4-BE49-F238E27FC236}">
                <a16:creationId xmlns:a16="http://schemas.microsoft.com/office/drawing/2014/main" xmlns="" id="{6DE52A79-8184-B048-AE45-4960F2F1B5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28206" y="10044472"/>
            <a:ext cx="8418554" cy="737030"/>
          </a:xfrm>
          <a:prstGeom prst="rect">
            <a:avLst/>
          </a:prstGeom>
        </p:spPr>
        <p:txBody>
          <a:bodyPr lIns="0" tIns="828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логин@</a:t>
            </a:r>
            <a:r>
              <a:rPr lang="en-US" dirty="0" err="1"/>
              <a:t>yandex-team.ru</a:t>
            </a:r>
            <a:endParaRPr lang="en-US" dirty="0"/>
          </a:p>
        </p:txBody>
      </p:sp>
      <p:sp>
        <p:nvSpPr>
          <p:cNvPr id="24" name="Текст 13">
            <a:extLst>
              <a:ext uri="{FF2B5EF4-FFF2-40B4-BE49-F238E27FC236}">
                <a16:creationId xmlns:a16="http://schemas.microsoft.com/office/drawing/2014/main" xmlns="" id="{189F932A-831C-6E4F-83E8-CFBA348AF3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28204" y="10788728"/>
            <a:ext cx="8418555" cy="720187"/>
          </a:xfrm>
          <a:prstGeom prst="rect">
            <a:avLst/>
          </a:prstGeom>
        </p:spPr>
        <p:txBody>
          <a:bodyPr lIns="0" tIns="684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@</a:t>
            </a:r>
            <a:r>
              <a:rPr lang="en-US" dirty="0"/>
              <a:t>username</a:t>
            </a: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xmlns="" id="{71328253-70E3-5C47-993B-51E50AED83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566751" y="7496175"/>
            <a:ext cx="8783537" cy="820513"/>
          </a:xfrm>
          <a:prstGeom prst="rect">
            <a:avLst/>
          </a:prstGeom>
        </p:spPr>
        <p:txBody>
          <a:bodyPr lIns="0" t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200" b="1" baseline="0">
                <a:latin typeface="+mj-lt"/>
              </a:defRPr>
            </a:lvl1pPr>
          </a:lstStyle>
          <a:p>
            <a:pPr lvl="0"/>
            <a:r>
              <a:rPr lang="ru-RU" dirty="0"/>
              <a:t>Имя и</a:t>
            </a:r>
            <a:r>
              <a:rPr lang="en-US" dirty="0"/>
              <a:t> </a:t>
            </a:r>
            <a:r>
              <a:rPr lang="ru-RU" dirty="0"/>
              <a:t>Фамилия</a:t>
            </a:r>
          </a:p>
        </p:txBody>
      </p:sp>
      <p:sp>
        <p:nvSpPr>
          <p:cNvPr id="26" name="Текст 13">
            <a:extLst>
              <a:ext uri="{FF2B5EF4-FFF2-40B4-BE49-F238E27FC236}">
                <a16:creationId xmlns:a16="http://schemas.microsoft.com/office/drawing/2014/main" xmlns="" id="{6A552FD6-ABD1-D64D-9FF6-E553B0A5560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566751" y="8553438"/>
            <a:ext cx="8783537" cy="1125550"/>
          </a:xfrm>
          <a:prstGeom prst="rect">
            <a:avLst/>
          </a:prstGeom>
        </p:spPr>
        <p:txBody>
          <a:bodyPr lIns="0" tIns="0" bIns="0" anchor="t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latin typeface="+mn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27" name="Текст 13">
            <a:extLst>
              <a:ext uri="{FF2B5EF4-FFF2-40B4-BE49-F238E27FC236}">
                <a16:creationId xmlns:a16="http://schemas.microsoft.com/office/drawing/2014/main" xmlns="" id="{7207650D-8903-7C4E-9AEE-D86AEB38CA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155338" y="10044472"/>
            <a:ext cx="8781460" cy="737030"/>
          </a:xfrm>
          <a:prstGeom prst="rect">
            <a:avLst/>
          </a:prstGeom>
        </p:spPr>
        <p:txBody>
          <a:bodyPr lIns="0" tIns="828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логин@</a:t>
            </a:r>
            <a:r>
              <a:rPr lang="en-US" dirty="0" err="1"/>
              <a:t>yandex-team.ru</a:t>
            </a:r>
            <a:endParaRPr lang="en-US" dirty="0"/>
          </a:p>
        </p:txBody>
      </p:sp>
      <p:sp>
        <p:nvSpPr>
          <p:cNvPr id="30" name="Текст 13">
            <a:extLst>
              <a:ext uri="{FF2B5EF4-FFF2-40B4-BE49-F238E27FC236}">
                <a16:creationId xmlns:a16="http://schemas.microsoft.com/office/drawing/2014/main" xmlns="" id="{3BB70EA8-80F5-E34B-BB07-E65613EA8D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155336" y="10788728"/>
            <a:ext cx="8781461" cy="720187"/>
          </a:xfrm>
          <a:prstGeom prst="rect">
            <a:avLst/>
          </a:prstGeom>
        </p:spPr>
        <p:txBody>
          <a:bodyPr lIns="0" tIns="684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@</a:t>
            </a:r>
            <a:r>
              <a:rPr lang="en-US" dirty="0"/>
              <a:t>username</a:t>
            </a:r>
          </a:p>
        </p:txBody>
      </p:sp>
      <p:sp>
        <p:nvSpPr>
          <p:cNvPr id="31" name="Рисунок 10">
            <a:extLst>
              <a:ext uri="{FF2B5EF4-FFF2-40B4-BE49-F238E27FC236}">
                <a16:creationId xmlns:a16="http://schemas.microsoft.com/office/drawing/2014/main" xmlns="" id="{EDCF3707-D507-EE43-908E-05F8BD123C2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2578633" y="10830539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33" name="Рисунок 10">
            <a:extLst>
              <a:ext uri="{FF2B5EF4-FFF2-40B4-BE49-F238E27FC236}">
                <a16:creationId xmlns:a16="http://schemas.microsoft.com/office/drawing/2014/main" xmlns="" id="{338C2023-7709-FA4E-82B3-344C61A157E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2578633" y="10092416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34" name="Рисунок 10">
            <a:extLst>
              <a:ext uri="{FF2B5EF4-FFF2-40B4-BE49-F238E27FC236}">
                <a16:creationId xmlns:a16="http://schemas.microsoft.com/office/drawing/2014/main" xmlns="" id="{FEEA7C5F-02DF-494E-A3DD-371DBF79D42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062098" y="10830539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35" name="Рисунок 10">
            <a:extLst>
              <a:ext uri="{FF2B5EF4-FFF2-40B4-BE49-F238E27FC236}">
                <a16:creationId xmlns:a16="http://schemas.microsoft.com/office/drawing/2014/main" xmlns="" id="{234FC2DF-131A-424E-98BF-B350AB6AFA2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062098" y="10092416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xmlns="" id="{60D05BF2-E6A7-4000-A543-1DE22D2B15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Окно</a:t>
            </a:r>
            <a:br>
              <a:rPr lang="ru-RU" dirty="0"/>
            </a:br>
            <a:r>
              <a:rPr lang="ru-RU" dirty="0"/>
              <a:t>для иконки</a:t>
            </a:r>
            <a:br>
              <a:rPr lang="ru-RU" dirty="0"/>
            </a:br>
            <a:r>
              <a:rPr lang="ru-RU" dirty="0"/>
              <a:t>сервиса</a:t>
            </a:r>
            <a:endParaRPr lang="en-US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A18A34C-7A2C-394F-B199-61347E72C3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9201" y="1612800"/>
            <a:ext cx="10353445" cy="15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5232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белый англ.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6B16E7C6-92E3-6843-B9BE-BFA1FBEB6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2000" y="3477893"/>
            <a:ext cx="18308288" cy="3656332"/>
          </a:xfrm>
        </p:spPr>
        <p:txBody>
          <a:bodyPr tIns="0" bIns="162000"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Thanks</a:t>
            </a:r>
            <a:endParaRPr lang="ru-RU" dirty="0"/>
          </a:p>
        </p:txBody>
      </p:sp>
      <p:sp>
        <p:nvSpPr>
          <p:cNvPr id="21" name="Текст 5">
            <a:extLst>
              <a:ext uri="{FF2B5EF4-FFF2-40B4-BE49-F238E27FC236}">
                <a16:creationId xmlns:a16="http://schemas.microsoft.com/office/drawing/2014/main" xmlns="" id="{EAE55469-0C21-1A45-9E51-211C7A9BF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2000" y="7496175"/>
            <a:ext cx="8418163" cy="820513"/>
          </a:xfrm>
          <a:prstGeom prst="rect">
            <a:avLst/>
          </a:prstGeom>
        </p:spPr>
        <p:txBody>
          <a:bodyPr lIns="0" t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200" b="1" baseline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  <a:endParaRPr lang="ru-RU" dirty="0"/>
          </a:p>
        </p:txBody>
      </p:sp>
      <p:sp>
        <p:nvSpPr>
          <p:cNvPr id="22" name="Текст 13">
            <a:extLst>
              <a:ext uri="{FF2B5EF4-FFF2-40B4-BE49-F238E27FC236}">
                <a16:creationId xmlns:a16="http://schemas.microsoft.com/office/drawing/2014/main" xmlns="" id="{47CE952D-A80F-7D46-9DDA-3082D6B788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2000" y="8553438"/>
            <a:ext cx="8418163" cy="1125550"/>
          </a:xfrm>
          <a:prstGeom prst="rect">
            <a:avLst/>
          </a:prstGeom>
        </p:spPr>
        <p:txBody>
          <a:bodyPr lIns="0" tIns="0" bIns="0" anchor="t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latin typeface="+mn-lt"/>
              </a:defRPr>
            </a:lvl1pPr>
          </a:lstStyle>
          <a:p>
            <a:pPr lvl="0"/>
            <a:r>
              <a:rPr lang="en-US" dirty="0"/>
              <a:t>Position</a:t>
            </a:r>
            <a:endParaRPr lang="ru-RU" dirty="0"/>
          </a:p>
        </p:txBody>
      </p:sp>
      <p:sp>
        <p:nvSpPr>
          <p:cNvPr id="28" name="Текст 5">
            <a:extLst>
              <a:ext uri="{FF2B5EF4-FFF2-40B4-BE49-F238E27FC236}">
                <a16:creationId xmlns:a16="http://schemas.microsoft.com/office/drawing/2014/main" xmlns="" id="{FFF86162-5146-A34A-8041-62C28A169E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566751" y="7496175"/>
            <a:ext cx="8783537" cy="820513"/>
          </a:xfrm>
          <a:prstGeom prst="rect">
            <a:avLst/>
          </a:prstGeom>
        </p:spPr>
        <p:txBody>
          <a:bodyPr lIns="0" t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200" b="1" baseline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  <a:endParaRPr lang="ru-RU" dirty="0"/>
          </a:p>
        </p:txBody>
      </p:sp>
      <p:sp>
        <p:nvSpPr>
          <p:cNvPr id="29" name="Текст 13">
            <a:extLst>
              <a:ext uri="{FF2B5EF4-FFF2-40B4-BE49-F238E27FC236}">
                <a16:creationId xmlns:a16="http://schemas.microsoft.com/office/drawing/2014/main" xmlns="" id="{7E81EC0E-C936-F047-BCBE-336A7C2928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566751" y="8553438"/>
            <a:ext cx="8783537" cy="1125550"/>
          </a:xfrm>
          <a:prstGeom prst="rect">
            <a:avLst/>
          </a:prstGeom>
        </p:spPr>
        <p:txBody>
          <a:bodyPr lIns="0" tIns="0" bIns="0" anchor="t" anchorCtr="0"/>
          <a:lstStyle>
            <a:lvl1pPr>
              <a:spcBef>
                <a:spcPts val="0"/>
              </a:spcBef>
              <a:spcAft>
                <a:spcPts val="0"/>
              </a:spcAft>
              <a:defRPr sz="3200">
                <a:latin typeface="+mn-lt"/>
              </a:defRPr>
            </a:lvl1pPr>
          </a:lstStyle>
          <a:p>
            <a:pPr lvl="0"/>
            <a:r>
              <a:rPr lang="en-US" dirty="0"/>
              <a:t>Position</a:t>
            </a:r>
            <a:endParaRPr lang="ru-RU" dirty="0"/>
          </a:p>
        </p:txBody>
      </p:sp>
      <p:sp>
        <p:nvSpPr>
          <p:cNvPr id="25" name="Рисунок 10">
            <a:extLst>
              <a:ext uri="{FF2B5EF4-FFF2-40B4-BE49-F238E27FC236}">
                <a16:creationId xmlns:a16="http://schemas.microsoft.com/office/drawing/2014/main" xmlns="" id="{1BD774AD-5E7F-E840-8C33-B151995FE976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2578629" y="10830539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26" name="Рисунок 10">
            <a:extLst>
              <a:ext uri="{FF2B5EF4-FFF2-40B4-BE49-F238E27FC236}">
                <a16:creationId xmlns:a16="http://schemas.microsoft.com/office/drawing/2014/main" xmlns="" id="{DB250544-28AA-8443-8C89-1C2284A77F2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2578629" y="10092416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35" name="Рисунок 10">
            <a:extLst>
              <a:ext uri="{FF2B5EF4-FFF2-40B4-BE49-F238E27FC236}">
                <a16:creationId xmlns:a16="http://schemas.microsoft.com/office/drawing/2014/main" xmlns="" id="{94A8308A-2698-E24C-8AEA-822C5EA2655A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062094" y="10830539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36" name="Рисунок 10">
            <a:extLst>
              <a:ext uri="{FF2B5EF4-FFF2-40B4-BE49-F238E27FC236}">
                <a16:creationId xmlns:a16="http://schemas.microsoft.com/office/drawing/2014/main" xmlns="" id="{5A3327EC-3702-7445-84A6-E66DB496B24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062094" y="10092416"/>
            <a:ext cx="432688" cy="433250"/>
          </a:xfrm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 dirty="0"/>
              <a:t>Icon</a:t>
            </a:r>
            <a:endParaRPr lang="ru-RU" dirty="0"/>
          </a:p>
        </p:txBody>
      </p:sp>
      <p:sp>
        <p:nvSpPr>
          <p:cNvPr id="37" name="Текст 13">
            <a:extLst>
              <a:ext uri="{FF2B5EF4-FFF2-40B4-BE49-F238E27FC236}">
                <a16:creationId xmlns:a16="http://schemas.microsoft.com/office/drawing/2014/main" xmlns="" id="{1F9C788A-0539-844B-A9E2-7E5787FDC4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28202" y="10044472"/>
            <a:ext cx="8418554" cy="737030"/>
          </a:xfrm>
          <a:prstGeom prst="rect">
            <a:avLst/>
          </a:prstGeom>
        </p:spPr>
        <p:txBody>
          <a:bodyPr lIns="0" tIns="828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login</a:t>
            </a:r>
            <a:r>
              <a:rPr lang="ru-RU" dirty="0"/>
              <a:t>@</a:t>
            </a:r>
            <a:r>
              <a:rPr lang="en-US" dirty="0" err="1"/>
              <a:t>yandex-team.ru</a:t>
            </a:r>
            <a:endParaRPr lang="en-US" dirty="0"/>
          </a:p>
        </p:txBody>
      </p:sp>
      <p:sp>
        <p:nvSpPr>
          <p:cNvPr id="38" name="Текст 13">
            <a:extLst>
              <a:ext uri="{FF2B5EF4-FFF2-40B4-BE49-F238E27FC236}">
                <a16:creationId xmlns:a16="http://schemas.microsoft.com/office/drawing/2014/main" xmlns="" id="{D00BA3AD-071F-454D-9E76-04A384CEB4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28200" y="10788728"/>
            <a:ext cx="8418555" cy="720187"/>
          </a:xfrm>
          <a:prstGeom prst="rect">
            <a:avLst/>
          </a:prstGeom>
        </p:spPr>
        <p:txBody>
          <a:bodyPr lIns="0" tIns="684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@</a:t>
            </a:r>
            <a:r>
              <a:rPr lang="en-US" dirty="0"/>
              <a:t>username</a:t>
            </a:r>
          </a:p>
        </p:txBody>
      </p:sp>
      <p:sp>
        <p:nvSpPr>
          <p:cNvPr id="39" name="Текст 13">
            <a:extLst>
              <a:ext uri="{FF2B5EF4-FFF2-40B4-BE49-F238E27FC236}">
                <a16:creationId xmlns:a16="http://schemas.microsoft.com/office/drawing/2014/main" xmlns="" id="{0801B247-141C-BF4E-B3B8-67528581BE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155334" y="10044472"/>
            <a:ext cx="8781460" cy="737030"/>
          </a:xfrm>
          <a:prstGeom prst="rect">
            <a:avLst/>
          </a:prstGeom>
        </p:spPr>
        <p:txBody>
          <a:bodyPr lIns="0" tIns="828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login</a:t>
            </a:r>
            <a:r>
              <a:rPr lang="ru-RU" dirty="0"/>
              <a:t>@</a:t>
            </a:r>
            <a:r>
              <a:rPr lang="en-US" dirty="0" err="1"/>
              <a:t>yandex-team.ru</a:t>
            </a:r>
            <a:endParaRPr lang="en-US" dirty="0"/>
          </a:p>
        </p:txBody>
      </p:sp>
      <p:sp>
        <p:nvSpPr>
          <p:cNvPr id="40" name="Текст 13">
            <a:extLst>
              <a:ext uri="{FF2B5EF4-FFF2-40B4-BE49-F238E27FC236}">
                <a16:creationId xmlns:a16="http://schemas.microsoft.com/office/drawing/2014/main" xmlns="" id="{71D4666A-7E76-4242-BF15-CECA56F777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155332" y="10788728"/>
            <a:ext cx="8781461" cy="720187"/>
          </a:xfrm>
          <a:prstGeom prst="rect">
            <a:avLst/>
          </a:prstGeom>
        </p:spPr>
        <p:txBody>
          <a:bodyPr lIns="0" tIns="684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latin typeface="+mn-lt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@</a:t>
            </a:r>
            <a:r>
              <a:rPr lang="en-US" dirty="0"/>
              <a:t>username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34B1F835-D671-4CBC-9344-65CBDBE54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9201" y="1612800"/>
            <a:ext cx="10353445" cy="1544400"/>
          </a:xfrm>
          <a:prstGeom prst="rect">
            <a:avLst/>
          </a:prstGeom>
        </p:spPr>
      </p:pic>
      <p:sp>
        <p:nvSpPr>
          <p:cNvPr id="24" name="Рисунок 2">
            <a:extLst>
              <a:ext uri="{FF2B5EF4-FFF2-40B4-BE49-F238E27FC236}">
                <a16:creationId xmlns:a16="http://schemas.microsoft.com/office/drawing/2014/main" xmlns="" id="{9340589A-3DAC-43FA-82EA-6A312C322A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</a:t>
            </a:r>
            <a:r>
              <a:rPr lang="en" dirty="0" err="1"/>
              <a:t>indow</a:t>
            </a:r>
            <a:r>
              <a:rPr lang="en" dirty="0"/>
              <a:t/>
            </a:r>
            <a:br>
              <a:rPr lang="en" dirty="0"/>
            </a:br>
            <a:r>
              <a:rPr lang="en" dirty="0"/>
              <a:t>for service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93605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бел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395781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и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312835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слайд с заголовко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xmlns="" id="{6E9BF9EF-544D-824E-86A7-6E62821E00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3961269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ёмный слайд с заголовком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xmlns="" id="{6E9BF9EF-544D-824E-86A7-6E62821E00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2427237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олубой слайд с заголовком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xmlns="" id="{6E9BF9EF-544D-824E-86A7-6E62821E00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6C6D53-D9A4-400B-BA66-C0E6302EC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79563" y="2873829"/>
            <a:ext cx="21232812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  <a:p>
            <a:pPr lvl="4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08326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тём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265441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-разделитель_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2001" y="915889"/>
            <a:ext cx="18308288" cy="1085949"/>
          </a:xfrm>
          <a:prstGeom prst="rect">
            <a:avLst/>
          </a:prstGeom>
        </p:spPr>
        <p:txBody>
          <a:bodyPr tIns="144000" anchor="t">
            <a:noAutofit/>
          </a:bodyPr>
          <a:lstStyle>
            <a:lvl1pPr marL="0" indent="0">
              <a:buNone/>
              <a:defRPr sz="4800">
                <a:solidFill>
                  <a:schemeClr val="tx1"/>
                </a:solidFill>
                <a:latin typeface="+mn-lt"/>
              </a:defRPr>
            </a:lvl1pPr>
            <a:lvl2pPr marL="91430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61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292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23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54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585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1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46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2718" y="3831168"/>
            <a:ext cx="18308288" cy="5493808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513635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4715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ale__Титульный слайд белый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BA2BCC0-F87B-D343-BA4B-214AA8D27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842413"/>
            <a:ext cx="109886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alpha val="8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36AD8435-2737-9446-92A1-6CAF3C901D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35300" y="11113519"/>
            <a:ext cx="109886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tx1">
                    <a:alpha val="8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15227FF-47F4-E447-BE28-4133E6F42B6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35300" y="2371725"/>
            <a:ext cx="18331748" cy="6953250"/>
          </a:xfrm>
        </p:spPr>
        <p:txBody>
          <a:bodyPr vert="horz" lIns="0" tIns="324000" rIns="0" bIns="0" rtlCol="0" anchor="t" anchorCtr="0">
            <a:noAutofit/>
          </a:bodyPr>
          <a:lstStyle>
            <a:lvl1pPr>
              <a:defRPr lang="en-US" b="0" spc="-400" baseline="0" dirty="0">
                <a:solidFill>
                  <a:schemeClr val="tx1">
                    <a:alpha val="85000"/>
                  </a:schemeClr>
                </a:solidFill>
                <a:latin typeface="Druk Text Wide Cy Medium" pitchFamily="2" charset="77"/>
              </a:defRPr>
            </a:lvl1pPr>
          </a:lstStyle>
          <a:p>
            <a:pPr lvl="0">
              <a:lnSpc>
                <a:spcPts val="7800"/>
              </a:lnSpc>
              <a:spcBef>
                <a:spcPts val="0"/>
              </a:spcBef>
            </a:pPr>
            <a:r>
              <a:rPr lang="ru-RU" dirty="0"/>
              <a:t>НАЗВАНИЕ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ПРЕЗЕНТАЦИИ</a:t>
            </a:r>
            <a:endParaRPr lang="en-US" dirty="0"/>
          </a:p>
        </p:txBody>
      </p:sp>
      <p:pic>
        <p:nvPicPr>
          <p:cNvPr id="7" name="Рисунок 11">
            <a:extLst>
              <a:ext uri="{FF2B5EF4-FFF2-40B4-BE49-F238E27FC236}">
                <a16:creationId xmlns:a16="http://schemas.microsoft.com/office/drawing/2014/main" xmlns="" id="{8A51B3F7-3B72-CB41-9617-28441ADA00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3183" y="1405815"/>
            <a:ext cx="3524886" cy="70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080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тёмн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387A8D-83A7-7348-8FE9-E8C9527F8504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BA2BCC0-F87B-D343-BA4B-214AA8D27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842413"/>
            <a:ext cx="109886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36AD8435-2737-9446-92A1-6CAF3C901D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35300" y="11113519"/>
            <a:ext cx="109886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ru-RU" dirty="0"/>
              <a:t>Должность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15227FF-47F4-E447-BE28-4133E6F42B6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35300" y="3831168"/>
            <a:ext cx="18331748" cy="5493808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  <a:endParaRPr lang="en-US" dirty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xmlns="" id="{62AAF08B-D096-3E4F-AC10-6A3CF9524A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Окно</a:t>
            </a:r>
            <a:br>
              <a:rPr lang="ru-RU" dirty="0"/>
            </a:br>
            <a:r>
              <a:rPr lang="ru-RU" dirty="0"/>
              <a:t>для иконки</a:t>
            </a:r>
            <a:br>
              <a:rPr lang="ru-RU" dirty="0"/>
            </a:br>
            <a:r>
              <a:rPr lang="ru-RU" dirty="0"/>
              <a:t>сервиса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04D692E-F169-9440-A3EB-F542FAA3DA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3182" y="1689484"/>
            <a:ext cx="3951423" cy="79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3916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тёмн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387A8D-83A7-7348-8FE9-E8C9527F8504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1B1A3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BA2BCC0-F87B-D343-BA4B-214AA8D27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9842413"/>
            <a:ext cx="10988675" cy="1044000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pPr lvl="0"/>
            <a:r>
              <a:rPr lang="en-US" dirty="0"/>
              <a:t>Name</a:t>
            </a:r>
            <a:endParaRPr lang="ru-RU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36AD8435-2737-9446-92A1-6CAF3C901D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35300" y="11113519"/>
            <a:ext cx="10988675" cy="9451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fontAlgn="auto" latinLnBrk="0" hangingPunct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825500" rtl="0" fontAlgn="auto" latinLnBrk="0" hangingPunc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 sz="32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rPr lang="en-US" dirty="0"/>
              <a:t>Position</a:t>
            </a:r>
            <a:endParaRPr lang="ru-RU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15227FF-47F4-E447-BE28-4133E6F42B6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34800" y="3831168"/>
            <a:ext cx="18308288" cy="5493808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DA0D36A-6664-3148-976E-044EDCF82B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3182" y="1689484"/>
            <a:ext cx="3951423" cy="790284"/>
          </a:xfrm>
          <a:prstGeom prst="rect">
            <a:avLst/>
          </a:prstGeom>
        </p:spPr>
      </p:pic>
      <p:sp>
        <p:nvSpPr>
          <p:cNvPr id="13" name="Рисунок 2">
            <a:extLst>
              <a:ext uri="{FF2B5EF4-FFF2-40B4-BE49-F238E27FC236}">
                <a16:creationId xmlns:a16="http://schemas.microsoft.com/office/drawing/2014/main" xmlns="" id="{C3C308B4-5148-F14A-9A9F-73780E6A297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</a:t>
            </a:r>
            <a:r>
              <a:rPr lang="en" dirty="0" err="1"/>
              <a:t>indow</a:t>
            </a:r>
            <a:r>
              <a:rPr lang="en" dirty="0"/>
              <a:t/>
            </a:r>
            <a:br>
              <a:rPr lang="en" dirty="0"/>
            </a:br>
            <a:r>
              <a:rPr lang="en" dirty="0"/>
              <a:t>for service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588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2001" y="10061096"/>
            <a:ext cx="18308288" cy="1818167"/>
          </a:xfrm>
        </p:spPr>
        <p:txBody>
          <a:bodyPr lIns="0" tIns="0" rIns="0" bIns="251999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latin typeface="+mn-lt"/>
              </a:defRPr>
            </a:lvl1pPr>
            <a:lvl2pPr marL="914354" indent="0" algn="ctr">
              <a:buNone/>
              <a:defRPr sz="4000"/>
            </a:lvl2pPr>
            <a:lvl3pPr marL="1828710" indent="0" algn="ctr">
              <a:buNone/>
              <a:defRPr sz="3600"/>
            </a:lvl3pPr>
            <a:lvl4pPr marL="2743064" indent="0" algn="ctr">
              <a:buNone/>
              <a:defRPr sz="3200"/>
            </a:lvl4pPr>
            <a:lvl5pPr marL="3657419" indent="0" algn="ctr">
              <a:buNone/>
              <a:defRPr sz="3200"/>
            </a:lvl5pPr>
            <a:lvl6pPr marL="4571773" indent="0" algn="ctr">
              <a:buNone/>
              <a:defRPr sz="3200"/>
            </a:lvl6pPr>
            <a:lvl7pPr marL="5486127" indent="0" algn="ctr">
              <a:buNone/>
              <a:defRPr sz="3200"/>
            </a:lvl7pPr>
            <a:lvl8pPr marL="6400483" indent="0" algn="ctr">
              <a:buNone/>
              <a:defRPr sz="3200"/>
            </a:lvl8pPr>
            <a:lvl9pPr marL="7314837" indent="0" algn="ctr">
              <a:buNone/>
              <a:defRPr sz="3200"/>
            </a:lvl9pPr>
          </a:lstStyle>
          <a:p>
            <a:r>
              <a:rPr lang="ru-RU" dirty="0"/>
              <a:t>Имя и Фамилия, должность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6D50639F-F59F-B746-A68D-63C278D476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42718" y="3831168"/>
            <a:ext cx="18308288" cy="5493808"/>
          </a:xfrm>
        </p:spPr>
        <p:txBody>
          <a:bodyPr vert="horz" tIns="216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>
                <a:latin typeface="+mj-lt"/>
              </a:defRPr>
            </a:lvl1pPr>
          </a:lstStyle>
          <a:p>
            <a:r>
              <a:rPr lang="ru-RU" dirty="0"/>
              <a:t>Заголовок презентации</a:t>
            </a:r>
            <a:endParaRPr lang="en-US" dirty="0"/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xmlns="" id="{1BB5D4CE-6CBE-BB48-B293-56B246D2FA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514289" y="1251521"/>
            <a:ext cx="1835999" cy="1836000"/>
          </a:xfrm>
          <a:prstGeom prst="rect">
            <a:avLst/>
          </a:prstGeom>
        </p:spPr>
        <p:txBody>
          <a:bodyPr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Окно</a:t>
            </a:r>
            <a:br>
              <a:rPr lang="ru-RU" dirty="0"/>
            </a:br>
            <a:r>
              <a:rPr lang="ru-RU" dirty="0"/>
              <a:t>для иконки</a:t>
            </a:r>
            <a:br>
              <a:rPr lang="ru-RU" dirty="0"/>
            </a:br>
            <a:r>
              <a:rPr lang="ru-RU" dirty="0"/>
              <a:t>сервиса</a:t>
            </a:r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E075F01-7438-3B48-B791-BEB190580F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9201" y="1612800"/>
            <a:ext cx="10353445" cy="15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856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87600" y="12624682"/>
            <a:ext cx="17565588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18588" y="12621150"/>
            <a:ext cx="1093787" cy="441707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1587600" y="3431440"/>
            <a:ext cx="21224775" cy="88177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6577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888" r:id="rId3"/>
    <p:sldLayoutId id="2147483908" r:id="rId4"/>
    <p:sldLayoutId id="2147483954" r:id="rId5"/>
    <p:sldLayoutId id="2147483955" r:id="rId6"/>
    <p:sldLayoutId id="2147483927" r:id="rId7"/>
    <p:sldLayoutId id="2147483928" r:id="rId8"/>
    <p:sldLayoutId id="2147483887" r:id="rId9"/>
    <p:sldLayoutId id="2147483889" r:id="rId10"/>
    <p:sldLayoutId id="2147483937" r:id="rId11"/>
    <p:sldLayoutId id="2147483938" r:id="rId12"/>
    <p:sldLayoutId id="2147483890" r:id="rId13"/>
    <p:sldLayoutId id="2147483935" r:id="rId14"/>
    <p:sldLayoutId id="2147483936" r:id="rId15"/>
    <p:sldLayoutId id="2147483939" r:id="rId16"/>
    <p:sldLayoutId id="2147483940" r:id="rId17"/>
    <p:sldLayoutId id="2147483866" r:id="rId18"/>
    <p:sldLayoutId id="2147483941" r:id="rId19"/>
    <p:sldLayoutId id="2147483942" r:id="rId20"/>
    <p:sldLayoutId id="2147483944" r:id="rId21"/>
    <p:sldLayoutId id="2147483867" r:id="rId22"/>
    <p:sldLayoutId id="2147483949" r:id="rId23"/>
    <p:sldLayoutId id="2147483951" r:id="rId24"/>
    <p:sldLayoutId id="2147483896" r:id="rId25"/>
    <p:sldLayoutId id="2147483897" r:id="rId26"/>
    <p:sldLayoutId id="2147483898" r:id="rId27"/>
    <p:sldLayoutId id="2147483899" r:id="rId28"/>
    <p:sldLayoutId id="2147483900" r:id="rId29"/>
    <p:sldLayoutId id="2147483901" r:id="rId30"/>
    <p:sldLayoutId id="2147483902" r:id="rId31"/>
    <p:sldLayoutId id="2147483916" r:id="rId32"/>
    <p:sldLayoutId id="2147483903" r:id="rId33"/>
    <p:sldLayoutId id="2147483914" r:id="rId34"/>
    <p:sldLayoutId id="2147483904" r:id="rId35"/>
    <p:sldLayoutId id="2147483905" r:id="rId36"/>
    <p:sldLayoutId id="2147483920" r:id="rId37"/>
    <p:sldLayoutId id="2147483921" r:id="rId38"/>
    <p:sldLayoutId id="2147483922" r:id="rId39"/>
    <p:sldLayoutId id="2147483923" r:id="rId40"/>
    <p:sldLayoutId id="2147483924" r:id="rId41"/>
    <p:sldLayoutId id="2147483925" r:id="rId42"/>
    <p:sldLayoutId id="2147483926" r:id="rId43"/>
    <p:sldLayoutId id="2147483917" r:id="rId44"/>
    <p:sldLayoutId id="2147483913" r:id="rId45"/>
    <p:sldLayoutId id="2147483906" r:id="rId46"/>
    <p:sldLayoutId id="2147483907" r:id="rId47"/>
    <p:sldLayoutId id="2147483945" r:id="rId48"/>
    <p:sldLayoutId id="2147483946" r:id="rId49"/>
    <p:sldLayoutId id="2147483894" r:id="rId50"/>
    <p:sldLayoutId id="2147483918" r:id="rId51"/>
    <p:sldLayoutId id="2147483919" r:id="rId52"/>
    <p:sldLayoutId id="2147483930" r:id="rId53"/>
    <p:sldLayoutId id="2147483943" r:id="rId54"/>
    <p:sldLayoutId id="2147483952" r:id="rId55"/>
    <p:sldLayoutId id="2147483950" r:id="rId56"/>
    <p:sldLayoutId id="2147483929" r:id="rId57"/>
    <p:sldLayoutId id="2147483947" r:id="rId58"/>
    <p:sldLayoutId id="2147483953" r:id="rId59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20000"/>
        <a:buFont typeface="Arial Unicode MS" panose="020B0604020202020204" pitchFamily="34" charset="-128"/>
        <a:buChar char="▎"/>
        <a:defRPr sz="3200" b="1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 typeface="Yandex Sans Text Light" panose="02000000000000000000" pitchFamily="2" charset="-52"/>
        <a:buChar char="›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 userDrawn="1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 userDrawn="1">
          <p15:clr>
            <a:srgbClr val="F26B43"/>
          </p15:clr>
        </p15:guide>
        <p15:guide id="51" orient="horz" pos="3107" userDrawn="1">
          <p15:clr>
            <a:srgbClr val="F26B43"/>
          </p15:clr>
        </p15:guide>
        <p15:guide id="52" orient="horz" pos="2875" userDrawn="1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 userDrawn="1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 userDrawn="1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 userDrawn="1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 userDrawn="1">
          <p15:clr>
            <a:srgbClr val="F26B43"/>
          </p15:clr>
        </p15:guide>
        <p15:guide id="80" pos="1681" userDrawn="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82" userDrawn="1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 userDrawn="1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 userDrawn="1">
          <p15:clr>
            <a:srgbClr val="F26B43"/>
          </p15:clr>
        </p15:guide>
        <p15:guide id="126" orient="horz" pos="19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openxmlformats.org/officeDocument/2006/relationships/image" Target="../media/image19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2" Type="http://schemas.openxmlformats.org/officeDocument/2006/relationships/image" Target="../media/image18.png"/><Relationship Id="rId16" Type="http://schemas.openxmlformats.org/officeDocument/2006/relationships/image" Target="../media/image14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10" Type="http://schemas.openxmlformats.org/officeDocument/2006/relationships/image" Target="../media/image26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CFA64F39-40FB-5248-9775-9356E2907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Павел Голубин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296E99D-D1D4-FE47-9714-0EF762DCB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Директор по работе с отраслевыми клиентами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C4FA018-7FE7-CF43-856A-00393F0710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Скорость изменений бизнеса через призму технологий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B054468-3D58-574C-A736-ABCAB064379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4062182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77B5842-DAD8-A04D-989B-BEE4C7C65084}"/>
              </a:ext>
            </a:extLst>
          </p:cNvPr>
          <p:cNvSpPr/>
          <p:nvPr/>
        </p:nvSpPr>
        <p:spPr>
          <a:xfrm>
            <a:off x="1579563" y="3822700"/>
            <a:ext cx="5853112" cy="585628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216000" rtlCol="0" anchor="ctr" anchorCtr="0"/>
          <a:lstStyle/>
          <a:p>
            <a:pPr algn="ctr">
              <a:lnSpc>
                <a:spcPct val="90000"/>
              </a:lnSpc>
            </a:pPr>
            <a:endParaRPr lang="ru-RU" sz="3200" dirty="0">
              <a:ln w="0"/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133D11-3892-E04F-9DC4-D9F860068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Наблюдения команды </a:t>
            </a:r>
            <a:r>
              <a:rPr lang="en-US" dirty="0" err="1"/>
              <a:t>Yandex.Cloud</a:t>
            </a:r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A2C69B6-54CD-F447-90ED-7341889A9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D86CBA-A85E-7947-9CA9-6E0A23B5D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206EBB0-A1E2-964B-B9C9-85489D635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763" y="3608614"/>
            <a:ext cx="13917612" cy="8640536"/>
          </a:xfrm>
        </p:spPr>
        <p:txBody>
          <a:bodyPr/>
          <a:lstStyle/>
          <a:p>
            <a:pPr lvl="1"/>
            <a:r>
              <a:rPr lang="ru-RU" dirty="0"/>
              <a:t>Сильный</a:t>
            </a:r>
            <a:r>
              <a:rPr lang="en-US" dirty="0"/>
              <a:t> </a:t>
            </a:r>
            <a:r>
              <a:rPr lang="ru-RU" dirty="0"/>
              <a:t>цифровой лидер - </a:t>
            </a:r>
            <a:r>
              <a:rPr lang="en-US" dirty="0"/>
              <a:t>CIO</a:t>
            </a:r>
            <a:endParaRPr lang="ru-RU" dirty="0"/>
          </a:p>
          <a:p>
            <a:pPr marL="4037" lvl="2" indent="0">
              <a:buNone/>
            </a:pPr>
            <a:endParaRPr lang="ru-RU" dirty="0"/>
          </a:p>
          <a:p>
            <a:pPr lvl="1"/>
            <a:r>
              <a:rPr lang="ru-RU" dirty="0"/>
              <a:t>Сильная команда, доверившаяся платформе 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ru-RU" dirty="0"/>
              <a:t>Скорость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Платформа, готовая к любым изменениям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Совместная работа на всех этапах</a:t>
            </a:r>
          </a:p>
          <a:p>
            <a:pPr lvl="1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B4322C-F06E-6944-AB5F-9CEC03A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6275" y="4198937"/>
            <a:ext cx="4914101" cy="587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1824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133D11-3892-E04F-9DC4-D9F860068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/>
              <a:t>Речевые роботы в «Пятерочке» и «Перекрестке»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A2C69B6-54CD-F447-90ED-7341889A9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D86CBA-A85E-7947-9CA9-6E0A23B5D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206EBB0-A1E2-964B-B9C9-85489D635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763" y="3608614"/>
            <a:ext cx="13917612" cy="8640536"/>
          </a:xfrm>
        </p:spPr>
        <p:txBody>
          <a:bodyPr/>
          <a:lstStyle/>
          <a:p>
            <a:pPr lvl="1"/>
            <a:r>
              <a:rPr lang="ru-RU" dirty="0"/>
              <a:t>Развитие функциональности действующих колл-центров</a:t>
            </a:r>
          </a:p>
          <a:p>
            <a:pPr marL="36" lvl="1" indent="0">
              <a:buNone/>
            </a:pPr>
            <a:endParaRPr lang="ru-RU" dirty="0"/>
          </a:p>
          <a:p>
            <a:pPr lvl="2"/>
            <a:r>
              <a:rPr lang="ru-RU" dirty="0"/>
              <a:t>До 50% всех обращений по вопросам лояльности</a:t>
            </a:r>
          </a:p>
          <a:p>
            <a:pPr lvl="2"/>
            <a:r>
              <a:rPr lang="ru-RU" dirty="0"/>
              <a:t>конверсия в целевое действие составляет более 60%</a:t>
            </a:r>
          </a:p>
          <a:p>
            <a:pPr lvl="2"/>
            <a:r>
              <a:rPr lang="ru-RU" dirty="0"/>
              <a:t>Ежедневная эволюция возможностей робота</a:t>
            </a:r>
          </a:p>
          <a:p>
            <a:pPr lvl="1"/>
            <a:endParaRPr lang="ru-RU" dirty="0"/>
          </a:p>
          <a:p>
            <a:pPr lvl="1"/>
            <a:endParaRPr lang="ru-RU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63E78E2F-A3CC-4F49-AB7D-736F02DF0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600" y="3270892"/>
            <a:ext cx="5934754" cy="9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xmlns="" id="{7BAE237B-69B8-4C50-84AD-9B287FB90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600" y="4596201"/>
            <a:ext cx="5934754" cy="539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4576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87DD8-9138-004D-8A9D-1FC28244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это было нужно? 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0D6FD3-DBB9-BB4B-8F9D-C6FFD7CC7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98B85E-66E4-AF4D-9C49-6C1CB4700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71D3113-ADD1-DA4D-A644-D7751199A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/>
              <a:t>Снижение нагрузки на колл-центр, снижение затрат</a:t>
            </a:r>
          </a:p>
          <a:p>
            <a:pPr lvl="1"/>
            <a:endParaRPr lang="ru-RU" dirty="0"/>
          </a:p>
          <a:p>
            <a:pPr marL="36" lvl="1" indent="0">
              <a:buNone/>
            </a:pPr>
            <a:endParaRPr lang="ru-RU" dirty="0"/>
          </a:p>
          <a:p>
            <a:pPr lvl="2"/>
            <a:r>
              <a:rPr lang="ru-RU" dirty="0"/>
              <a:t>Операторы порой тратят на типовые вопросы до 50% времени</a:t>
            </a:r>
          </a:p>
          <a:p>
            <a:pPr lvl="2"/>
            <a:r>
              <a:rPr lang="en-US" dirty="0"/>
              <a:t>SLA </a:t>
            </a:r>
            <a:r>
              <a:rPr lang="ru-RU" dirty="0"/>
              <a:t>на решение Важных задач не выдерживается</a:t>
            </a:r>
          </a:p>
          <a:p>
            <a:pPr lvl="2"/>
            <a:r>
              <a:rPr lang="ru-RU" dirty="0"/>
              <a:t>Постоянное увеличение штата</a:t>
            </a:r>
          </a:p>
          <a:p>
            <a:pPr lvl="2"/>
            <a:r>
              <a:rPr lang="ru-RU" dirty="0"/>
              <a:t>А еще настроение, усталость, эмоции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023857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87DD8-9138-004D-8A9D-1FC28244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500" dirty="0"/>
              <a:t>Реализация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0D6FD3-DBB9-BB4B-8F9D-C6FFD7CC7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98B85E-66E4-AF4D-9C49-6C1CB4700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71D3113-ADD1-DA4D-A644-D7751199A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563" y="2873829"/>
            <a:ext cx="10159356" cy="9375321"/>
          </a:xfrm>
        </p:spPr>
        <p:txBody>
          <a:bodyPr/>
          <a:lstStyle/>
          <a:p>
            <a:pPr lvl="1"/>
            <a:r>
              <a:rPr lang="ru-RU" sz="3000" dirty="0"/>
              <a:t>Разработала систему использования речевых технологий </a:t>
            </a:r>
          </a:p>
          <a:p>
            <a:pPr marL="36" lvl="1" indent="0">
              <a:buNone/>
            </a:pPr>
            <a:endParaRPr lang="ru-RU" sz="3000" dirty="0"/>
          </a:p>
          <a:p>
            <a:pPr lvl="2"/>
            <a:r>
              <a:rPr lang="ru-RU" sz="3000" dirty="0"/>
              <a:t>С помощью </a:t>
            </a:r>
            <a:r>
              <a:rPr lang="en-US" sz="3000" dirty="0"/>
              <a:t>ML </a:t>
            </a:r>
            <a:r>
              <a:rPr lang="ru-RU" sz="3000" dirty="0"/>
              <a:t>обучены модели</a:t>
            </a:r>
          </a:p>
          <a:p>
            <a:pPr lvl="2"/>
            <a:r>
              <a:rPr lang="ru-RU" sz="3000" dirty="0"/>
              <a:t>Интегрирована технология </a:t>
            </a:r>
            <a:r>
              <a:rPr lang="en-US" sz="3000" dirty="0" err="1"/>
              <a:t>SpeechKit</a:t>
            </a:r>
            <a:endParaRPr lang="ru-RU" sz="3000" dirty="0"/>
          </a:p>
          <a:p>
            <a:pPr lvl="2"/>
            <a:r>
              <a:rPr lang="ru-RU" sz="3000" dirty="0"/>
              <a:t>Реализован </a:t>
            </a:r>
            <a:r>
              <a:rPr lang="en-US" sz="3000" dirty="0"/>
              <a:t>user journey </a:t>
            </a:r>
            <a:r>
              <a:rPr lang="ru-RU" sz="3000" dirty="0"/>
              <a:t> </a:t>
            </a:r>
          </a:p>
          <a:p>
            <a:pPr marL="4037" lvl="2" indent="0">
              <a:buNone/>
            </a:pPr>
            <a:endParaRPr lang="en-US" sz="3000" dirty="0"/>
          </a:p>
          <a:p>
            <a:pPr lvl="2"/>
            <a:endParaRPr lang="ru-RU" sz="3000" dirty="0"/>
          </a:p>
          <a:p>
            <a:pPr lvl="2"/>
            <a:endParaRPr lang="ru-RU" sz="3000" dirty="0"/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xmlns="" id="{4A0BA426-80D2-4A2F-8392-F79A1DA0729F}"/>
              </a:ext>
            </a:extLst>
          </p:cNvPr>
          <p:cNvSpPr txBox="1">
            <a:spLocks/>
          </p:cNvSpPr>
          <p:nvPr/>
        </p:nvSpPr>
        <p:spPr>
          <a:xfrm>
            <a:off x="12828331" y="2873828"/>
            <a:ext cx="10159356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3000" dirty="0"/>
              <a:t>В результате:</a:t>
            </a:r>
          </a:p>
          <a:p>
            <a:pPr marL="36" lvl="1" indent="0">
              <a:buFont typeface="Arial Unicode MS" panose="020B0604020202020204" pitchFamily="34" charset="-128"/>
              <a:buNone/>
            </a:pPr>
            <a:endParaRPr lang="ru-RU" sz="3000" dirty="0"/>
          </a:p>
          <a:p>
            <a:pPr lvl="2"/>
            <a:r>
              <a:rPr lang="ru-RU" sz="3000" dirty="0"/>
              <a:t>Первая конверсия – 10%</a:t>
            </a:r>
          </a:p>
          <a:p>
            <a:pPr lvl="2"/>
            <a:r>
              <a:rPr lang="ru-RU" sz="3000" dirty="0"/>
              <a:t>После доработки, конверсия в целевое действие составила 60%	</a:t>
            </a:r>
          </a:p>
          <a:p>
            <a:pPr lvl="4"/>
            <a:endParaRPr lang="ru-RU" sz="3000" dirty="0"/>
          </a:p>
          <a:p>
            <a:pPr lvl="2"/>
            <a:endParaRPr lang="ru-RU" sz="3000" dirty="0"/>
          </a:p>
          <a:p>
            <a:pPr lvl="2"/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xmlns="" val="1991475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133D11-3892-E04F-9DC4-D9F86006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2347438" cy="1454697"/>
          </a:xfrm>
        </p:spPr>
        <p:txBody>
          <a:bodyPr/>
          <a:lstStyle/>
          <a:p>
            <a:r>
              <a:rPr lang="ru-RU" sz="6800" dirty="0"/>
              <a:t>Результаты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A2C69B6-54CD-F447-90ED-7341889A9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D86CBA-A85E-7947-9CA9-6E0A23B5D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206EBB0-A1E2-964B-B9C9-85489D635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763" y="3608614"/>
            <a:ext cx="13917612" cy="8640536"/>
          </a:xfrm>
        </p:spPr>
        <p:txBody>
          <a:bodyPr/>
          <a:lstStyle/>
          <a:p>
            <a:pPr lvl="1"/>
            <a:r>
              <a:rPr lang="ru-RU" sz="3000" dirty="0"/>
              <a:t>Входящие вызовы</a:t>
            </a:r>
          </a:p>
          <a:p>
            <a:pPr lvl="1"/>
            <a:endParaRPr lang="ru-RU" sz="3000" dirty="0"/>
          </a:p>
          <a:p>
            <a:pPr lvl="2"/>
            <a:r>
              <a:rPr lang="ru-RU" sz="3000" dirty="0"/>
              <a:t>Регистрация карты лояльности</a:t>
            </a:r>
          </a:p>
          <a:p>
            <a:pPr lvl="2"/>
            <a:r>
              <a:rPr lang="ru-RU" sz="3000" dirty="0"/>
              <a:t>Перенос балов с карты на карту</a:t>
            </a:r>
          </a:p>
          <a:p>
            <a:pPr lvl="2"/>
            <a:r>
              <a:rPr lang="ru-RU" sz="3000" dirty="0"/>
              <a:t>Остатки балов</a:t>
            </a:r>
          </a:p>
          <a:p>
            <a:pPr lvl="2"/>
            <a:r>
              <a:rPr lang="ru-RU" sz="3000" dirty="0"/>
              <a:t>Блокировка</a:t>
            </a:r>
          </a:p>
          <a:p>
            <a:pPr lvl="1"/>
            <a:r>
              <a:rPr lang="ru-RU" sz="3000" dirty="0">
                <a:latin typeface="Century Gothic" panose="020B0502020202020204" pitchFamily="34" charset="0"/>
              </a:rPr>
              <a:t>Исходящие звонки</a:t>
            </a:r>
          </a:p>
          <a:p>
            <a:pPr lvl="1"/>
            <a:endParaRPr lang="ru-RU" sz="3000" dirty="0">
              <a:latin typeface="Century Gothic" panose="020B0502020202020204" pitchFamily="34" charset="0"/>
            </a:endParaRPr>
          </a:p>
          <a:p>
            <a:pPr lvl="2"/>
            <a:r>
              <a:rPr lang="ru-RU" sz="3000" dirty="0"/>
              <a:t>Обзванивает клиентов, проводит опросы NPS. </a:t>
            </a:r>
          </a:p>
          <a:p>
            <a:pPr lvl="2"/>
            <a:r>
              <a:rPr lang="ru-RU" sz="3000" dirty="0"/>
              <a:t>Как только система получает запрос на вызов, робот звонит клиенту, задаёт ему вопросы о качестве продуктов, сервисе, скорости обслуживания и прочие.</a:t>
            </a:r>
          </a:p>
          <a:p>
            <a:pPr lvl="1"/>
            <a:endParaRPr lang="ru-RU" sz="3000" dirty="0">
              <a:latin typeface="Century Gothic" panose="020B0502020202020204" pitchFamily="34" charset="0"/>
            </a:endParaRPr>
          </a:p>
          <a:p>
            <a:pPr marL="36" lvl="1" indent="0">
              <a:buNone/>
            </a:pPr>
            <a:endParaRPr lang="ru-RU" sz="3000" dirty="0"/>
          </a:p>
          <a:p>
            <a:pPr lvl="1"/>
            <a:endParaRPr lang="ru-RU" sz="3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DD90D90-F905-48D0-B8F7-BE09A26D09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0773" y="5414558"/>
            <a:ext cx="2886883" cy="28868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A339198-29F3-48A9-98F2-FC6413AD108D}"/>
              </a:ext>
            </a:extLst>
          </p:cNvPr>
          <p:cNvSpPr/>
          <p:nvPr/>
        </p:nvSpPr>
        <p:spPr>
          <a:xfrm>
            <a:off x="1499287" y="2220519"/>
            <a:ext cx="17851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Затраты на бота — в 5-7 раз ниже, чем расходы на зарплату операторов.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356215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77B5842-DAD8-A04D-989B-BEE4C7C65084}"/>
              </a:ext>
            </a:extLst>
          </p:cNvPr>
          <p:cNvSpPr/>
          <p:nvPr/>
        </p:nvSpPr>
        <p:spPr>
          <a:xfrm>
            <a:off x="1579563" y="3822700"/>
            <a:ext cx="5853112" cy="585628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216000" rtlCol="0" anchor="ctr" anchorCtr="0"/>
          <a:lstStyle/>
          <a:p>
            <a:pPr algn="ctr">
              <a:lnSpc>
                <a:spcPct val="90000"/>
              </a:lnSpc>
            </a:pPr>
            <a:endParaRPr lang="ru-RU" sz="3200" dirty="0">
              <a:ln w="0"/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133D11-3892-E04F-9DC4-D9F860068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Наблюдения команды </a:t>
            </a:r>
            <a:r>
              <a:rPr lang="en-US" dirty="0" err="1"/>
              <a:t>Yandex.Cloud</a:t>
            </a:r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A2C69B6-54CD-F447-90ED-7341889A9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D86CBA-A85E-7947-9CA9-6E0A23B5D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206EBB0-A1E2-964B-B9C9-85489D635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763" y="3608614"/>
            <a:ext cx="13917612" cy="8640536"/>
          </a:xfrm>
        </p:spPr>
        <p:txBody>
          <a:bodyPr/>
          <a:lstStyle/>
          <a:p>
            <a:pPr lvl="1"/>
            <a:r>
              <a:rPr lang="ru-RU" dirty="0"/>
              <a:t>Сильнейшая команда </a:t>
            </a:r>
            <a:r>
              <a:rPr lang="en-US" dirty="0" err="1"/>
              <a:t>BigData</a:t>
            </a:r>
            <a:r>
              <a:rPr lang="en-US" dirty="0"/>
              <a:t> </a:t>
            </a:r>
            <a:r>
              <a:rPr lang="ru-RU" dirty="0"/>
              <a:t>в отрасли</a:t>
            </a:r>
          </a:p>
          <a:p>
            <a:pPr marL="4037" lvl="2" indent="0">
              <a:buNone/>
            </a:pPr>
            <a:endParaRPr lang="ru-RU" dirty="0"/>
          </a:p>
          <a:p>
            <a:pPr lvl="1"/>
            <a:r>
              <a:rPr lang="ru-RU" dirty="0"/>
              <a:t>Скрупулёзный выбор технологии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ru-RU" dirty="0"/>
              <a:t>Внутренняя экспертиза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Платформа, готовая к любым </a:t>
            </a:r>
            <a:r>
              <a:rPr lang="ru-RU" dirty="0" err="1"/>
              <a:t>ценариям</a:t>
            </a:r>
            <a:endParaRPr lang="ru-RU" dirty="0"/>
          </a:p>
          <a:p>
            <a:pPr lvl="1"/>
            <a:endParaRPr lang="ru-RU" dirty="0"/>
          </a:p>
          <a:p>
            <a:pPr marL="36" lvl="1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B4322C-F06E-6944-AB5F-9CEC03A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6275" y="4198937"/>
            <a:ext cx="4914101" cy="587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1704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B1216FA-5363-4025-858A-F307B0CAA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6146" y="7971134"/>
            <a:ext cx="1800000" cy="180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ECE1037-1783-4471-AB36-9815F24B18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4533" y="3096000"/>
            <a:ext cx="1800000" cy="1800000"/>
          </a:xfrm>
          <a:prstGeom prst="rect">
            <a:avLst/>
          </a:prstGeom>
        </p:spPr>
      </p:pic>
      <p:sp>
        <p:nvSpPr>
          <p:cNvPr id="17" name="TextBox 41">
            <a:extLst>
              <a:ext uri="{FF2B5EF4-FFF2-40B4-BE49-F238E27FC236}">
                <a16:creationId xmlns:a16="http://schemas.microsoft.com/office/drawing/2014/main" xmlns="" id="{E07C98F2-CEBA-47E3-A484-A195DC24E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90" y="504545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Certificate Manager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BCEE87D-D4C2-4CE6-94FD-D118BB851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4717" y="3096000"/>
            <a:ext cx="1800000" cy="1800000"/>
          </a:xfrm>
          <a:prstGeom prst="rect">
            <a:avLst/>
          </a:prstGeom>
        </p:spPr>
      </p:pic>
      <p:sp>
        <p:nvSpPr>
          <p:cNvPr id="19" name="TextBox 41">
            <a:extLst>
              <a:ext uri="{FF2B5EF4-FFF2-40B4-BE49-F238E27FC236}">
                <a16:creationId xmlns:a16="http://schemas.microsoft.com/office/drawing/2014/main" xmlns="" id="{DDD44E1E-5607-4E48-B540-F17CEF6E6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0727" y="504545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Cloud Interconnect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EF9C7F9-30B7-44A4-889A-C158B8BA2C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4901" y="3096000"/>
            <a:ext cx="1800000" cy="1800000"/>
          </a:xfrm>
          <a:prstGeom prst="rect">
            <a:avLst/>
          </a:prstGeom>
        </p:spPr>
      </p:pic>
      <p:sp>
        <p:nvSpPr>
          <p:cNvPr id="21" name="TextBox 41">
            <a:extLst>
              <a:ext uri="{FF2B5EF4-FFF2-40B4-BE49-F238E27FC236}">
                <a16:creationId xmlns:a16="http://schemas.microsoft.com/office/drawing/2014/main" xmlns="" id="{8A418064-DEA7-4DEA-B9FE-0CF8306CD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377" y="504545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Compute Cloud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CEB6DF4F-1816-4F4E-9D0F-1DACDC6DF2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5085" y="3096000"/>
            <a:ext cx="1800000" cy="1800000"/>
          </a:xfrm>
          <a:prstGeom prst="rect">
            <a:avLst/>
          </a:prstGeom>
        </p:spPr>
      </p:pic>
      <p:sp>
        <p:nvSpPr>
          <p:cNvPr id="23" name="TextBox 41">
            <a:extLst>
              <a:ext uri="{FF2B5EF4-FFF2-40B4-BE49-F238E27FC236}">
                <a16:creationId xmlns:a16="http://schemas.microsoft.com/office/drawing/2014/main" xmlns="" id="{BB8E8DB2-CB4B-4AA6-90DF-19A230128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5177" y="504545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Container Registry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1B86FC90-0226-4CEB-8103-F3C93D469E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75269" y="3096000"/>
            <a:ext cx="1800000" cy="1800000"/>
          </a:xfrm>
          <a:prstGeom prst="rect">
            <a:avLst/>
          </a:prstGeom>
        </p:spPr>
      </p:pic>
      <p:sp>
        <p:nvSpPr>
          <p:cNvPr id="25" name="TextBox 41">
            <a:extLst>
              <a:ext uri="{FF2B5EF4-FFF2-40B4-BE49-F238E27FC236}">
                <a16:creationId xmlns:a16="http://schemas.microsoft.com/office/drawing/2014/main" xmlns="" id="{ADE59B11-50B9-4395-96F4-664DF02AC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07084" y="504545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DDoS Protection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B9007446-B490-4904-9282-7F09F20FC6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35453" y="3096000"/>
            <a:ext cx="1800000" cy="1800000"/>
          </a:xfrm>
          <a:prstGeom prst="rect">
            <a:avLst/>
          </a:prstGeom>
        </p:spPr>
      </p:pic>
      <p:sp>
        <p:nvSpPr>
          <p:cNvPr id="27" name="TextBox 41">
            <a:extLst>
              <a:ext uri="{FF2B5EF4-FFF2-40B4-BE49-F238E27FC236}">
                <a16:creationId xmlns:a16="http://schemas.microsoft.com/office/drawing/2014/main" xmlns="" id="{6D546207-CA89-4087-8759-0CE70CA0C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8834" y="504545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Identity and Access Management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5738BCCB-D1EF-41BA-BEB8-C57AE6D9A1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95637" y="3096000"/>
            <a:ext cx="1800000" cy="1800000"/>
          </a:xfrm>
          <a:prstGeom prst="rect">
            <a:avLst/>
          </a:prstGeom>
        </p:spPr>
      </p:pic>
      <p:sp>
        <p:nvSpPr>
          <p:cNvPr id="29" name="TextBox 41">
            <a:extLst>
              <a:ext uri="{FF2B5EF4-FFF2-40B4-BE49-F238E27FC236}">
                <a16:creationId xmlns:a16="http://schemas.microsoft.com/office/drawing/2014/main" xmlns="" id="{548BF693-4F18-4B7B-A35B-41B763B69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3277" y="504545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Instance Groups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7145A-1B8E-4AA0-A230-68426C8181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55820" y="3096000"/>
            <a:ext cx="1800000" cy="18000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23CDF0B-956D-4A35-B060-4DC1B9154D6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8678" y="7928046"/>
            <a:ext cx="1800000" cy="1800000"/>
          </a:xfrm>
          <a:prstGeom prst="rect">
            <a:avLst/>
          </a:prstGeom>
        </p:spPr>
      </p:pic>
      <p:sp>
        <p:nvSpPr>
          <p:cNvPr id="32" name="TextBox 41">
            <a:extLst>
              <a:ext uri="{FF2B5EF4-FFF2-40B4-BE49-F238E27FC236}">
                <a16:creationId xmlns:a16="http://schemas.microsoft.com/office/drawing/2014/main" xmlns="" id="{B7BC6DB7-9173-438F-B3D1-DDBE2581C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535" y="9875909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Load Balancer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553C586A-2134-455E-BCB3-BB20476494A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1221" y="7956846"/>
            <a:ext cx="1800000" cy="1800000"/>
          </a:xfrm>
          <a:prstGeom prst="rect">
            <a:avLst/>
          </a:prstGeom>
        </p:spPr>
      </p:pic>
      <p:sp>
        <p:nvSpPr>
          <p:cNvPr id="34" name="TextBox 41">
            <a:extLst>
              <a:ext uri="{FF2B5EF4-FFF2-40B4-BE49-F238E27FC236}">
                <a16:creationId xmlns:a16="http://schemas.microsoft.com/office/drawing/2014/main" xmlns="" id="{B1BD336C-8E11-43E4-832B-786AAA62C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285" y="9875909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Managed Service </a:t>
            </a:r>
            <a:br>
              <a:rPr lang="en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for Kubernetes®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857CC3C9-DF2D-4BD0-8F09-AF4F8E5D8B7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4396" y="7940746"/>
            <a:ext cx="1800000" cy="1800000"/>
          </a:xfrm>
          <a:prstGeom prst="rect">
            <a:avLst/>
          </a:prstGeom>
        </p:spPr>
      </p:pic>
      <p:sp>
        <p:nvSpPr>
          <p:cNvPr id="36" name="TextBox 41">
            <a:extLst>
              <a:ext uri="{FF2B5EF4-FFF2-40B4-BE49-F238E27FC236}">
                <a16:creationId xmlns:a16="http://schemas.microsoft.com/office/drawing/2014/main" xmlns="" id="{63AA7D84-A732-495C-9027-AA87FBDFE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985" y="9875909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Monitoring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sp>
        <p:nvSpPr>
          <p:cNvPr id="37" name="TextBox 41">
            <a:extLst>
              <a:ext uri="{FF2B5EF4-FFF2-40B4-BE49-F238E27FC236}">
                <a16:creationId xmlns:a16="http://schemas.microsoft.com/office/drawing/2014/main" xmlns="" id="{976B0278-A570-46CD-A465-4E20540FE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8685" y="9875909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Object Storage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8DE0D69-1785-4140-8194-55DDFDC8264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38372" y="7959796"/>
            <a:ext cx="1800000" cy="1800000"/>
          </a:xfrm>
          <a:prstGeom prst="rect">
            <a:avLst/>
          </a:prstGeom>
        </p:spPr>
      </p:pic>
      <p:sp>
        <p:nvSpPr>
          <p:cNvPr id="39" name="TextBox 41">
            <a:extLst>
              <a:ext uri="{FF2B5EF4-FFF2-40B4-BE49-F238E27FC236}">
                <a16:creationId xmlns:a16="http://schemas.microsoft.com/office/drawing/2014/main" xmlns="" id="{F72C2A67-8DE9-46DB-B975-1B49150F0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61229" y="9875909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Resource Manager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1176A459-11E5-4793-8E18-BCBA2DABF44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10122" y="7940746"/>
            <a:ext cx="1800000" cy="1800000"/>
          </a:xfrm>
          <a:prstGeom prst="rect">
            <a:avLst/>
          </a:prstGeom>
        </p:spPr>
      </p:pic>
      <p:sp>
        <p:nvSpPr>
          <p:cNvPr id="41" name="TextBox 41">
            <a:extLst>
              <a:ext uri="{FF2B5EF4-FFF2-40B4-BE49-F238E27FC236}">
                <a16:creationId xmlns:a16="http://schemas.microsoft.com/office/drawing/2014/main" xmlns="" id="{B97561DD-E0F1-4851-9293-85DA13342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32979" y="9875909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Virtual Private Cloud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3CDBF081-7958-43F9-A494-F9F7325C129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296" y="10839071"/>
            <a:ext cx="1800000" cy="1800000"/>
          </a:xfrm>
          <a:prstGeom prst="rect">
            <a:avLst/>
          </a:prstGeom>
        </p:spPr>
      </p:pic>
      <p:sp>
        <p:nvSpPr>
          <p:cNvPr id="61" name="TextBox 41">
            <a:extLst>
              <a:ext uri="{FF2B5EF4-FFF2-40B4-BE49-F238E27FC236}">
                <a16:creationId xmlns:a16="http://schemas.microsoft.com/office/drawing/2014/main" xmlns="" id="{EA132C5C-EEEC-4979-80E1-8FB61C93C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53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 err="1">
                <a:solidFill>
                  <a:schemeClr val="bg1"/>
                </a:solidFill>
              </a:rPr>
              <a:t>Datalens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FC833A0A-90EE-49C8-B445-4F8627B3DFF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3588" y="10839071"/>
            <a:ext cx="1800000" cy="1800000"/>
          </a:xfrm>
          <a:prstGeom prst="rect">
            <a:avLst/>
          </a:prstGeom>
        </p:spPr>
      </p:pic>
      <p:sp>
        <p:nvSpPr>
          <p:cNvPr id="63" name="TextBox 41">
            <a:extLst>
              <a:ext uri="{FF2B5EF4-FFF2-40B4-BE49-F238E27FC236}">
                <a16:creationId xmlns:a16="http://schemas.microsoft.com/office/drawing/2014/main" xmlns="" id="{85BBB3A0-6B37-4E26-B787-ECB86AE86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7185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Data Proc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E0206BA9-F2B8-4C5A-908E-1016175739D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4880" y="10839071"/>
            <a:ext cx="1800000" cy="1800000"/>
          </a:xfrm>
          <a:prstGeom prst="rect">
            <a:avLst/>
          </a:prstGeom>
        </p:spPr>
      </p:pic>
      <p:sp>
        <p:nvSpPr>
          <p:cNvPr id="65" name="TextBox 41">
            <a:extLst>
              <a:ext uri="{FF2B5EF4-FFF2-40B4-BE49-F238E27FC236}">
                <a16:creationId xmlns:a16="http://schemas.microsoft.com/office/drawing/2014/main" xmlns="" id="{8093FA1A-6E47-4B47-9C03-743FC1AF3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1409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Managed Service </a:t>
            </a:r>
            <a:br>
              <a:rPr lang="en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for </a:t>
            </a:r>
            <a:r>
              <a:rPr lang="en" sz="2000" dirty="0" err="1">
                <a:solidFill>
                  <a:schemeClr val="bg1"/>
                </a:solidFill>
              </a:rPr>
              <a:t>ClickHouse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2ABE26CC-5190-4F4D-A1F4-87C805494CD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47464" y="10839071"/>
            <a:ext cx="1800000" cy="1800000"/>
          </a:xfrm>
          <a:prstGeom prst="rect">
            <a:avLst/>
          </a:prstGeom>
        </p:spPr>
      </p:pic>
      <p:sp>
        <p:nvSpPr>
          <p:cNvPr id="67" name="TextBox 41">
            <a:extLst>
              <a:ext uri="{FF2B5EF4-FFF2-40B4-BE49-F238E27FC236}">
                <a16:creationId xmlns:a16="http://schemas.microsoft.com/office/drawing/2014/main" xmlns="" id="{5654FABB-8402-4AA8-8A33-DD96AE3E3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1194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Managed Service </a:t>
            </a:r>
            <a:br>
              <a:rPr lang="en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for MongoDB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0AE97E98-DB6E-4773-9E99-41852C442C9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08756" y="10839071"/>
            <a:ext cx="1800000" cy="1800000"/>
          </a:xfrm>
          <a:prstGeom prst="rect">
            <a:avLst/>
          </a:prstGeom>
        </p:spPr>
      </p:pic>
      <p:sp>
        <p:nvSpPr>
          <p:cNvPr id="69" name="TextBox 41">
            <a:extLst>
              <a:ext uri="{FF2B5EF4-FFF2-40B4-BE49-F238E27FC236}">
                <a16:creationId xmlns:a16="http://schemas.microsoft.com/office/drawing/2014/main" xmlns="" id="{EBA7D971-C3B1-498A-8FE6-264769D68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43706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Managed Service </a:t>
            </a:r>
            <a:br>
              <a:rPr lang="en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for MySQL®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AB0C5FC2-C032-40DF-8E6F-96FFFD2575C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6172" y="10839071"/>
            <a:ext cx="1800000" cy="1800000"/>
          </a:xfrm>
          <a:prstGeom prst="rect">
            <a:avLst/>
          </a:prstGeom>
        </p:spPr>
      </p:pic>
      <p:sp>
        <p:nvSpPr>
          <p:cNvPr id="71" name="TextBox 41">
            <a:extLst>
              <a:ext uri="{FF2B5EF4-FFF2-40B4-BE49-F238E27FC236}">
                <a16:creationId xmlns:a16="http://schemas.microsoft.com/office/drawing/2014/main" xmlns="" id="{E1D97BAA-0D4B-4EEE-85ED-5FCBCF374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4401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Managed Service </a:t>
            </a:r>
            <a:br>
              <a:rPr lang="en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for Kafka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F570262D-6861-46FE-8D8C-A2EE117F03F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70048" y="10839071"/>
            <a:ext cx="1800000" cy="1800000"/>
          </a:xfrm>
          <a:prstGeom prst="rect">
            <a:avLst/>
          </a:prstGeom>
        </p:spPr>
      </p:pic>
      <p:sp>
        <p:nvSpPr>
          <p:cNvPr id="73" name="TextBox 41">
            <a:extLst>
              <a:ext uri="{FF2B5EF4-FFF2-40B4-BE49-F238E27FC236}">
                <a16:creationId xmlns:a16="http://schemas.microsoft.com/office/drawing/2014/main" xmlns="" id="{A18C7781-CCD2-476D-97F1-7D1FB0891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0122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Managed Service </a:t>
            </a:r>
            <a:br>
              <a:rPr lang="en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for PostgreSQL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3F55D94B-A33C-4324-919B-7C55B9968FA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31343" y="10839071"/>
            <a:ext cx="1800000" cy="1800000"/>
          </a:xfrm>
          <a:prstGeom prst="rect">
            <a:avLst/>
          </a:prstGeom>
        </p:spPr>
      </p:pic>
      <p:sp>
        <p:nvSpPr>
          <p:cNvPr id="75" name="TextBox 41">
            <a:extLst>
              <a:ext uri="{FF2B5EF4-FFF2-40B4-BE49-F238E27FC236}">
                <a16:creationId xmlns:a16="http://schemas.microsoft.com/office/drawing/2014/main" xmlns="" id="{C9EC34E8-93DD-43DE-B687-E57BD441F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3866" y="1278852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Managed Service </a:t>
            </a:r>
            <a:br>
              <a:rPr lang="en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for Redis™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721919A1-E2D1-4AF6-84B9-9E3ED184416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8678" y="5578507"/>
            <a:ext cx="1800000" cy="1800000"/>
          </a:xfrm>
          <a:prstGeom prst="rect">
            <a:avLst/>
          </a:prstGeom>
        </p:spPr>
      </p:pic>
      <p:sp>
        <p:nvSpPr>
          <p:cNvPr id="77" name="TextBox 41">
            <a:extLst>
              <a:ext uri="{FF2B5EF4-FFF2-40B4-BE49-F238E27FC236}">
                <a16:creationId xmlns:a16="http://schemas.microsoft.com/office/drawing/2014/main" xmlns="" id="{6FA652EC-C22F-45B9-9E20-4A3F06A73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655" y="14940741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Transfer Manager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E2107B53-4305-48E5-8314-12FCE026EE4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5696" y="5644878"/>
            <a:ext cx="1800000" cy="1800000"/>
          </a:xfrm>
          <a:prstGeom prst="rect">
            <a:avLst/>
          </a:prstGeom>
        </p:spPr>
      </p:pic>
      <p:sp>
        <p:nvSpPr>
          <p:cNvPr id="79" name="TextBox 41">
            <a:extLst>
              <a:ext uri="{FF2B5EF4-FFF2-40B4-BE49-F238E27FC236}">
                <a16:creationId xmlns:a16="http://schemas.microsoft.com/office/drawing/2014/main" xmlns="" id="{2598F11F-4D5B-4E01-8C19-A0931A8D4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7232" y="7594328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Cloud Functions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649F22AC-DB2B-4703-9F45-430BE68365D0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055" y="5644878"/>
            <a:ext cx="1800000" cy="1800000"/>
          </a:xfrm>
          <a:prstGeom prst="rect">
            <a:avLst/>
          </a:prstGeom>
        </p:spPr>
      </p:pic>
      <p:sp>
        <p:nvSpPr>
          <p:cNvPr id="81" name="TextBox 41">
            <a:extLst>
              <a:ext uri="{FF2B5EF4-FFF2-40B4-BE49-F238E27FC236}">
                <a16:creationId xmlns:a16="http://schemas.microsoft.com/office/drawing/2014/main" xmlns="" id="{28454B39-1978-49A6-9E36-B1B30DD60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9744" y="7594328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IoT Core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xmlns="" id="{828F75F1-926E-4540-A53E-7782AA7346B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7818" y="5644878"/>
            <a:ext cx="1800000" cy="1800000"/>
          </a:xfrm>
          <a:prstGeom prst="rect">
            <a:avLst/>
          </a:prstGeom>
        </p:spPr>
      </p:pic>
      <p:sp>
        <p:nvSpPr>
          <p:cNvPr id="83" name="TextBox 41">
            <a:extLst>
              <a:ext uri="{FF2B5EF4-FFF2-40B4-BE49-F238E27FC236}">
                <a16:creationId xmlns:a16="http://schemas.microsoft.com/office/drawing/2014/main" xmlns="" id="{D2863861-1AE1-4E91-A60A-7493370CF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872" y="7594328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Message Queue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84" name="Рисунок 83">
            <a:extLst>
              <a:ext uri="{FF2B5EF4-FFF2-40B4-BE49-F238E27FC236}">
                <a16:creationId xmlns:a16="http://schemas.microsoft.com/office/drawing/2014/main" xmlns="" id="{1DB87541-CE19-46BB-B887-FE1C8E589D0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97418" y="5644878"/>
            <a:ext cx="1800000" cy="1800000"/>
          </a:xfrm>
          <a:prstGeom prst="rect">
            <a:avLst/>
          </a:prstGeom>
        </p:spPr>
      </p:pic>
      <p:sp>
        <p:nvSpPr>
          <p:cNvPr id="85" name="TextBox 41">
            <a:extLst>
              <a:ext uri="{FF2B5EF4-FFF2-40B4-BE49-F238E27FC236}">
                <a16:creationId xmlns:a16="http://schemas.microsoft.com/office/drawing/2014/main" xmlns="" id="{F414A24A-2706-4B73-B979-3EAE96DE3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6000" y="7594328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Yandex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" sz="2000" dirty="0">
                <a:solidFill>
                  <a:schemeClr val="bg1"/>
                </a:solidFill>
              </a:rPr>
              <a:t>Database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xmlns="" id="{26CAA3B6-F758-47B7-BC42-FD9B5D18D21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60618" y="5644878"/>
            <a:ext cx="1800000" cy="1800000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xmlns="" id="{474642FE-0598-48A7-A704-A47EC4AFD1FA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98955" y="5824356"/>
            <a:ext cx="1800000" cy="1800000"/>
          </a:xfrm>
          <a:prstGeom prst="rect">
            <a:avLst/>
          </a:prstGeom>
        </p:spPr>
      </p:pic>
      <p:sp>
        <p:nvSpPr>
          <p:cNvPr id="88" name="TextBox 41">
            <a:extLst>
              <a:ext uri="{FF2B5EF4-FFF2-40B4-BE49-F238E27FC236}">
                <a16:creationId xmlns:a16="http://schemas.microsoft.com/office/drawing/2014/main" xmlns="" id="{8254F80D-7AB4-4A73-ADCD-FDD6CE0B6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21812" y="7775556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API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89" name="Рисунок 88">
            <a:extLst>
              <a:ext uri="{FF2B5EF4-FFF2-40B4-BE49-F238E27FC236}">
                <a16:creationId xmlns:a16="http://schemas.microsoft.com/office/drawing/2014/main" xmlns="" id="{707B7C73-4D36-4D4A-ABDE-E9CD38ABB695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59275" y="5824356"/>
            <a:ext cx="1800000" cy="1800000"/>
          </a:xfrm>
          <a:prstGeom prst="rect">
            <a:avLst/>
          </a:prstGeom>
        </p:spPr>
      </p:pic>
      <p:sp>
        <p:nvSpPr>
          <p:cNvPr id="90" name="TextBox 41">
            <a:extLst>
              <a:ext uri="{FF2B5EF4-FFF2-40B4-BE49-F238E27FC236}">
                <a16:creationId xmlns:a16="http://schemas.microsoft.com/office/drawing/2014/main" xmlns="" id="{2B2A876D-4CA3-4626-845F-5C66263A7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7748" y="7775556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Data Sphere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91" name="Рисунок 90">
            <a:extLst>
              <a:ext uri="{FF2B5EF4-FFF2-40B4-BE49-F238E27FC236}">
                <a16:creationId xmlns:a16="http://schemas.microsoft.com/office/drawing/2014/main" xmlns="" id="{61E2591A-D69F-4661-A9BD-1850C1ADA105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54911" y="5744906"/>
            <a:ext cx="1800000" cy="1800000"/>
          </a:xfrm>
          <a:prstGeom prst="rect">
            <a:avLst/>
          </a:prstGeom>
        </p:spPr>
      </p:pic>
      <p:sp>
        <p:nvSpPr>
          <p:cNvPr id="92" name="TextBox 41">
            <a:extLst>
              <a:ext uri="{FF2B5EF4-FFF2-40B4-BE49-F238E27FC236}">
                <a16:creationId xmlns:a16="http://schemas.microsoft.com/office/drawing/2014/main" xmlns="" id="{58344558-6579-448B-A500-BA6F44DA5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42452" y="7775556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Locator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1548C9A7-F16E-4E22-A58C-105E5F5BD0AF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95637" y="8075909"/>
            <a:ext cx="1800000" cy="1800000"/>
          </a:xfrm>
          <a:prstGeom prst="rect">
            <a:avLst/>
          </a:prstGeom>
        </p:spPr>
      </p:pic>
      <p:sp>
        <p:nvSpPr>
          <p:cNvPr id="94" name="TextBox 41">
            <a:extLst>
              <a:ext uri="{FF2B5EF4-FFF2-40B4-BE49-F238E27FC236}">
                <a16:creationId xmlns:a16="http://schemas.microsoft.com/office/drawing/2014/main" xmlns="" id="{88E68CD2-862A-4863-AF62-27F7425AA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3958" y="12861580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ML Platform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95" name="Рисунок 94">
            <a:extLst>
              <a:ext uri="{FF2B5EF4-FFF2-40B4-BE49-F238E27FC236}">
                <a16:creationId xmlns:a16="http://schemas.microsoft.com/office/drawing/2014/main" xmlns="" id="{D6287EF8-634A-4C61-9F69-DA3FF2F91ECC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02467" y="8108965"/>
            <a:ext cx="1800000" cy="1800000"/>
          </a:xfrm>
          <a:prstGeom prst="rect">
            <a:avLst/>
          </a:prstGeom>
        </p:spPr>
      </p:pic>
      <p:sp>
        <p:nvSpPr>
          <p:cNvPr id="96" name="TextBox 41">
            <a:extLst>
              <a:ext uri="{FF2B5EF4-FFF2-40B4-BE49-F238E27FC236}">
                <a16:creationId xmlns:a16="http://schemas.microsoft.com/office/drawing/2014/main" xmlns="" id="{DFFDF879-CCE6-471B-97CD-09A95CE9F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37516" y="10060165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SpeechKit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99" name="Рисунок 98">
            <a:extLst>
              <a:ext uri="{FF2B5EF4-FFF2-40B4-BE49-F238E27FC236}">
                <a16:creationId xmlns:a16="http://schemas.microsoft.com/office/drawing/2014/main" xmlns="" id="{0DFB454D-A5A2-417F-BB82-1A149F0DB266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99424" y="10839071"/>
            <a:ext cx="1800000" cy="1800000"/>
          </a:xfrm>
          <a:prstGeom prst="rect">
            <a:avLst/>
          </a:prstGeom>
        </p:spPr>
      </p:pic>
      <p:sp>
        <p:nvSpPr>
          <p:cNvPr id="100" name="TextBox 41">
            <a:extLst>
              <a:ext uri="{FF2B5EF4-FFF2-40B4-BE49-F238E27FC236}">
                <a16:creationId xmlns:a16="http://schemas.microsoft.com/office/drawing/2014/main" xmlns="" id="{4301A898-A3FC-4B89-92F3-73B47E85C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5964" y="10060165"/>
            <a:ext cx="2554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" sz="2000" dirty="0">
                <a:solidFill>
                  <a:schemeClr val="bg1"/>
                </a:solidFill>
              </a:rPr>
              <a:t>Vision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437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  <p:bldP spid="25" grpId="0"/>
      <p:bldP spid="27" grpId="0"/>
      <p:bldP spid="29" grpId="0"/>
      <p:bldP spid="32" grpId="0"/>
      <p:bldP spid="34" grpId="0"/>
      <p:bldP spid="36" grpId="0"/>
      <p:bldP spid="37" grpId="0"/>
      <p:bldP spid="39" grpId="0"/>
      <p:bldP spid="41" grpId="0"/>
      <p:bldP spid="61" grpId="0"/>
      <p:bldP spid="63" grpId="0"/>
      <p:bldP spid="65" grpId="0"/>
      <p:bldP spid="67" grpId="0"/>
      <p:bldP spid="69" grpId="0"/>
      <p:bldP spid="71" grpId="0"/>
      <p:bldP spid="73" grpId="0"/>
      <p:bldP spid="75" grpId="0"/>
      <p:bldP spid="79" grpId="0"/>
      <p:bldP spid="81" grpId="0"/>
      <p:bldP spid="83" grpId="0"/>
      <p:bldP spid="85" grpId="0"/>
      <p:bldP spid="88" grpId="0"/>
      <p:bldP spid="90" grpId="0"/>
      <p:bldP spid="92" grpId="0"/>
      <p:bldP spid="94" grpId="0"/>
      <p:bldP spid="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5F21CAC3-E493-F94F-B8CB-800B3911FC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Павел Голубин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DBA2A25-B520-A146-807B-1D9D79E632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Директор по работе с отраслевыми клиентами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F0961E4-1532-AC4D-9CF5-E4C7BD4AD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Спасибо!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B31E874-4A75-4443-9323-EE02BAA56C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golubin@yandex-team.ru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781F81C2-D459-074D-A607-8ECE09E9BEC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@pgolubin</a:t>
            </a:r>
          </a:p>
          <a:p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A241C94-A35F-1F44-99A5-74592F16892F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" r="18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B5EBC44-1B87-544F-BF00-CB60BFD86C2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" r="18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5" name="Рисунок 14">
            <a:extLst>
              <a:ext uri="{FF2B5EF4-FFF2-40B4-BE49-F238E27FC236}">
                <a16:creationId xmlns:a16="http://schemas.microsoft.com/office/drawing/2014/main" xmlns="" id="{7948E0B6-30C1-4203-B87C-9B028D806D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xmlns="" val="86697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11C0D13E-6602-E94A-B925-6A21A5F818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Неготовность к продолжению бизнеса в </a:t>
            </a:r>
            <a:r>
              <a:rPr lang="en-US" dirty="0"/>
              <a:t>online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C311B4A-ADCA-6948-A55E-7BE7694C1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67" y="715963"/>
            <a:ext cx="21782266" cy="1473200"/>
          </a:xfrm>
        </p:spPr>
        <p:txBody>
          <a:bodyPr/>
          <a:lstStyle/>
          <a:p>
            <a:r>
              <a:rPr lang="ru-RU" dirty="0"/>
              <a:t>Ключевые проблемы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299775-5D39-5946-951A-9230FF385C49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r>
              <a:rPr lang="ru-RU" dirty="0"/>
              <a:t>Скорость запуска новых услуг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9854019-2273-6C4E-9B4D-0E63F0D263E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ru-RU" dirty="0"/>
              <a:t>Муки выбора стека технологий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C0B72320-AC1C-1444-B07F-07B8EED378ED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/>
        <p:txBody>
          <a:bodyPr/>
          <a:lstStyle/>
          <a:p>
            <a:r>
              <a:rPr lang="ru-RU" dirty="0"/>
              <a:t>01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7FF5512D-BA35-074C-BF3B-E745F2DE7586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/>
        <p:txBody>
          <a:bodyPr/>
          <a:lstStyle/>
          <a:p>
            <a:r>
              <a:rPr lang="ru-RU" dirty="0"/>
              <a:t>02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4508B4A3-5C5D-9F40-B274-A47182CD23D7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/>
        <p:txBody>
          <a:bodyPr/>
          <a:lstStyle/>
          <a:p>
            <a:r>
              <a:rPr lang="ru-RU" dirty="0"/>
              <a:t>03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B85D9298-3A08-BA4F-915F-094D3357483A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/>
        <p:txBody>
          <a:bodyPr/>
          <a:lstStyle/>
          <a:p>
            <a:r>
              <a:rPr lang="ru-RU" dirty="0"/>
              <a:t>04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6DA32D34-4FA2-4263-8875-6DAC426E68E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ru-RU" dirty="0"/>
              <a:t>Боязнь допустить ошибку</a:t>
            </a:r>
          </a:p>
        </p:txBody>
      </p:sp>
    </p:spTree>
    <p:extLst>
      <p:ext uri="{BB962C8B-B14F-4D97-AF65-F5344CB8AC3E}">
        <p14:creationId xmlns:p14="http://schemas.microsoft.com/office/powerpoint/2010/main" xmlns="" val="365637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11C0D13E-6602-E94A-B925-6A21A5F818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Скорость изменений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C311B4A-ADCA-6948-A55E-7BE7694C1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67" y="715963"/>
            <a:ext cx="21782266" cy="1473200"/>
          </a:xfrm>
        </p:spPr>
        <p:txBody>
          <a:bodyPr/>
          <a:lstStyle/>
          <a:p>
            <a:r>
              <a:rPr lang="ru-RU" dirty="0"/>
              <a:t>Ключевые условия «первого выбора»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299775-5D39-5946-951A-9230FF385C49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r>
              <a:rPr lang="ru-RU" dirty="0"/>
              <a:t>Проникновение технологий во все бизнес-процессы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9854019-2273-6C4E-9B4D-0E63F0D263E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ru-RU" dirty="0"/>
              <a:t>Гибкость в развитии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C0B72320-AC1C-1444-B07F-07B8EED378ED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/>
        <p:txBody>
          <a:bodyPr/>
          <a:lstStyle/>
          <a:p>
            <a:r>
              <a:rPr lang="ru-RU" dirty="0"/>
              <a:t>01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7FF5512D-BA35-074C-BF3B-E745F2DE7586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/>
        <p:txBody>
          <a:bodyPr/>
          <a:lstStyle/>
          <a:p>
            <a:r>
              <a:rPr lang="ru-RU" dirty="0"/>
              <a:t>02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4508B4A3-5C5D-9F40-B274-A47182CD23D7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/>
        <p:txBody>
          <a:bodyPr/>
          <a:lstStyle/>
          <a:p>
            <a:r>
              <a:rPr lang="ru-RU" dirty="0"/>
              <a:t>03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B85D9298-3A08-BA4F-915F-094D3357483A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/>
        <p:txBody>
          <a:bodyPr/>
          <a:lstStyle/>
          <a:p>
            <a:r>
              <a:rPr lang="ru-RU" dirty="0"/>
              <a:t>04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6DA32D34-4FA2-4263-8875-6DAC426E68E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ru-RU" dirty="0"/>
              <a:t>Постоянные эксперименты</a:t>
            </a:r>
          </a:p>
        </p:txBody>
      </p:sp>
    </p:spTree>
    <p:extLst>
      <p:ext uri="{BB962C8B-B14F-4D97-AF65-F5344CB8AC3E}">
        <p14:creationId xmlns:p14="http://schemas.microsoft.com/office/powerpoint/2010/main" xmlns="" val="1992437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11C0D13E-6602-E94A-B925-6A21A5F818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Лидер цифровой трансформации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C311B4A-ADCA-6948-A55E-7BE7694C1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67" y="715963"/>
            <a:ext cx="22408800" cy="1473200"/>
          </a:xfrm>
        </p:spPr>
        <p:txBody>
          <a:bodyPr/>
          <a:lstStyle/>
          <a:p>
            <a:r>
              <a:rPr lang="ru-RU" dirty="0"/>
              <a:t>Ключевые условия технологической готовности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299775-5D39-5946-951A-9230FF385C49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r>
              <a:rPr lang="ru-RU" dirty="0"/>
              <a:t>Платформа для запуска продукта не </a:t>
            </a:r>
            <a:r>
              <a:rPr lang="en-US" dirty="0"/>
              <a:t>&gt; </a:t>
            </a:r>
            <a:r>
              <a:rPr lang="ru-RU" dirty="0"/>
              <a:t>чем за 3 месяца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9854019-2273-6C4E-9B4D-0E63F0D263E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ru-RU" dirty="0"/>
              <a:t>Непрерывное масштабирование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C0B72320-AC1C-1444-B07F-07B8EED378ED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/>
        <p:txBody>
          <a:bodyPr/>
          <a:lstStyle/>
          <a:p>
            <a:r>
              <a:rPr lang="ru-RU" dirty="0"/>
              <a:t>01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7FF5512D-BA35-074C-BF3B-E745F2DE7586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/>
        <p:txBody>
          <a:bodyPr/>
          <a:lstStyle/>
          <a:p>
            <a:r>
              <a:rPr lang="ru-RU" dirty="0"/>
              <a:t>02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4508B4A3-5C5D-9F40-B274-A47182CD23D7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/>
        <p:txBody>
          <a:bodyPr/>
          <a:lstStyle/>
          <a:p>
            <a:r>
              <a:rPr lang="ru-RU" dirty="0"/>
              <a:t>03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B85D9298-3A08-BA4F-915F-094D3357483A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/>
        <p:txBody>
          <a:bodyPr/>
          <a:lstStyle/>
          <a:p>
            <a:r>
              <a:rPr lang="ru-RU" dirty="0"/>
              <a:t>04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6DA32D34-4FA2-4263-8875-6DAC426E68E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ru-RU" dirty="0"/>
              <a:t>Новый уровень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73390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133D11-3892-E04F-9DC4-D9F860068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/>
              <a:t>Уникальная онлайн-платформа «</a:t>
            </a:r>
            <a:r>
              <a:rPr lang="ru-RU" sz="6000" dirty="0" err="1"/>
              <a:t>М.Видео</a:t>
            </a:r>
            <a:r>
              <a:rPr lang="ru-RU" sz="6000" dirty="0"/>
              <a:t>-Эльдорадо» 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A2C69B6-54CD-F447-90ED-7341889A9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D86CBA-A85E-7947-9CA9-6E0A23B5D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206EBB0-A1E2-964B-B9C9-85489D635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763" y="3608614"/>
            <a:ext cx="13917612" cy="8640536"/>
          </a:xfrm>
        </p:spPr>
        <p:txBody>
          <a:bodyPr/>
          <a:lstStyle/>
          <a:p>
            <a:pPr lvl="1"/>
            <a:r>
              <a:rPr lang="ru-RU" dirty="0"/>
              <a:t>Что в центре? 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Взаимодействие с клиентами</a:t>
            </a:r>
          </a:p>
          <a:p>
            <a:pPr lvl="2"/>
            <a:r>
              <a:rPr lang="ru-RU" dirty="0"/>
              <a:t>Машинное обучение</a:t>
            </a:r>
          </a:p>
          <a:p>
            <a:pPr lvl="2"/>
            <a:r>
              <a:rPr lang="ru-RU" dirty="0"/>
              <a:t>Алгоритмы умного поиска</a:t>
            </a:r>
          </a:p>
          <a:p>
            <a:pPr lvl="2"/>
            <a:r>
              <a:rPr lang="ru-RU" dirty="0"/>
              <a:t>Цифровизация бизнес-процессов</a:t>
            </a:r>
          </a:p>
          <a:p>
            <a:pPr lvl="1"/>
            <a:endParaRPr lang="ru-RU" dirty="0"/>
          </a:p>
          <a:p>
            <a:pPr lvl="1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91B8617-3DA2-4B33-9E1B-EA869BC74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2326" y="3399063"/>
            <a:ext cx="4665576" cy="7928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CA59CF6-B90C-4441-A873-8AD820EF9F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25" t="13444" r="30125" b="4334"/>
          <a:stretch/>
        </p:blipFill>
        <p:spPr>
          <a:xfrm>
            <a:off x="2599777" y="5109029"/>
            <a:ext cx="3330674" cy="3875314"/>
          </a:xfrm>
          <a:prstGeom prst="rect">
            <a:avLst/>
          </a:prstGeom>
          <a:effectLst>
            <a:outerShdw blurRad="342900" dist="114300" dir="2700000" algn="tl" rotWithShape="0">
              <a:prstClr val="black">
                <a:alpha val="3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31313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87DD8-9138-004D-8A9D-1FC28244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это было нужно? 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0D6FD3-DBB9-BB4B-8F9D-C6FFD7CC7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98B85E-66E4-AF4D-9C49-6C1CB4700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71D3113-ADD1-DA4D-A644-D7751199A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Time to market!</a:t>
            </a:r>
            <a:endParaRPr lang="ru-RU" dirty="0"/>
          </a:p>
          <a:p>
            <a:pPr lvl="1"/>
            <a:endParaRPr lang="ru-RU" dirty="0"/>
          </a:p>
          <a:p>
            <a:pPr marL="36" lvl="1" indent="0">
              <a:buNone/>
            </a:pPr>
            <a:endParaRPr lang="ru-RU" dirty="0"/>
          </a:p>
          <a:p>
            <a:pPr lvl="2"/>
            <a:r>
              <a:rPr lang="ru-RU" dirty="0"/>
              <a:t>Запутанная архитектура и сложные интеграции</a:t>
            </a:r>
          </a:p>
          <a:p>
            <a:pPr lvl="2"/>
            <a:r>
              <a:rPr lang="ru-RU" dirty="0"/>
              <a:t>Устаревший технологический стек</a:t>
            </a:r>
          </a:p>
          <a:p>
            <a:pPr lvl="2"/>
            <a:r>
              <a:rPr lang="ru-RU" dirty="0"/>
              <a:t>Дефицит внутренней экспертизы</a:t>
            </a:r>
          </a:p>
        </p:txBody>
      </p:sp>
    </p:spTree>
    <p:extLst>
      <p:ext uri="{BB962C8B-B14F-4D97-AF65-F5344CB8AC3E}">
        <p14:creationId xmlns:p14="http://schemas.microsoft.com/office/powerpoint/2010/main" xmlns="" val="2819661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87DD8-9138-004D-8A9D-1FC28244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500" dirty="0"/>
              <a:t>Какие именно сервисы нужно запускать быстро?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0D6FD3-DBB9-BB4B-8F9D-C6FFD7CC7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98B85E-66E4-AF4D-9C49-6C1CB4700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71D3113-ADD1-DA4D-A644-D7751199A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/>
              <a:t>Необходимы новые точки контакта с клиентами!</a:t>
            </a:r>
          </a:p>
          <a:p>
            <a:pPr marL="36" lvl="1" indent="0">
              <a:buNone/>
            </a:pPr>
            <a:endParaRPr lang="ru-RU" dirty="0"/>
          </a:p>
          <a:p>
            <a:pPr lvl="2"/>
            <a:r>
              <a:rPr lang="ru-RU" dirty="0"/>
              <a:t>Выдача заказов на парковках больших ТЦ</a:t>
            </a:r>
          </a:p>
          <a:p>
            <a:pPr lvl="2"/>
            <a:r>
              <a:rPr lang="ru-RU" dirty="0"/>
              <a:t>Доставка заказов на такси прямо к двери клиента</a:t>
            </a:r>
          </a:p>
          <a:p>
            <a:pPr lvl="2"/>
            <a:r>
              <a:rPr lang="ru-RU" dirty="0"/>
              <a:t>Получение заказов в пунктах выдачи в магазинах и </a:t>
            </a:r>
            <a:r>
              <a:rPr lang="ru-RU" dirty="0" err="1"/>
              <a:t>постаматах</a:t>
            </a:r>
            <a:endParaRPr lang="ru-RU" dirty="0"/>
          </a:p>
          <a:p>
            <a:pPr lvl="2"/>
            <a:r>
              <a:rPr lang="ru-RU" dirty="0"/>
              <a:t>Мощные рекомендательные модели (</a:t>
            </a:r>
            <a:r>
              <a:rPr lang="en-US" dirty="0"/>
              <a:t>Next Best offer) </a:t>
            </a:r>
          </a:p>
          <a:p>
            <a:pPr lvl="2"/>
            <a:r>
              <a:rPr lang="ru-RU" dirty="0"/>
              <a:t>Лояльность, </a:t>
            </a:r>
            <a:r>
              <a:rPr lang="en-US" dirty="0"/>
              <a:t>RTD</a:t>
            </a:r>
            <a:r>
              <a:rPr lang="ru-RU" dirty="0"/>
              <a:t>, интуитивный поиск…</a:t>
            </a:r>
          </a:p>
          <a:p>
            <a:pPr lvl="2"/>
            <a:endParaRPr lang="ru-RU" dirty="0"/>
          </a:p>
          <a:p>
            <a:pPr lvl="2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45A5685-7383-4766-8225-E7240B04BAEB}"/>
              </a:ext>
            </a:extLst>
          </p:cNvPr>
          <p:cNvSpPr/>
          <p:nvPr/>
        </p:nvSpPr>
        <p:spPr>
          <a:xfrm>
            <a:off x="1587600" y="9834089"/>
            <a:ext cx="112398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800" dirty="0"/>
          </a:p>
          <a:p>
            <a:r>
              <a:rPr lang="ru-RU" sz="4800" dirty="0">
                <a:highlight>
                  <a:srgbClr val="FFFF00"/>
                </a:highlight>
              </a:rPr>
              <a:t>НО! Текущий </a:t>
            </a:r>
            <a:r>
              <a:rPr lang="ru-RU" sz="4800" dirty="0" err="1">
                <a:highlight>
                  <a:srgbClr val="FFFF00"/>
                </a:highlight>
              </a:rPr>
              <a:t>time</a:t>
            </a:r>
            <a:r>
              <a:rPr lang="ru-RU" sz="4800" dirty="0">
                <a:highlight>
                  <a:srgbClr val="FFFF00"/>
                </a:highlight>
              </a:rPr>
              <a:t> </a:t>
            </a:r>
            <a:r>
              <a:rPr lang="ru-RU" sz="4800" dirty="0" err="1">
                <a:highlight>
                  <a:srgbClr val="FFFF00"/>
                </a:highlight>
              </a:rPr>
              <a:t>to</a:t>
            </a:r>
            <a:r>
              <a:rPr lang="ru-RU" sz="4800" dirty="0">
                <a:highlight>
                  <a:srgbClr val="FFFF00"/>
                </a:highlight>
              </a:rPr>
              <a:t> </a:t>
            </a:r>
            <a:r>
              <a:rPr lang="ru-RU" sz="4800" dirty="0" err="1">
                <a:highlight>
                  <a:srgbClr val="FFFF00"/>
                </a:highlight>
              </a:rPr>
              <a:t>market</a:t>
            </a:r>
            <a:r>
              <a:rPr lang="ru-RU" sz="4800" dirty="0">
                <a:highlight>
                  <a:srgbClr val="FFFF00"/>
                </a:highlight>
              </a:rPr>
              <a:t> 6+ недель </a:t>
            </a:r>
          </a:p>
        </p:txBody>
      </p:sp>
    </p:spTree>
    <p:extLst>
      <p:ext uri="{BB962C8B-B14F-4D97-AF65-F5344CB8AC3E}">
        <p14:creationId xmlns:p14="http://schemas.microsoft.com/office/powerpoint/2010/main" xmlns="" val="3609187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87DD8-9138-004D-8A9D-1FC28244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500" dirty="0"/>
              <a:t>Реализация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0D6FD3-DBB9-BB4B-8F9D-C6FFD7CC7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98B85E-66E4-AF4D-9C49-6C1CB4700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71D3113-ADD1-DA4D-A644-D7751199A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563" y="2873829"/>
            <a:ext cx="10159356" cy="9375321"/>
          </a:xfrm>
        </p:spPr>
        <p:txBody>
          <a:bodyPr/>
          <a:lstStyle/>
          <a:p>
            <a:pPr lvl="1"/>
            <a:r>
              <a:rPr lang="ru-RU" sz="3000" dirty="0"/>
              <a:t>За 4 недели развернуто продуктивное окружение в </a:t>
            </a:r>
            <a:r>
              <a:rPr lang="en-US" sz="3000" dirty="0" err="1"/>
              <a:t>Yandex.Cloud</a:t>
            </a:r>
            <a:endParaRPr lang="ru-RU" sz="3000" dirty="0"/>
          </a:p>
          <a:p>
            <a:pPr marL="36" lvl="1" indent="0">
              <a:buNone/>
            </a:pPr>
            <a:endParaRPr lang="ru-RU" sz="3000" dirty="0"/>
          </a:p>
          <a:p>
            <a:pPr lvl="2"/>
            <a:r>
              <a:rPr lang="ru-RU" sz="3000" dirty="0"/>
              <a:t>2 канала связи</a:t>
            </a:r>
          </a:p>
          <a:p>
            <a:pPr lvl="2"/>
            <a:r>
              <a:rPr lang="ru-RU" sz="3000" dirty="0"/>
              <a:t>Несколько </a:t>
            </a:r>
            <a:r>
              <a:rPr lang="en-US" sz="3000" dirty="0"/>
              <a:t>Kubernetes </a:t>
            </a:r>
            <a:r>
              <a:rPr lang="ru-RU" sz="3000" dirty="0"/>
              <a:t>кластеров</a:t>
            </a:r>
          </a:p>
          <a:p>
            <a:pPr lvl="2"/>
            <a:r>
              <a:rPr lang="ru-RU" sz="3000" dirty="0"/>
              <a:t>С нуля построенный CI\CD </a:t>
            </a:r>
            <a:r>
              <a:rPr lang="ru-RU" sz="3000" dirty="0" err="1"/>
              <a:t>pipeline</a:t>
            </a:r>
            <a:r>
              <a:rPr lang="ru-RU" sz="3000" dirty="0"/>
              <a:t> на базе </a:t>
            </a:r>
            <a:r>
              <a:rPr lang="ru-RU" sz="3000" dirty="0" err="1"/>
              <a:t>GitLab</a:t>
            </a:r>
            <a:r>
              <a:rPr lang="ru-RU" sz="3000" dirty="0"/>
              <a:t> CI</a:t>
            </a:r>
          </a:p>
          <a:p>
            <a:pPr lvl="2"/>
            <a:r>
              <a:rPr lang="ru-RU" sz="3000" dirty="0"/>
              <a:t>3 </a:t>
            </a:r>
            <a:r>
              <a:rPr lang="ru-RU" sz="3000" dirty="0" err="1"/>
              <a:t>availability</a:t>
            </a:r>
            <a:r>
              <a:rPr lang="ru-RU" sz="3000" dirty="0"/>
              <a:t> зоны в </a:t>
            </a:r>
            <a:r>
              <a:rPr lang="ru-RU" sz="3000" dirty="0" err="1"/>
              <a:t>Y.Cloud</a:t>
            </a:r>
            <a:r>
              <a:rPr lang="ru-RU" sz="3000" dirty="0"/>
              <a:t> обеспечивая максимальную надежность</a:t>
            </a:r>
          </a:p>
          <a:p>
            <a:pPr lvl="2"/>
            <a:r>
              <a:rPr lang="en-US" sz="3000" dirty="0"/>
              <a:t> </a:t>
            </a:r>
            <a:r>
              <a:rPr lang="ru-RU" sz="3000" dirty="0"/>
              <a:t>Настроены системы и инструменты мониторинга, логирования и </a:t>
            </a:r>
            <a:r>
              <a:rPr lang="ru-RU" sz="3000" dirty="0" err="1"/>
              <a:t>алертинга</a:t>
            </a:r>
            <a:endParaRPr lang="ru-RU" sz="3000" dirty="0"/>
          </a:p>
          <a:p>
            <a:pPr lvl="2"/>
            <a:endParaRPr lang="en-US" sz="3000" dirty="0"/>
          </a:p>
          <a:p>
            <a:pPr lvl="2"/>
            <a:endParaRPr lang="ru-RU" sz="3000" dirty="0"/>
          </a:p>
          <a:p>
            <a:pPr lvl="2"/>
            <a:endParaRPr lang="ru-RU" sz="3000" dirty="0"/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xmlns="" id="{4A0BA426-80D2-4A2F-8392-F79A1DA0729F}"/>
              </a:ext>
            </a:extLst>
          </p:cNvPr>
          <p:cNvSpPr txBox="1">
            <a:spLocks/>
          </p:cNvSpPr>
          <p:nvPr/>
        </p:nvSpPr>
        <p:spPr>
          <a:xfrm>
            <a:off x="12828331" y="2873828"/>
            <a:ext cx="10159356" cy="9375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marR="0" indent="-719964" algn="l" defTabSz="1907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715963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 typeface="+mj-lt"/>
              <a:buAutoNum type="arabicPeriod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900"/>
              </a:spcAft>
              <a:buClrTx/>
              <a:buSzTx/>
              <a:buFontTx/>
              <a:buNone/>
              <a:tabLst/>
              <a:defRPr sz="4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3000" dirty="0"/>
              <a:t>Спустя 2 недели:</a:t>
            </a:r>
          </a:p>
          <a:p>
            <a:pPr marL="36" lvl="1" indent="0">
              <a:buFont typeface="Arial Unicode MS" panose="020B0604020202020204" pitchFamily="34" charset="-128"/>
              <a:buNone/>
            </a:pPr>
            <a:endParaRPr lang="ru-RU" sz="3000" dirty="0"/>
          </a:p>
          <a:p>
            <a:pPr lvl="2"/>
            <a:r>
              <a:rPr lang="ru-RU" sz="3000" dirty="0"/>
              <a:t>Доставкой за 2 часа на такси</a:t>
            </a:r>
          </a:p>
          <a:p>
            <a:pPr lvl="2"/>
            <a:r>
              <a:rPr lang="ru-RU" sz="3000" dirty="0"/>
              <a:t>Забирают товары в магазинах Пятерочки и отделениях Почты России</a:t>
            </a:r>
          </a:p>
          <a:p>
            <a:pPr lvl="2"/>
            <a:r>
              <a:rPr lang="ru-RU" sz="3000" dirty="0"/>
              <a:t>В </a:t>
            </a:r>
            <a:r>
              <a:rPr lang="ru-RU" sz="3000" dirty="0" err="1"/>
              <a:t>постоматах</a:t>
            </a:r>
            <a:r>
              <a:rPr lang="ru-RU" sz="3000" dirty="0"/>
              <a:t> </a:t>
            </a:r>
            <a:r>
              <a:rPr lang="ru-RU" sz="3000" dirty="0" err="1"/>
              <a:t>BoxBerry</a:t>
            </a:r>
            <a:r>
              <a:rPr lang="ru-RU" sz="3000" dirty="0"/>
              <a:t> и </a:t>
            </a:r>
            <a:r>
              <a:rPr lang="ru-RU" sz="3000" dirty="0" err="1"/>
              <a:t>PickPoint</a:t>
            </a:r>
            <a:endParaRPr lang="ru-RU" sz="3000" dirty="0"/>
          </a:p>
          <a:p>
            <a:pPr marL="4037" lvl="2" indent="0">
              <a:buNone/>
            </a:pPr>
            <a:endParaRPr lang="en-US" sz="3000" dirty="0"/>
          </a:p>
          <a:p>
            <a:pPr lvl="2"/>
            <a:endParaRPr lang="ru-RU" sz="3000" dirty="0"/>
          </a:p>
          <a:p>
            <a:pPr lvl="2"/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xmlns="" val="510993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133D11-3892-E04F-9DC4-D9F86006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2347438" cy="1454697"/>
          </a:xfrm>
        </p:spPr>
        <p:txBody>
          <a:bodyPr/>
          <a:lstStyle/>
          <a:p>
            <a:r>
              <a:rPr lang="ru-RU" sz="6800" dirty="0"/>
              <a:t>Ключевые вывод команды </a:t>
            </a:r>
            <a:r>
              <a:rPr lang="ru-RU" sz="6800" dirty="0" err="1"/>
              <a:t>М.Видео</a:t>
            </a:r>
            <a:r>
              <a:rPr lang="ru-RU" sz="6800" dirty="0"/>
              <a:t>-Эльдорадо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A2C69B6-54CD-F447-90ED-7341889A9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2D86CBA-A85E-7947-9CA9-6E0A23B5D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1C03D3-FA44-40EC-9A21-1FC4FEA3E22E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206EBB0-A1E2-964B-B9C9-85489D635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763" y="3608614"/>
            <a:ext cx="13917612" cy="8640536"/>
          </a:xfrm>
        </p:spPr>
        <p:txBody>
          <a:bodyPr/>
          <a:lstStyle/>
          <a:p>
            <a:pPr lvl="1"/>
            <a:r>
              <a:rPr lang="ru-RU" dirty="0"/>
              <a:t>Сократили </a:t>
            </a:r>
            <a:r>
              <a:rPr lang="ru-RU" dirty="0" err="1"/>
              <a:t>time</a:t>
            </a:r>
            <a:r>
              <a:rPr lang="ru-RU" dirty="0"/>
              <a:t> 2 </a:t>
            </a:r>
            <a:r>
              <a:rPr lang="ru-RU" dirty="0" err="1"/>
              <a:t>market</a:t>
            </a:r>
            <a:r>
              <a:rPr lang="ru-RU" dirty="0"/>
              <a:t> в несколько раз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Мы получили надежную, (несмотря на редкие сбои) управляемую и легко масштабируемую инфраструктуру</a:t>
            </a:r>
          </a:p>
          <a:p>
            <a:pPr lvl="2"/>
            <a:r>
              <a:rPr lang="ru-RU" dirty="0"/>
              <a:t>Нам доступны порой даже на самых ранних этапах </a:t>
            </a:r>
            <a:r>
              <a:rPr lang="ru-RU" dirty="0" err="1"/>
              <a:t>preview</a:t>
            </a:r>
            <a:r>
              <a:rPr lang="ru-RU" dirty="0"/>
              <a:t> версии различных технологий</a:t>
            </a:r>
          </a:p>
          <a:p>
            <a:pPr lvl="1"/>
            <a:r>
              <a:rPr lang="ru-RU" dirty="0">
                <a:latin typeface="Century Gothic" panose="020B0502020202020204" pitchFamily="34" charset="0"/>
              </a:rPr>
              <a:t>Сильная мотивированная внутренняя команда ИТ специалистов</a:t>
            </a:r>
          </a:p>
          <a:p>
            <a:pPr marL="36" lvl="1" indent="0">
              <a:buNone/>
            </a:pPr>
            <a:endParaRPr lang="ru-RU" dirty="0"/>
          </a:p>
          <a:p>
            <a:pPr lvl="1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DD90D90-F905-48D0-B8F7-BE09A26D09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0773" y="5414558"/>
            <a:ext cx="2886883" cy="288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0943076"/>
      </p:ext>
    </p:extLst>
  </p:cSld>
  <p:clrMapOvr>
    <a:masterClrMapping/>
  </p:clrMapOvr>
</p:sld>
</file>

<file path=ppt/theme/theme1.xml><?xml version="1.0" encoding="utf-8"?>
<a:theme xmlns:a="http://schemas.openxmlformats.org/drawingml/2006/main" name="Yandex">
  <a:themeElements>
    <a:clrScheme name="Яндекс Облако">
      <a:dk1>
        <a:srgbClr val="000000"/>
      </a:dk1>
      <a:lt1>
        <a:srgbClr val="FFFFFF"/>
      </a:lt1>
      <a:dk2>
        <a:srgbClr val="1B1A30"/>
      </a:dk2>
      <a:lt2>
        <a:srgbClr val="C2DDFC"/>
      </a:lt2>
      <a:accent1>
        <a:srgbClr val="0077FF"/>
      </a:accent1>
      <a:accent2>
        <a:srgbClr val="5DCEF9"/>
      </a:accent2>
      <a:accent3>
        <a:srgbClr val="6838CF"/>
      </a:accent3>
      <a:accent4>
        <a:srgbClr val="FF3333"/>
      </a:accent4>
      <a:accent5>
        <a:srgbClr val="23B324"/>
      </a:accent5>
      <a:accent6>
        <a:srgbClr val="C62CD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lIns="90000" tIns="216000" rIns="90000" bIns="216000" rtlCol="0" anchor="ctr" anchorCtr="0"/>
      <a:lstStyle>
        <a:defPPr algn="ctr">
          <a:lnSpc>
            <a:spcPct val="90000"/>
          </a:lnSpc>
          <a:defRPr sz="3200" dirty="0">
            <a:ln w="0"/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79391</TotalTime>
  <Words>692</Words>
  <Application>Microsoft Office PowerPoint</Application>
  <PresentationFormat>Произвольный</PresentationFormat>
  <Paragraphs>205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Yandex</vt:lpstr>
      <vt:lpstr>Скорость изменений бизнеса через призму технологий</vt:lpstr>
      <vt:lpstr>Ключевые проблемы</vt:lpstr>
      <vt:lpstr>Ключевые условия «первого выбора»</vt:lpstr>
      <vt:lpstr>Ключевые условия технологической готовности</vt:lpstr>
      <vt:lpstr>Уникальная онлайн-платформа «М.Видео-Эльдорадо» </vt:lpstr>
      <vt:lpstr>Почему это было нужно? </vt:lpstr>
      <vt:lpstr>Какие именно сервисы нужно запускать быстро?</vt:lpstr>
      <vt:lpstr>Реализация</vt:lpstr>
      <vt:lpstr>Ключевые вывод команды М.Видео-Эльдорадо</vt:lpstr>
      <vt:lpstr>Наблюдения команды Yandex.Cloud</vt:lpstr>
      <vt:lpstr>Речевые роботы в «Пятерочке» и «Перекрестке»</vt:lpstr>
      <vt:lpstr>Почему это было нужно? </vt:lpstr>
      <vt:lpstr>Реализация</vt:lpstr>
      <vt:lpstr>Результаты</vt:lpstr>
      <vt:lpstr>Наблюдения команды Yandex.Cloud</vt:lpstr>
      <vt:lpstr>Слайд 16</vt:lpstr>
      <vt:lpstr>Слайд 17</vt:lpstr>
      <vt:lpstr>Спасибо!</vt:lpstr>
    </vt:vector>
  </TitlesOfParts>
  <Manager>Maria Kutuzova</Manager>
  <Company>Yandex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show_YST</dc:subject>
  <dc:creator>presentation</dc:creator>
  <cp:lastModifiedBy>Admin</cp:lastModifiedBy>
  <cp:revision>1920</cp:revision>
  <dcterms:created xsi:type="dcterms:W3CDTF">2014-09-09T08:22:07Z</dcterms:created>
  <dcterms:modified xsi:type="dcterms:W3CDTF">2021-04-14T09:33:40Z</dcterms:modified>
  <cp:category>presentation technology</cp:category>
</cp:coreProperties>
</file>