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1039" r:id="rId6"/>
    <p:sldId id="263" r:id="rId7"/>
    <p:sldId id="264" r:id="rId8"/>
    <p:sldId id="353" r:id="rId9"/>
    <p:sldId id="260" r:id="rId10"/>
    <p:sldId id="1040" r:id="rId11"/>
    <p:sldId id="265" r:id="rId12"/>
    <p:sldId id="266" r:id="rId13"/>
    <p:sldId id="1045" r:id="rId14"/>
    <p:sldId id="267" r:id="rId15"/>
    <p:sldId id="1043" r:id="rId16"/>
    <p:sldId id="272" r:id="rId17"/>
    <p:sldId id="1046" r:id="rId18"/>
  </p:sldIdLst>
  <p:sldSz cx="16256000" cy="9144000"/>
  <p:notesSz cx="16256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747B"/>
    <a:srgbClr val="0095CD"/>
    <a:srgbClr val="F49665"/>
    <a:srgbClr val="9A7198"/>
    <a:srgbClr val="B14145"/>
    <a:srgbClr val="B4CFEA"/>
    <a:srgbClr val="B51E33"/>
    <a:srgbClr val="DDD9C3"/>
    <a:srgbClr val="777777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59300" autoAdjust="0"/>
  </p:normalViewPr>
  <p:slideViewPr>
    <p:cSldViewPr>
      <p:cViewPr>
        <p:scale>
          <a:sx n="50" d="100"/>
          <a:sy n="50" d="100"/>
        </p:scale>
        <p:origin x="828" y="3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36"/>
    </p:cViewPr>
  </p:sorterViewPr>
  <p:notesViewPr>
    <p:cSldViewPr>
      <p:cViewPr varScale="1">
        <p:scale>
          <a:sx n="55" d="100"/>
          <a:sy n="55" d="100"/>
        </p:scale>
        <p:origin x="12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9.wmf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microsoft.com/office/2011/relationships/chartColorStyle" Target="colors2.xml"/><Relationship Id="rId1" Type="http://schemas.microsoft.com/office/2011/relationships/chartStyle" Target="style2.x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12.wmf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4"/>
          <c:order val="0"/>
          <c:spPr>
            <a:blipFill dpi="0" rotWithShape="1">
              <a:blip xmlns:r="http://schemas.openxmlformats.org/officeDocument/2006/relationships" r:embed="rId3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Sheet1!$F$2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Sheet1!$F$1</c15:sqref>
                        </c15:formulaRef>
                      </c:ext>
                    </c:extLst>
                    <c:strCache>
                      <c:ptCount val="1"/>
                      <c:pt idx="0">
                        <c:v>Series 5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8E11-4301-A321-51A3F05A8F4C}"/>
            </c:ext>
          </c:extLst>
        </c:ser>
        <c:ser>
          <c:idx val="5"/>
          <c:order val="1"/>
          <c:spPr>
            <a:blipFill dpi="0" rotWithShape="1">
              <a:blip xmlns:r="http://schemas.openxmlformats.org/officeDocument/2006/relationships" r:embed="rId4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Sheet1!$G$2</c:f>
              <c:numCache>
                <c:formatCode>General</c:formatCode>
                <c:ptCount val="1"/>
                <c:pt idx="0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Sheet1!$G$1</c15:sqref>
                        </c15:formulaRef>
                      </c:ext>
                    </c:extLst>
                    <c:strCache>
                      <c:ptCount val="1"/>
                      <c:pt idx="0">
                        <c:v>Series 6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5-8E11-4301-A321-51A3F05A8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34"/>
        <c:axId val="720195000"/>
        <c:axId val="720193432"/>
      </c:barChart>
      <c:catAx>
        <c:axId val="720195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0193432"/>
        <c:crosses val="autoZero"/>
        <c:auto val="1"/>
        <c:lblAlgn val="ctr"/>
        <c:lblOffset val="100"/>
        <c:noMultiLvlLbl val="0"/>
      </c:catAx>
      <c:valAx>
        <c:axId val="720193432"/>
        <c:scaling>
          <c:orientation val="minMax"/>
          <c:max val="5"/>
          <c:min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019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5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blipFill dpi="0" rotWithShape="1">
              <a:blip xmlns:r="http://schemas.openxmlformats.org/officeDocument/2006/relationships" r:embed="rId3"/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7D2C-4798-9658-2E8E5371A681}"/>
            </c:ext>
          </c:extLst>
        </c:ser>
        <c:ser>
          <c:idx val="2"/>
          <c:order val="1"/>
          <c:spPr>
            <a:blipFill dpi="0" rotWithShape="1">
              <a:blip xmlns:r="http://schemas.openxmlformats.org/officeDocument/2006/relationships" r:embed="rId4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7D2C-4798-9658-2E8E5371A681}"/>
            </c:ext>
          </c:extLst>
        </c:ser>
        <c:ser>
          <c:idx val="3"/>
          <c:order val="2"/>
          <c:spPr>
            <a:blipFill dpi="0" rotWithShape="1">
              <a:blip xmlns:r="http://schemas.openxmlformats.org/officeDocument/2006/relationships" r:embed="rId5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Sheet1!$E$2</c:f>
              <c:numCache>
                <c:formatCode>General</c:formatCode>
                <c:ptCount val="1"/>
                <c:pt idx="0">
                  <c:v>1.5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Series 4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7D2C-4798-9658-2E8E5371A6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34"/>
        <c:axId val="720195000"/>
        <c:axId val="720193432"/>
      </c:barChart>
      <c:catAx>
        <c:axId val="720195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0193432"/>
        <c:crosses val="autoZero"/>
        <c:auto val="1"/>
        <c:lblAlgn val="ctr"/>
        <c:lblOffset val="100"/>
        <c:noMultiLvlLbl val="0"/>
      </c:catAx>
      <c:valAx>
        <c:axId val="720193432"/>
        <c:scaling>
          <c:orientation val="minMax"/>
          <c:max val="5"/>
          <c:min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019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6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blipFill dpi="0" rotWithShape="1">
              <a:blip xmlns:r="http://schemas.openxmlformats.org/officeDocument/2006/relationships" r:embed="rId3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445F-44E0-B03F-EA5AECB6622F}"/>
            </c:ext>
          </c:extLst>
        </c:ser>
        <c:ser>
          <c:idx val="3"/>
          <c:order val="1"/>
          <c:spPr>
            <a:blipFill dpi="0" rotWithShape="1">
              <a:blip xmlns:r="http://schemas.openxmlformats.org/officeDocument/2006/relationships" r:embed="rId4">
                <a:alphaModFix amt="80000"/>
              </a:blip>
              <a:srcRect/>
              <a:stretch>
                <a:fillRect/>
              </a:stretch>
            </a:blipFill>
            <a:ln>
              <a:noFill/>
            </a:ln>
            <a:effectLst/>
          </c:spPr>
          <c:invertIfNegative val="0"/>
          <c:val>
            <c:numRef>
              <c:f>Sheet1!$E$2</c:f>
              <c:numCache>
                <c:formatCode>General</c:formatCode>
                <c:ptCount val="1"/>
                <c:pt idx="0">
                  <c:v>1.5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Series 4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Category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445F-44E0-B03F-EA5AECB66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34"/>
        <c:axId val="720195000"/>
        <c:axId val="720193432"/>
      </c:barChart>
      <c:catAx>
        <c:axId val="720195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0193432"/>
        <c:crosses val="autoZero"/>
        <c:auto val="1"/>
        <c:lblAlgn val="ctr"/>
        <c:lblOffset val="100"/>
        <c:noMultiLvlLbl val="0"/>
      </c:catAx>
      <c:valAx>
        <c:axId val="720193432"/>
        <c:scaling>
          <c:orientation val="minMax"/>
          <c:max val="5"/>
          <c:min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019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5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98B52F-B251-4106-B3CB-A12143EF39A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9E0D2A-E464-4D47-BB93-37C960F2834F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Сценарий 1</a:t>
          </a:r>
        </a:p>
      </dgm:t>
    </dgm:pt>
    <dgm:pt modelId="{31D093F7-539D-48CC-96D8-01338BE39C41}" type="parTrans" cxnId="{FA2910EB-AD97-49CD-8BF1-31B113D089F9}">
      <dgm:prSet/>
      <dgm:spPr/>
      <dgm:t>
        <a:bodyPr/>
        <a:lstStyle/>
        <a:p>
          <a:endParaRPr lang="ru-RU" sz="1800"/>
        </a:p>
      </dgm:t>
    </dgm:pt>
    <dgm:pt modelId="{052F0A8B-6FFA-44EE-B4B7-203A887C67BB}" type="sibTrans" cxnId="{FA2910EB-AD97-49CD-8BF1-31B113D089F9}">
      <dgm:prSet/>
      <dgm:spPr/>
      <dgm:t>
        <a:bodyPr/>
        <a:lstStyle/>
        <a:p>
          <a:endParaRPr lang="ru-RU" sz="1800"/>
        </a:p>
      </dgm:t>
    </dgm:pt>
    <dgm:pt modelId="{49318C00-9145-48DA-AA52-83CABA414A06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Меняем цену на «</a:t>
          </a:r>
          <a:r>
            <a:rPr lang="en-US" sz="1800" dirty="0"/>
            <a:t>sku 1</a:t>
          </a:r>
          <a:r>
            <a:rPr lang="ru-RU" sz="1800" dirty="0"/>
            <a:t>» на 1%</a:t>
          </a:r>
        </a:p>
      </dgm:t>
    </dgm:pt>
    <dgm:pt modelId="{5F2230FB-7AC2-4EC1-A812-AF5D9728FCE5}" type="parTrans" cxnId="{5B0B8B55-C889-4E4A-AF65-4AB93603396F}">
      <dgm:prSet/>
      <dgm:spPr/>
      <dgm:t>
        <a:bodyPr/>
        <a:lstStyle/>
        <a:p>
          <a:endParaRPr lang="ru-RU" sz="1800"/>
        </a:p>
      </dgm:t>
    </dgm:pt>
    <dgm:pt modelId="{AC0A64B7-EBC8-4D92-8034-A8C6307A44A7}" type="sibTrans" cxnId="{5B0B8B55-C889-4E4A-AF65-4AB93603396F}">
      <dgm:prSet/>
      <dgm:spPr/>
      <dgm:t>
        <a:bodyPr/>
        <a:lstStyle/>
        <a:p>
          <a:endParaRPr lang="ru-RU" sz="1800"/>
        </a:p>
      </dgm:t>
    </dgm:pt>
    <dgm:pt modelId="{A040D4B1-EF29-4B11-A6E0-DACC41A6DA49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продаж на следующую неделю</a:t>
          </a:r>
        </a:p>
      </dgm:t>
    </dgm:pt>
    <dgm:pt modelId="{45DF257F-E0B9-4794-B86B-0C14D8C81771}" type="parTrans" cxnId="{68231C93-3935-45E7-BA65-F0270663D790}">
      <dgm:prSet/>
      <dgm:spPr/>
      <dgm:t>
        <a:bodyPr/>
        <a:lstStyle/>
        <a:p>
          <a:endParaRPr lang="ru-RU" sz="1800"/>
        </a:p>
      </dgm:t>
    </dgm:pt>
    <dgm:pt modelId="{A114E94B-BC63-4306-869D-87AC79F476DB}" type="sibTrans" cxnId="{68231C93-3935-45E7-BA65-F0270663D790}">
      <dgm:prSet/>
      <dgm:spPr/>
      <dgm:t>
        <a:bodyPr/>
        <a:lstStyle/>
        <a:p>
          <a:endParaRPr lang="ru-RU" sz="1800"/>
        </a:p>
      </dgm:t>
    </dgm:pt>
    <dgm:pt modelId="{3F32BC7B-4FDB-4AD7-A70D-F665135845E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Сценарий 2</a:t>
          </a:r>
        </a:p>
      </dgm:t>
    </dgm:pt>
    <dgm:pt modelId="{2B184305-FBCD-40D2-A455-DB8EE03C5587}" type="parTrans" cxnId="{D0612C40-5378-446C-892E-B2FC90B7C13A}">
      <dgm:prSet/>
      <dgm:spPr/>
      <dgm:t>
        <a:bodyPr/>
        <a:lstStyle/>
        <a:p>
          <a:endParaRPr lang="ru-RU" sz="1800"/>
        </a:p>
      </dgm:t>
    </dgm:pt>
    <dgm:pt modelId="{1C2D9BBF-3C69-4559-BCD1-162CCC550714}" type="sibTrans" cxnId="{D0612C40-5378-446C-892E-B2FC90B7C13A}">
      <dgm:prSet/>
      <dgm:spPr/>
      <dgm:t>
        <a:bodyPr/>
        <a:lstStyle/>
        <a:p>
          <a:endParaRPr lang="ru-RU" sz="1800"/>
        </a:p>
      </dgm:t>
    </dgm:pt>
    <dgm:pt modelId="{FCE731F0-7590-45B0-97CB-80BE1AD17B77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Меняем цену на «</a:t>
          </a:r>
          <a:r>
            <a:rPr lang="en-US" sz="1800" dirty="0"/>
            <a:t>sku </a:t>
          </a:r>
          <a:r>
            <a:rPr lang="ru-RU" sz="1800" dirty="0"/>
            <a:t>1» на 2%</a:t>
          </a:r>
        </a:p>
      </dgm:t>
    </dgm:pt>
    <dgm:pt modelId="{6218F720-2315-40DC-991B-15B76B3EE7D7}" type="parTrans" cxnId="{554B6DE1-7B51-46BB-8DA9-3FCA809504C0}">
      <dgm:prSet/>
      <dgm:spPr/>
      <dgm:t>
        <a:bodyPr/>
        <a:lstStyle/>
        <a:p>
          <a:endParaRPr lang="ru-RU" sz="1800"/>
        </a:p>
      </dgm:t>
    </dgm:pt>
    <dgm:pt modelId="{61F37369-8971-405B-9733-8CF9F22C40BA}" type="sibTrans" cxnId="{554B6DE1-7B51-46BB-8DA9-3FCA809504C0}">
      <dgm:prSet/>
      <dgm:spPr/>
      <dgm:t>
        <a:bodyPr/>
        <a:lstStyle/>
        <a:p>
          <a:endParaRPr lang="ru-RU" sz="1800"/>
        </a:p>
      </dgm:t>
    </dgm:pt>
    <dgm:pt modelId="{486472C5-1EA2-4E05-92C2-719A38DD932D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выручки на следующую неделю</a:t>
          </a:r>
        </a:p>
      </dgm:t>
    </dgm:pt>
    <dgm:pt modelId="{FFE24981-34CA-4C17-93C0-51DF35733098}" type="parTrans" cxnId="{E1CB98A3-D197-45E2-B42F-1A64B47ADB24}">
      <dgm:prSet/>
      <dgm:spPr/>
      <dgm:t>
        <a:bodyPr/>
        <a:lstStyle/>
        <a:p>
          <a:endParaRPr lang="ru-RU" sz="1800"/>
        </a:p>
      </dgm:t>
    </dgm:pt>
    <dgm:pt modelId="{FBB632E6-6851-46F1-B3C7-32F1E752D3EF}" type="sibTrans" cxnId="{E1CB98A3-D197-45E2-B42F-1A64B47ADB24}">
      <dgm:prSet/>
      <dgm:spPr/>
      <dgm:t>
        <a:bodyPr/>
        <a:lstStyle/>
        <a:p>
          <a:endParaRPr lang="ru-RU" sz="1800"/>
        </a:p>
      </dgm:t>
    </dgm:pt>
    <dgm:pt modelId="{7AC6BFF0-2087-4186-B297-3BAC3923E2F3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продаж на следующую неделю</a:t>
          </a:r>
        </a:p>
      </dgm:t>
    </dgm:pt>
    <dgm:pt modelId="{A7D78215-B7E7-4644-926C-6606C505640B}" type="parTrans" cxnId="{2DE09763-358B-4FB1-92CC-9E376A1F8224}">
      <dgm:prSet/>
      <dgm:spPr/>
      <dgm:t>
        <a:bodyPr/>
        <a:lstStyle/>
        <a:p>
          <a:endParaRPr lang="ru-RU" sz="1800"/>
        </a:p>
      </dgm:t>
    </dgm:pt>
    <dgm:pt modelId="{C2550476-6795-424E-899A-DAC7910F18AC}" type="sibTrans" cxnId="{2DE09763-358B-4FB1-92CC-9E376A1F8224}">
      <dgm:prSet/>
      <dgm:spPr/>
      <dgm:t>
        <a:bodyPr/>
        <a:lstStyle/>
        <a:p>
          <a:endParaRPr lang="ru-RU" sz="1800"/>
        </a:p>
      </dgm:t>
    </dgm:pt>
    <dgm:pt modelId="{CE52E69D-5CC1-4A00-A7D7-DA09C30169AD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выручки на следующую неделю</a:t>
          </a:r>
        </a:p>
      </dgm:t>
    </dgm:pt>
    <dgm:pt modelId="{FBA8D72B-CD5C-4E87-B133-5D5EAB7C22E8}" type="parTrans" cxnId="{6FD49D5D-D715-4B7B-8D00-2DB7C39AFA23}">
      <dgm:prSet/>
      <dgm:spPr/>
      <dgm:t>
        <a:bodyPr/>
        <a:lstStyle/>
        <a:p>
          <a:endParaRPr lang="ru-RU" sz="1800"/>
        </a:p>
      </dgm:t>
    </dgm:pt>
    <dgm:pt modelId="{0A759D03-094E-4D47-9B5A-3EDDEE272BD4}" type="sibTrans" cxnId="{6FD49D5D-D715-4B7B-8D00-2DB7C39AFA23}">
      <dgm:prSet/>
      <dgm:spPr/>
      <dgm:t>
        <a:bodyPr/>
        <a:lstStyle/>
        <a:p>
          <a:endParaRPr lang="ru-RU" sz="1800"/>
        </a:p>
      </dgm:t>
    </dgm:pt>
    <dgm:pt modelId="{251842B1-815C-4386-B01D-D8A93A735C04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2400" dirty="0"/>
            <a:t>Сценарий </a:t>
          </a:r>
          <a:r>
            <a:rPr lang="en-US" sz="2400" dirty="0"/>
            <a:t>X</a:t>
          </a:r>
          <a:endParaRPr lang="ru-RU" sz="2400" dirty="0"/>
        </a:p>
      </dgm:t>
    </dgm:pt>
    <dgm:pt modelId="{486CE304-CD6F-4F58-9E39-7DED63CA6E87}" type="parTrans" cxnId="{86DAAF0D-178F-4091-A4D7-67EC18FC24E1}">
      <dgm:prSet/>
      <dgm:spPr/>
      <dgm:t>
        <a:bodyPr/>
        <a:lstStyle/>
        <a:p>
          <a:endParaRPr lang="ru-RU" sz="1800"/>
        </a:p>
      </dgm:t>
    </dgm:pt>
    <dgm:pt modelId="{C14DDFFB-1622-47B7-846A-0AFD095E059B}" type="sibTrans" cxnId="{86DAAF0D-178F-4091-A4D7-67EC18FC24E1}">
      <dgm:prSet/>
      <dgm:spPr/>
      <dgm:t>
        <a:bodyPr/>
        <a:lstStyle/>
        <a:p>
          <a:endParaRPr lang="ru-RU" sz="1800"/>
        </a:p>
      </dgm:t>
    </dgm:pt>
    <dgm:pt modelId="{027541BE-3C4B-43E9-ABA7-A943BC51D96A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Меняем цену на «</a:t>
          </a:r>
          <a:r>
            <a:rPr lang="en-US" sz="1800" dirty="0"/>
            <a:t>sku </a:t>
          </a:r>
          <a:r>
            <a:rPr lang="ru-RU" sz="1800" dirty="0"/>
            <a:t>1» на Х%</a:t>
          </a:r>
        </a:p>
      </dgm:t>
    </dgm:pt>
    <dgm:pt modelId="{1717BDEF-326B-42B4-8C7F-FC080D44F756}" type="parTrans" cxnId="{FBDFF7C1-EEC1-44C0-812C-2B42A3145B4D}">
      <dgm:prSet/>
      <dgm:spPr/>
      <dgm:t>
        <a:bodyPr/>
        <a:lstStyle/>
        <a:p>
          <a:endParaRPr lang="ru-RU" sz="1800"/>
        </a:p>
      </dgm:t>
    </dgm:pt>
    <dgm:pt modelId="{723269C4-8B6C-4B53-9B3A-6981D87B2BDA}" type="sibTrans" cxnId="{FBDFF7C1-EEC1-44C0-812C-2B42A3145B4D}">
      <dgm:prSet/>
      <dgm:spPr/>
      <dgm:t>
        <a:bodyPr/>
        <a:lstStyle/>
        <a:p>
          <a:endParaRPr lang="ru-RU" sz="1800"/>
        </a:p>
      </dgm:t>
    </dgm:pt>
    <dgm:pt modelId="{A1E3F579-4509-4AC1-918E-87973CE68398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продаж на следующую неделю</a:t>
          </a:r>
        </a:p>
      </dgm:t>
    </dgm:pt>
    <dgm:pt modelId="{688BEF6B-7A11-48B0-8C25-A3DF911D2342}" type="parTrans" cxnId="{0ABCEDAE-0983-4F09-8346-57AE495D52CB}">
      <dgm:prSet/>
      <dgm:spPr/>
      <dgm:t>
        <a:bodyPr/>
        <a:lstStyle/>
        <a:p>
          <a:endParaRPr lang="ru-RU" sz="1800"/>
        </a:p>
      </dgm:t>
    </dgm:pt>
    <dgm:pt modelId="{F225A815-843F-4B58-8794-FD86C4ABEFDE}" type="sibTrans" cxnId="{0ABCEDAE-0983-4F09-8346-57AE495D52CB}">
      <dgm:prSet/>
      <dgm:spPr/>
      <dgm:t>
        <a:bodyPr/>
        <a:lstStyle/>
        <a:p>
          <a:endParaRPr lang="ru-RU" sz="1800"/>
        </a:p>
      </dgm:t>
    </dgm:pt>
    <dgm:pt modelId="{9E8D17AA-6750-48E4-9414-1ABFAA2445E7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ru-RU" sz="1800" dirty="0"/>
            <a:t>Новый прогноз выручки на следующую неделю</a:t>
          </a:r>
        </a:p>
      </dgm:t>
    </dgm:pt>
    <dgm:pt modelId="{8DB8CC3E-2D88-4E7D-948C-43144DC79C12}" type="parTrans" cxnId="{5224E9EA-A147-448A-AACF-FA08F9694031}">
      <dgm:prSet/>
      <dgm:spPr/>
      <dgm:t>
        <a:bodyPr/>
        <a:lstStyle/>
        <a:p>
          <a:endParaRPr lang="ru-RU" sz="1800"/>
        </a:p>
      </dgm:t>
    </dgm:pt>
    <dgm:pt modelId="{7C3B950F-5B4A-49DD-89DA-50E2584043A6}" type="sibTrans" cxnId="{5224E9EA-A147-448A-AACF-FA08F9694031}">
      <dgm:prSet/>
      <dgm:spPr/>
      <dgm:t>
        <a:bodyPr/>
        <a:lstStyle/>
        <a:p>
          <a:endParaRPr lang="ru-RU" sz="1800"/>
        </a:p>
      </dgm:t>
    </dgm:pt>
    <dgm:pt modelId="{52DD46DD-67BC-4B9D-BB41-1E06F143893F}" type="pres">
      <dgm:prSet presAssocID="{6498B52F-B251-4106-B3CB-A12143EF39A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53FBD751-4FDD-4BC4-88C4-192197EFC09F}" type="pres">
      <dgm:prSet presAssocID="{E29E0D2A-E464-4D47-BB93-37C960F2834F}" presName="horFlow" presStyleCnt="0"/>
      <dgm:spPr/>
    </dgm:pt>
    <dgm:pt modelId="{193D07D3-B99A-4BC1-9B7E-F8D6820C4D62}" type="pres">
      <dgm:prSet presAssocID="{E29E0D2A-E464-4D47-BB93-37C960F2834F}" presName="bigChev" presStyleLbl="node1" presStyleIdx="0" presStyleCnt="3"/>
      <dgm:spPr/>
    </dgm:pt>
    <dgm:pt modelId="{83E1A7C3-9F7A-45A6-8CAB-BB869DBF2BBC}" type="pres">
      <dgm:prSet presAssocID="{5F2230FB-7AC2-4EC1-A812-AF5D9728FCE5}" presName="parTrans" presStyleCnt="0"/>
      <dgm:spPr/>
    </dgm:pt>
    <dgm:pt modelId="{FD832ADE-6D64-4EBC-B596-9117C45FBDA0}" type="pres">
      <dgm:prSet presAssocID="{49318C00-9145-48DA-AA52-83CABA414A06}" presName="node" presStyleLbl="alignAccFollowNode1" presStyleIdx="0" presStyleCnt="9">
        <dgm:presLayoutVars>
          <dgm:bulletEnabled val="1"/>
        </dgm:presLayoutVars>
      </dgm:prSet>
      <dgm:spPr/>
    </dgm:pt>
    <dgm:pt modelId="{115D3260-6A64-4525-AB1A-33EEE5168332}" type="pres">
      <dgm:prSet presAssocID="{AC0A64B7-EBC8-4D92-8034-A8C6307A44A7}" presName="sibTrans" presStyleCnt="0"/>
      <dgm:spPr/>
    </dgm:pt>
    <dgm:pt modelId="{32256CFC-357D-4F28-B4CB-EF6A0471D7F0}" type="pres">
      <dgm:prSet presAssocID="{A040D4B1-EF29-4B11-A6E0-DACC41A6DA49}" presName="node" presStyleLbl="alignAccFollowNode1" presStyleIdx="1" presStyleCnt="9">
        <dgm:presLayoutVars>
          <dgm:bulletEnabled val="1"/>
        </dgm:presLayoutVars>
      </dgm:prSet>
      <dgm:spPr/>
    </dgm:pt>
    <dgm:pt modelId="{EF088451-70D8-48B8-99BE-372351AFE54C}" type="pres">
      <dgm:prSet presAssocID="{A114E94B-BC63-4306-869D-87AC79F476DB}" presName="sibTrans" presStyleCnt="0"/>
      <dgm:spPr/>
    </dgm:pt>
    <dgm:pt modelId="{79533CE5-0385-42F1-8F6F-39CF8903FA2C}" type="pres">
      <dgm:prSet presAssocID="{486472C5-1EA2-4E05-92C2-719A38DD932D}" presName="node" presStyleLbl="alignAccFollowNode1" presStyleIdx="2" presStyleCnt="9">
        <dgm:presLayoutVars>
          <dgm:bulletEnabled val="1"/>
        </dgm:presLayoutVars>
      </dgm:prSet>
      <dgm:spPr/>
    </dgm:pt>
    <dgm:pt modelId="{0458D942-1377-4946-95C2-3D484A4E6D1C}" type="pres">
      <dgm:prSet presAssocID="{E29E0D2A-E464-4D47-BB93-37C960F2834F}" presName="vSp" presStyleCnt="0"/>
      <dgm:spPr/>
    </dgm:pt>
    <dgm:pt modelId="{37B4D70E-4A5C-4FC6-98D2-7D33BC4901B7}" type="pres">
      <dgm:prSet presAssocID="{3F32BC7B-4FDB-4AD7-A70D-F665135845E6}" presName="horFlow" presStyleCnt="0"/>
      <dgm:spPr/>
    </dgm:pt>
    <dgm:pt modelId="{62522D8C-DB87-4507-A7D2-AC5AAADE47C6}" type="pres">
      <dgm:prSet presAssocID="{3F32BC7B-4FDB-4AD7-A70D-F665135845E6}" presName="bigChev" presStyleLbl="node1" presStyleIdx="1" presStyleCnt="3"/>
      <dgm:spPr/>
    </dgm:pt>
    <dgm:pt modelId="{6924BA2F-9642-4F44-A861-52D73FB44226}" type="pres">
      <dgm:prSet presAssocID="{6218F720-2315-40DC-991B-15B76B3EE7D7}" presName="parTrans" presStyleCnt="0"/>
      <dgm:spPr/>
    </dgm:pt>
    <dgm:pt modelId="{16DDFC76-79C6-418E-AC51-B942FDB87E84}" type="pres">
      <dgm:prSet presAssocID="{FCE731F0-7590-45B0-97CB-80BE1AD17B77}" presName="node" presStyleLbl="alignAccFollowNode1" presStyleIdx="3" presStyleCnt="9">
        <dgm:presLayoutVars>
          <dgm:bulletEnabled val="1"/>
        </dgm:presLayoutVars>
      </dgm:prSet>
      <dgm:spPr/>
    </dgm:pt>
    <dgm:pt modelId="{1E274EAD-E15A-43E1-A887-8030A26C38EC}" type="pres">
      <dgm:prSet presAssocID="{61F37369-8971-405B-9733-8CF9F22C40BA}" presName="sibTrans" presStyleCnt="0"/>
      <dgm:spPr/>
    </dgm:pt>
    <dgm:pt modelId="{BABE9807-6761-421B-AFA4-20D6323B8E9F}" type="pres">
      <dgm:prSet presAssocID="{7AC6BFF0-2087-4186-B297-3BAC3923E2F3}" presName="node" presStyleLbl="alignAccFollowNode1" presStyleIdx="4" presStyleCnt="9">
        <dgm:presLayoutVars>
          <dgm:bulletEnabled val="1"/>
        </dgm:presLayoutVars>
      </dgm:prSet>
      <dgm:spPr/>
    </dgm:pt>
    <dgm:pt modelId="{7BDFE89A-69EB-4BE1-8D81-629EF3E8B1FF}" type="pres">
      <dgm:prSet presAssocID="{C2550476-6795-424E-899A-DAC7910F18AC}" presName="sibTrans" presStyleCnt="0"/>
      <dgm:spPr/>
    </dgm:pt>
    <dgm:pt modelId="{4A721D9A-BB0C-4735-A86D-F4CF86D2DBFC}" type="pres">
      <dgm:prSet presAssocID="{CE52E69D-5CC1-4A00-A7D7-DA09C30169AD}" presName="node" presStyleLbl="alignAccFollowNode1" presStyleIdx="5" presStyleCnt="9">
        <dgm:presLayoutVars>
          <dgm:bulletEnabled val="1"/>
        </dgm:presLayoutVars>
      </dgm:prSet>
      <dgm:spPr/>
    </dgm:pt>
    <dgm:pt modelId="{D817F8B3-8EA7-443F-BCB2-46B886B03D77}" type="pres">
      <dgm:prSet presAssocID="{3F32BC7B-4FDB-4AD7-A70D-F665135845E6}" presName="vSp" presStyleCnt="0"/>
      <dgm:spPr/>
    </dgm:pt>
    <dgm:pt modelId="{C55455B6-02AE-4909-96F9-5A6EF882A5C4}" type="pres">
      <dgm:prSet presAssocID="{251842B1-815C-4386-B01D-D8A93A735C04}" presName="horFlow" presStyleCnt="0"/>
      <dgm:spPr/>
    </dgm:pt>
    <dgm:pt modelId="{FDCFD87E-A307-479B-A00A-CCCE0E10E81E}" type="pres">
      <dgm:prSet presAssocID="{251842B1-815C-4386-B01D-D8A93A735C04}" presName="bigChev" presStyleLbl="node1" presStyleIdx="2" presStyleCnt="3"/>
      <dgm:spPr/>
    </dgm:pt>
    <dgm:pt modelId="{55090B11-895C-406F-8B7F-F4BBFDF52B9A}" type="pres">
      <dgm:prSet presAssocID="{1717BDEF-326B-42B4-8C7F-FC080D44F756}" presName="parTrans" presStyleCnt="0"/>
      <dgm:spPr/>
    </dgm:pt>
    <dgm:pt modelId="{250972AF-19A8-402B-867A-E88C86BFE1C5}" type="pres">
      <dgm:prSet presAssocID="{027541BE-3C4B-43E9-ABA7-A943BC51D96A}" presName="node" presStyleLbl="alignAccFollowNode1" presStyleIdx="6" presStyleCnt="9">
        <dgm:presLayoutVars>
          <dgm:bulletEnabled val="1"/>
        </dgm:presLayoutVars>
      </dgm:prSet>
      <dgm:spPr/>
    </dgm:pt>
    <dgm:pt modelId="{F028E069-B4EC-49F7-8CDC-D6559B888492}" type="pres">
      <dgm:prSet presAssocID="{723269C4-8B6C-4B53-9B3A-6981D87B2BDA}" presName="sibTrans" presStyleCnt="0"/>
      <dgm:spPr/>
    </dgm:pt>
    <dgm:pt modelId="{0984D02B-0D95-415B-8053-18899F335435}" type="pres">
      <dgm:prSet presAssocID="{A1E3F579-4509-4AC1-918E-87973CE68398}" presName="node" presStyleLbl="alignAccFollowNode1" presStyleIdx="7" presStyleCnt="9">
        <dgm:presLayoutVars>
          <dgm:bulletEnabled val="1"/>
        </dgm:presLayoutVars>
      </dgm:prSet>
      <dgm:spPr/>
    </dgm:pt>
    <dgm:pt modelId="{8D102FB9-C3E0-434E-AE6B-025035B2F615}" type="pres">
      <dgm:prSet presAssocID="{F225A815-843F-4B58-8794-FD86C4ABEFDE}" presName="sibTrans" presStyleCnt="0"/>
      <dgm:spPr/>
    </dgm:pt>
    <dgm:pt modelId="{CF2F69CC-8153-4C77-BE2A-434F7831C124}" type="pres">
      <dgm:prSet presAssocID="{9E8D17AA-6750-48E4-9414-1ABFAA2445E7}" presName="node" presStyleLbl="alignAccFollowNode1" presStyleIdx="8" presStyleCnt="9">
        <dgm:presLayoutVars>
          <dgm:bulletEnabled val="1"/>
        </dgm:presLayoutVars>
      </dgm:prSet>
      <dgm:spPr/>
    </dgm:pt>
  </dgm:ptLst>
  <dgm:cxnLst>
    <dgm:cxn modelId="{518C710D-4FDA-4170-BF31-0F26B9A432A2}" type="presOf" srcId="{A040D4B1-EF29-4B11-A6E0-DACC41A6DA49}" destId="{32256CFC-357D-4F28-B4CB-EF6A0471D7F0}" srcOrd="0" destOrd="0" presId="urn:microsoft.com/office/officeart/2005/8/layout/lProcess3"/>
    <dgm:cxn modelId="{86DAAF0D-178F-4091-A4D7-67EC18FC24E1}" srcId="{6498B52F-B251-4106-B3CB-A12143EF39A5}" destId="{251842B1-815C-4386-B01D-D8A93A735C04}" srcOrd="2" destOrd="0" parTransId="{486CE304-CD6F-4F58-9E39-7DED63CA6E87}" sibTransId="{C14DDFFB-1622-47B7-846A-0AFD095E059B}"/>
    <dgm:cxn modelId="{94D47A39-2503-4F2B-A54A-0F574FFE89FF}" type="presOf" srcId="{251842B1-815C-4386-B01D-D8A93A735C04}" destId="{FDCFD87E-A307-479B-A00A-CCCE0E10E81E}" srcOrd="0" destOrd="0" presId="urn:microsoft.com/office/officeart/2005/8/layout/lProcess3"/>
    <dgm:cxn modelId="{15584D3C-AF14-49B5-A871-6D105D849F9C}" type="presOf" srcId="{49318C00-9145-48DA-AA52-83CABA414A06}" destId="{FD832ADE-6D64-4EBC-B596-9117C45FBDA0}" srcOrd="0" destOrd="0" presId="urn:microsoft.com/office/officeart/2005/8/layout/lProcess3"/>
    <dgm:cxn modelId="{D0612C40-5378-446C-892E-B2FC90B7C13A}" srcId="{6498B52F-B251-4106-B3CB-A12143EF39A5}" destId="{3F32BC7B-4FDB-4AD7-A70D-F665135845E6}" srcOrd="1" destOrd="0" parTransId="{2B184305-FBCD-40D2-A455-DB8EE03C5587}" sibTransId="{1C2D9BBF-3C69-4559-BCD1-162CCC550714}"/>
    <dgm:cxn modelId="{6FD49D5D-D715-4B7B-8D00-2DB7C39AFA23}" srcId="{3F32BC7B-4FDB-4AD7-A70D-F665135845E6}" destId="{CE52E69D-5CC1-4A00-A7D7-DA09C30169AD}" srcOrd="2" destOrd="0" parTransId="{FBA8D72B-CD5C-4E87-B133-5D5EAB7C22E8}" sibTransId="{0A759D03-094E-4D47-9B5A-3EDDEE272BD4}"/>
    <dgm:cxn modelId="{FB39AC5E-6F2B-430A-B663-C4341D8BD824}" type="presOf" srcId="{A1E3F579-4509-4AC1-918E-87973CE68398}" destId="{0984D02B-0D95-415B-8053-18899F335435}" srcOrd="0" destOrd="0" presId="urn:microsoft.com/office/officeart/2005/8/layout/lProcess3"/>
    <dgm:cxn modelId="{2DE09763-358B-4FB1-92CC-9E376A1F8224}" srcId="{3F32BC7B-4FDB-4AD7-A70D-F665135845E6}" destId="{7AC6BFF0-2087-4186-B297-3BAC3923E2F3}" srcOrd="1" destOrd="0" parTransId="{A7D78215-B7E7-4644-926C-6606C505640B}" sibTransId="{C2550476-6795-424E-899A-DAC7910F18AC}"/>
    <dgm:cxn modelId="{5B0B8B55-C889-4E4A-AF65-4AB93603396F}" srcId="{E29E0D2A-E464-4D47-BB93-37C960F2834F}" destId="{49318C00-9145-48DA-AA52-83CABA414A06}" srcOrd="0" destOrd="0" parTransId="{5F2230FB-7AC2-4EC1-A812-AF5D9728FCE5}" sibTransId="{AC0A64B7-EBC8-4D92-8034-A8C6307A44A7}"/>
    <dgm:cxn modelId="{73899F83-C6CF-47D3-B4BB-293CBA789190}" type="presOf" srcId="{027541BE-3C4B-43E9-ABA7-A943BC51D96A}" destId="{250972AF-19A8-402B-867A-E88C86BFE1C5}" srcOrd="0" destOrd="0" presId="urn:microsoft.com/office/officeart/2005/8/layout/lProcess3"/>
    <dgm:cxn modelId="{C62DFF89-7474-45F9-B452-339BFDD0ADA4}" type="presOf" srcId="{E29E0D2A-E464-4D47-BB93-37C960F2834F}" destId="{193D07D3-B99A-4BC1-9B7E-F8D6820C4D62}" srcOrd="0" destOrd="0" presId="urn:microsoft.com/office/officeart/2005/8/layout/lProcess3"/>
    <dgm:cxn modelId="{D917088E-74C0-4AE1-BFD2-AF3390873A61}" type="presOf" srcId="{CE52E69D-5CC1-4A00-A7D7-DA09C30169AD}" destId="{4A721D9A-BB0C-4735-A86D-F4CF86D2DBFC}" srcOrd="0" destOrd="0" presId="urn:microsoft.com/office/officeart/2005/8/layout/lProcess3"/>
    <dgm:cxn modelId="{02210A91-137E-47F4-B596-F159771EFABD}" type="presOf" srcId="{486472C5-1EA2-4E05-92C2-719A38DD932D}" destId="{79533CE5-0385-42F1-8F6F-39CF8903FA2C}" srcOrd="0" destOrd="0" presId="urn:microsoft.com/office/officeart/2005/8/layout/lProcess3"/>
    <dgm:cxn modelId="{68231C93-3935-45E7-BA65-F0270663D790}" srcId="{E29E0D2A-E464-4D47-BB93-37C960F2834F}" destId="{A040D4B1-EF29-4B11-A6E0-DACC41A6DA49}" srcOrd="1" destOrd="0" parTransId="{45DF257F-E0B9-4794-B86B-0C14D8C81771}" sibTransId="{A114E94B-BC63-4306-869D-87AC79F476DB}"/>
    <dgm:cxn modelId="{FFE7E796-1267-4621-A55C-567514DF693E}" type="presOf" srcId="{3F32BC7B-4FDB-4AD7-A70D-F665135845E6}" destId="{62522D8C-DB87-4507-A7D2-AC5AAADE47C6}" srcOrd="0" destOrd="0" presId="urn:microsoft.com/office/officeart/2005/8/layout/lProcess3"/>
    <dgm:cxn modelId="{D4016FA0-0C31-4AFF-BA09-F938219DAC31}" type="presOf" srcId="{9E8D17AA-6750-48E4-9414-1ABFAA2445E7}" destId="{CF2F69CC-8153-4C77-BE2A-434F7831C124}" srcOrd="0" destOrd="0" presId="urn:microsoft.com/office/officeart/2005/8/layout/lProcess3"/>
    <dgm:cxn modelId="{E1CB98A3-D197-45E2-B42F-1A64B47ADB24}" srcId="{E29E0D2A-E464-4D47-BB93-37C960F2834F}" destId="{486472C5-1EA2-4E05-92C2-719A38DD932D}" srcOrd="2" destOrd="0" parTransId="{FFE24981-34CA-4C17-93C0-51DF35733098}" sibTransId="{FBB632E6-6851-46F1-B3C7-32F1E752D3EF}"/>
    <dgm:cxn modelId="{0ABCEDAE-0983-4F09-8346-57AE495D52CB}" srcId="{251842B1-815C-4386-B01D-D8A93A735C04}" destId="{A1E3F579-4509-4AC1-918E-87973CE68398}" srcOrd="1" destOrd="0" parTransId="{688BEF6B-7A11-48B0-8C25-A3DF911D2342}" sibTransId="{F225A815-843F-4B58-8794-FD86C4ABEFDE}"/>
    <dgm:cxn modelId="{0134B7C0-5862-4C0A-A182-22BD22093BAC}" type="presOf" srcId="{FCE731F0-7590-45B0-97CB-80BE1AD17B77}" destId="{16DDFC76-79C6-418E-AC51-B942FDB87E84}" srcOrd="0" destOrd="0" presId="urn:microsoft.com/office/officeart/2005/8/layout/lProcess3"/>
    <dgm:cxn modelId="{FBDFF7C1-EEC1-44C0-812C-2B42A3145B4D}" srcId="{251842B1-815C-4386-B01D-D8A93A735C04}" destId="{027541BE-3C4B-43E9-ABA7-A943BC51D96A}" srcOrd="0" destOrd="0" parTransId="{1717BDEF-326B-42B4-8C7F-FC080D44F756}" sibTransId="{723269C4-8B6C-4B53-9B3A-6981D87B2BDA}"/>
    <dgm:cxn modelId="{0DF819DC-F645-492B-BF35-15C3F30E2667}" type="presOf" srcId="{7AC6BFF0-2087-4186-B297-3BAC3923E2F3}" destId="{BABE9807-6761-421B-AFA4-20D6323B8E9F}" srcOrd="0" destOrd="0" presId="urn:microsoft.com/office/officeart/2005/8/layout/lProcess3"/>
    <dgm:cxn modelId="{554B6DE1-7B51-46BB-8DA9-3FCA809504C0}" srcId="{3F32BC7B-4FDB-4AD7-A70D-F665135845E6}" destId="{FCE731F0-7590-45B0-97CB-80BE1AD17B77}" srcOrd="0" destOrd="0" parTransId="{6218F720-2315-40DC-991B-15B76B3EE7D7}" sibTransId="{61F37369-8971-405B-9733-8CF9F22C40BA}"/>
    <dgm:cxn modelId="{44F081E7-F7E4-459D-9CF1-577FAC5C0369}" type="presOf" srcId="{6498B52F-B251-4106-B3CB-A12143EF39A5}" destId="{52DD46DD-67BC-4B9D-BB41-1E06F143893F}" srcOrd="0" destOrd="0" presId="urn:microsoft.com/office/officeart/2005/8/layout/lProcess3"/>
    <dgm:cxn modelId="{5224E9EA-A147-448A-AACF-FA08F9694031}" srcId="{251842B1-815C-4386-B01D-D8A93A735C04}" destId="{9E8D17AA-6750-48E4-9414-1ABFAA2445E7}" srcOrd="2" destOrd="0" parTransId="{8DB8CC3E-2D88-4E7D-948C-43144DC79C12}" sibTransId="{7C3B950F-5B4A-49DD-89DA-50E2584043A6}"/>
    <dgm:cxn modelId="{FA2910EB-AD97-49CD-8BF1-31B113D089F9}" srcId="{6498B52F-B251-4106-B3CB-A12143EF39A5}" destId="{E29E0D2A-E464-4D47-BB93-37C960F2834F}" srcOrd="0" destOrd="0" parTransId="{31D093F7-539D-48CC-96D8-01338BE39C41}" sibTransId="{052F0A8B-6FFA-44EE-B4B7-203A887C67BB}"/>
    <dgm:cxn modelId="{91828007-AD41-40C8-A353-338DCAACF59A}" type="presParOf" srcId="{52DD46DD-67BC-4B9D-BB41-1E06F143893F}" destId="{53FBD751-4FDD-4BC4-88C4-192197EFC09F}" srcOrd="0" destOrd="0" presId="urn:microsoft.com/office/officeart/2005/8/layout/lProcess3"/>
    <dgm:cxn modelId="{3CD00AA2-9F1B-403F-91E5-4C0640841462}" type="presParOf" srcId="{53FBD751-4FDD-4BC4-88C4-192197EFC09F}" destId="{193D07D3-B99A-4BC1-9B7E-F8D6820C4D62}" srcOrd="0" destOrd="0" presId="urn:microsoft.com/office/officeart/2005/8/layout/lProcess3"/>
    <dgm:cxn modelId="{B85C38E1-A4BD-43EF-9055-BB79925E05E9}" type="presParOf" srcId="{53FBD751-4FDD-4BC4-88C4-192197EFC09F}" destId="{83E1A7C3-9F7A-45A6-8CAB-BB869DBF2BBC}" srcOrd="1" destOrd="0" presId="urn:microsoft.com/office/officeart/2005/8/layout/lProcess3"/>
    <dgm:cxn modelId="{6EEBF34C-E54B-4013-933D-4D18968F060F}" type="presParOf" srcId="{53FBD751-4FDD-4BC4-88C4-192197EFC09F}" destId="{FD832ADE-6D64-4EBC-B596-9117C45FBDA0}" srcOrd="2" destOrd="0" presId="urn:microsoft.com/office/officeart/2005/8/layout/lProcess3"/>
    <dgm:cxn modelId="{A483C240-7626-4AB0-B9D7-24C8CA1B87DC}" type="presParOf" srcId="{53FBD751-4FDD-4BC4-88C4-192197EFC09F}" destId="{115D3260-6A64-4525-AB1A-33EEE5168332}" srcOrd="3" destOrd="0" presId="urn:microsoft.com/office/officeart/2005/8/layout/lProcess3"/>
    <dgm:cxn modelId="{82A0934D-3190-4A23-A5D3-4CFB978243E0}" type="presParOf" srcId="{53FBD751-4FDD-4BC4-88C4-192197EFC09F}" destId="{32256CFC-357D-4F28-B4CB-EF6A0471D7F0}" srcOrd="4" destOrd="0" presId="urn:microsoft.com/office/officeart/2005/8/layout/lProcess3"/>
    <dgm:cxn modelId="{063D6D1E-EDCA-4330-A287-8B8D98F46613}" type="presParOf" srcId="{53FBD751-4FDD-4BC4-88C4-192197EFC09F}" destId="{EF088451-70D8-48B8-99BE-372351AFE54C}" srcOrd="5" destOrd="0" presId="urn:microsoft.com/office/officeart/2005/8/layout/lProcess3"/>
    <dgm:cxn modelId="{3BFECFCE-F4A5-421F-8599-400570403A69}" type="presParOf" srcId="{53FBD751-4FDD-4BC4-88C4-192197EFC09F}" destId="{79533CE5-0385-42F1-8F6F-39CF8903FA2C}" srcOrd="6" destOrd="0" presId="urn:microsoft.com/office/officeart/2005/8/layout/lProcess3"/>
    <dgm:cxn modelId="{57ED0741-EAC3-42E8-9881-AEFB1C26F1AC}" type="presParOf" srcId="{52DD46DD-67BC-4B9D-BB41-1E06F143893F}" destId="{0458D942-1377-4946-95C2-3D484A4E6D1C}" srcOrd="1" destOrd="0" presId="urn:microsoft.com/office/officeart/2005/8/layout/lProcess3"/>
    <dgm:cxn modelId="{73FC2EFC-8E69-43F5-BE5B-86787A5696EC}" type="presParOf" srcId="{52DD46DD-67BC-4B9D-BB41-1E06F143893F}" destId="{37B4D70E-4A5C-4FC6-98D2-7D33BC4901B7}" srcOrd="2" destOrd="0" presId="urn:microsoft.com/office/officeart/2005/8/layout/lProcess3"/>
    <dgm:cxn modelId="{711617B1-8F46-420E-B075-F3504947C159}" type="presParOf" srcId="{37B4D70E-4A5C-4FC6-98D2-7D33BC4901B7}" destId="{62522D8C-DB87-4507-A7D2-AC5AAADE47C6}" srcOrd="0" destOrd="0" presId="urn:microsoft.com/office/officeart/2005/8/layout/lProcess3"/>
    <dgm:cxn modelId="{342FC0E8-4489-4767-A954-1A7FC5D05E8F}" type="presParOf" srcId="{37B4D70E-4A5C-4FC6-98D2-7D33BC4901B7}" destId="{6924BA2F-9642-4F44-A861-52D73FB44226}" srcOrd="1" destOrd="0" presId="urn:microsoft.com/office/officeart/2005/8/layout/lProcess3"/>
    <dgm:cxn modelId="{74FC26D2-ACFA-4CCB-9C84-7860B8049EA6}" type="presParOf" srcId="{37B4D70E-4A5C-4FC6-98D2-7D33BC4901B7}" destId="{16DDFC76-79C6-418E-AC51-B942FDB87E84}" srcOrd="2" destOrd="0" presId="urn:microsoft.com/office/officeart/2005/8/layout/lProcess3"/>
    <dgm:cxn modelId="{5B8C023A-E69F-4C47-8981-892532C11B9C}" type="presParOf" srcId="{37B4D70E-4A5C-4FC6-98D2-7D33BC4901B7}" destId="{1E274EAD-E15A-43E1-A887-8030A26C38EC}" srcOrd="3" destOrd="0" presId="urn:microsoft.com/office/officeart/2005/8/layout/lProcess3"/>
    <dgm:cxn modelId="{3570DA2A-90AB-4AA9-8017-2E02E63E14F3}" type="presParOf" srcId="{37B4D70E-4A5C-4FC6-98D2-7D33BC4901B7}" destId="{BABE9807-6761-421B-AFA4-20D6323B8E9F}" srcOrd="4" destOrd="0" presId="urn:microsoft.com/office/officeart/2005/8/layout/lProcess3"/>
    <dgm:cxn modelId="{09AE2EE8-E7F8-4762-9D72-F37DD9511468}" type="presParOf" srcId="{37B4D70E-4A5C-4FC6-98D2-7D33BC4901B7}" destId="{7BDFE89A-69EB-4BE1-8D81-629EF3E8B1FF}" srcOrd="5" destOrd="0" presId="urn:microsoft.com/office/officeart/2005/8/layout/lProcess3"/>
    <dgm:cxn modelId="{9508926F-C3E6-44BF-B1A7-3A0852D05728}" type="presParOf" srcId="{37B4D70E-4A5C-4FC6-98D2-7D33BC4901B7}" destId="{4A721D9A-BB0C-4735-A86D-F4CF86D2DBFC}" srcOrd="6" destOrd="0" presId="urn:microsoft.com/office/officeart/2005/8/layout/lProcess3"/>
    <dgm:cxn modelId="{E1D536B5-6E64-4BF1-A9BD-161F61093888}" type="presParOf" srcId="{52DD46DD-67BC-4B9D-BB41-1E06F143893F}" destId="{D817F8B3-8EA7-443F-BCB2-46B886B03D77}" srcOrd="3" destOrd="0" presId="urn:microsoft.com/office/officeart/2005/8/layout/lProcess3"/>
    <dgm:cxn modelId="{DC1C0082-A8FB-4684-8FDC-D1F5B3468EBB}" type="presParOf" srcId="{52DD46DD-67BC-4B9D-BB41-1E06F143893F}" destId="{C55455B6-02AE-4909-96F9-5A6EF882A5C4}" srcOrd="4" destOrd="0" presId="urn:microsoft.com/office/officeart/2005/8/layout/lProcess3"/>
    <dgm:cxn modelId="{4FC6318D-176F-4993-B0F6-16D6D0919799}" type="presParOf" srcId="{C55455B6-02AE-4909-96F9-5A6EF882A5C4}" destId="{FDCFD87E-A307-479B-A00A-CCCE0E10E81E}" srcOrd="0" destOrd="0" presId="urn:microsoft.com/office/officeart/2005/8/layout/lProcess3"/>
    <dgm:cxn modelId="{ED2C69C4-488E-4FB6-B3CD-918883F3FF49}" type="presParOf" srcId="{C55455B6-02AE-4909-96F9-5A6EF882A5C4}" destId="{55090B11-895C-406F-8B7F-F4BBFDF52B9A}" srcOrd="1" destOrd="0" presId="urn:microsoft.com/office/officeart/2005/8/layout/lProcess3"/>
    <dgm:cxn modelId="{354C4EFF-FB3B-40D0-B2E5-DFE61F5FD0A2}" type="presParOf" srcId="{C55455B6-02AE-4909-96F9-5A6EF882A5C4}" destId="{250972AF-19A8-402B-867A-E88C86BFE1C5}" srcOrd="2" destOrd="0" presId="urn:microsoft.com/office/officeart/2005/8/layout/lProcess3"/>
    <dgm:cxn modelId="{B9C3A1B4-F014-4613-AE2A-00D595F13E88}" type="presParOf" srcId="{C55455B6-02AE-4909-96F9-5A6EF882A5C4}" destId="{F028E069-B4EC-49F7-8CDC-D6559B888492}" srcOrd="3" destOrd="0" presId="urn:microsoft.com/office/officeart/2005/8/layout/lProcess3"/>
    <dgm:cxn modelId="{9927D778-8DDF-419C-A254-7ACF5C8EAC15}" type="presParOf" srcId="{C55455B6-02AE-4909-96F9-5A6EF882A5C4}" destId="{0984D02B-0D95-415B-8053-18899F335435}" srcOrd="4" destOrd="0" presId="urn:microsoft.com/office/officeart/2005/8/layout/lProcess3"/>
    <dgm:cxn modelId="{FE1D393D-B057-4246-BC20-EC11B098583F}" type="presParOf" srcId="{C55455B6-02AE-4909-96F9-5A6EF882A5C4}" destId="{8D102FB9-C3E0-434E-AE6B-025035B2F615}" srcOrd="5" destOrd="0" presId="urn:microsoft.com/office/officeart/2005/8/layout/lProcess3"/>
    <dgm:cxn modelId="{CF415004-C689-4DD0-A104-9F9F3F0900DA}" type="presParOf" srcId="{C55455B6-02AE-4909-96F9-5A6EF882A5C4}" destId="{CF2F69CC-8153-4C77-BE2A-434F7831C124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D07D3-B99A-4BC1-9B7E-F8D6820C4D62}">
      <dsp:nvSpPr>
        <dsp:cNvPr id="0" name=""/>
        <dsp:cNvSpPr/>
      </dsp:nvSpPr>
      <dsp:spPr>
        <a:xfrm>
          <a:off x="6216" y="1375121"/>
          <a:ext cx="3188992" cy="127559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Сценарий 1</a:t>
          </a:r>
        </a:p>
      </dsp:txBody>
      <dsp:txXfrm>
        <a:off x="644014" y="1375121"/>
        <a:ext cx="1913396" cy="1275596"/>
      </dsp:txXfrm>
    </dsp:sp>
    <dsp:sp modelId="{FD832ADE-6D64-4EBC-B596-9117C45FBDA0}">
      <dsp:nvSpPr>
        <dsp:cNvPr id="0" name=""/>
        <dsp:cNvSpPr/>
      </dsp:nvSpPr>
      <dsp:spPr>
        <a:xfrm>
          <a:off x="2780639" y="1483546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Меняем цену на «</a:t>
          </a:r>
          <a:r>
            <a:rPr lang="en-US" sz="1800" kern="1200" dirty="0"/>
            <a:t>sku 1</a:t>
          </a:r>
          <a:r>
            <a:rPr lang="ru-RU" sz="1800" kern="1200" dirty="0"/>
            <a:t>» на 1%</a:t>
          </a:r>
        </a:p>
      </dsp:txBody>
      <dsp:txXfrm>
        <a:off x="3310012" y="1483546"/>
        <a:ext cx="1588118" cy="1058745"/>
      </dsp:txXfrm>
    </dsp:sp>
    <dsp:sp modelId="{32256CFC-357D-4F28-B4CB-EF6A0471D7F0}">
      <dsp:nvSpPr>
        <dsp:cNvPr id="0" name=""/>
        <dsp:cNvSpPr/>
      </dsp:nvSpPr>
      <dsp:spPr>
        <a:xfrm>
          <a:off x="5056941" y="1483546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продаж на следующую неделю</a:t>
          </a:r>
        </a:p>
      </dsp:txBody>
      <dsp:txXfrm>
        <a:off x="5586314" y="1483546"/>
        <a:ext cx="1588118" cy="1058745"/>
      </dsp:txXfrm>
    </dsp:sp>
    <dsp:sp modelId="{79533CE5-0385-42F1-8F6F-39CF8903FA2C}">
      <dsp:nvSpPr>
        <dsp:cNvPr id="0" name=""/>
        <dsp:cNvSpPr/>
      </dsp:nvSpPr>
      <dsp:spPr>
        <a:xfrm>
          <a:off x="7333244" y="1483546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выручки на следующую неделю</a:t>
          </a:r>
        </a:p>
      </dsp:txBody>
      <dsp:txXfrm>
        <a:off x="7862617" y="1483546"/>
        <a:ext cx="1588118" cy="1058745"/>
      </dsp:txXfrm>
    </dsp:sp>
    <dsp:sp modelId="{62522D8C-DB87-4507-A7D2-AC5AAADE47C6}">
      <dsp:nvSpPr>
        <dsp:cNvPr id="0" name=""/>
        <dsp:cNvSpPr/>
      </dsp:nvSpPr>
      <dsp:spPr>
        <a:xfrm>
          <a:off x="6216" y="2829301"/>
          <a:ext cx="3188992" cy="127559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Сценарий 2</a:t>
          </a:r>
        </a:p>
      </dsp:txBody>
      <dsp:txXfrm>
        <a:off x="644014" y="2829301"/>
        <a:ext cx="1913396" cy="1275596"/>
      </dsp:txXfrm>
    </dsp:sp>
    <dsp:sp modelId="{16DDFC76-79C6-418E-AC51-B942FDB87E84}">
      <dsp:nvSpPr>
        <dsp:cNvPr id="0" name=""/>
        <dsp:cNvSpPr/>
      </dsp:nvSpPr>
      <dsp:spPr>
        <a:xfrm>
          <a:off x="2780639" y="293772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Меняем цену на «</a:t>
          </a:r>
          <a:r>
            <a:rPr lang="en-US" sz="1800" kern="1200" dirty="0"/>
            <a:t>sku </a:t>
          </a:r>
          <a:r>
            <a:rPr lang="ru-RU" sz="1800" kern="1200" dirty="0"/>
            <a:t>1» на 2%</a:t>
          </a:r>
        </a:p>
      </dsp:txBody>
      <dsp:txXfrm>
        <a:off x="3310012" y="2937727"/>
        <a:ext cx="1588118" cy="1058745"/>
      </dsp:txXfrm>
    </dsp:sp>
    <dsp:sp modelId="{BABE9807-6761-421B-AFA4-20D6323B8E9F}">
      <dsp:nvSpPr>
        <dsp:cNvPr id="0" name=""/>
        <dsp:cNvSpPr/>
      </dsp:nvSpPr>
      <dsp:spPr>
        <a:xfrm>
          <a:off x="5056941" y="293772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продаж на следующую неделю</a:t>
          </a:r>
        </a:p>
      </dsp:txBody>
      <dsp:txXfrm>
        <a:off x="5586314" y="2937727"/>
        <a:ext cx="1588118" cy="1058745"/>
      </dsp:txXfrm>
    </dsp:sp>
    <dsp:sp modelId="{4A721D9A-BB0C-4735-A86D-F4CF86D2DBFC}">
      <dsp:nvSpPr>
        <dsp:cNvPr id="0" name=""/>
        <dsp:cNvSpPr/>
      </dsp:nvSpPr>
      <dsp:spPr>
        <a:xfrm>
          <a:off x="7333244" y="293772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выручки на следующую неделю</a:t>
          </a:r>
        </a:p>
      </dsp:txBody>
      <dsp:txXfrm>
        <a:off x="7862617" y="2937727"/>
        <a:ext cx="1588118" cy="1058745"/>
      </dsp:txXfrm>
    </dsp:sp>
    <dsp:sp modelId="{FDCFD87E-A307-479B-A00A-CCCE0E10E81E}">
      <dsp:nvSpPr>
        <dsp:cNvPr id="0" name=""/>
        <dsp:cNvSpPr/>
      </dsp:nvSpPr>
      <dsp:spPr>
        <a:xfrm>
          <a:off x="6216" y="4283481"/>
          <a:ext cx="3188992" cy="127559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Сценарий </a:t>
          </a:r>
          <a:r>
            <a:rPr lang="en-US" sz="2400" kern="1200" dirty="0"/>
            <a:t>X</a:t>
          </a:r>
          <a:endParaRPr lang="ru-RU" sz="2400" kern="1200" dirty="0"/>
        </a:p>
      </dsp:txBody>
      <dsp:txXfrm>
        <a:off x="644014" y="4283481"/>
        <a:ext cx="1913396" cy="1275596"/>
      </dsp:txXfrm>
    </dsp:sp>
    <dsp:sp modelId="{250972AF-19A8-402B-867A-E88C86BFE1C5}">
      <dsp:nvSpPr>
        <dsp:cNvPr id="0" name=""/>
        <dsp:cNvSpPr/>
      </dsp:nvSpPr>
      <dsp:spPr>
        <a:xfrm>
          <a:off x="2780639" y="439190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Меняем цену на «</a:t>
          </a:r>
          <a:r>
            <a:rPr lang="en-US" sz="1800" kern="1200" dirty="0"/>
            <a:t>sku </a:t>
          </a:r>
          <a:r>
            <a:rPr lang="ru-RU" sz="1800" kern="1200" dirty="0"/>
            <a:t>1» на Х%</a:t>
          </a:r>
        </a:p>
      </dsp:txBody>
      <dsp:txXfrm>
        <a:off x="3310012" y="4391907"/>
        <a:ext cx="1588118" cy="1058745"/>
      </dsp:txXfrm>
    </dsp:sp>
    <dsp:sp modelId="{0984D02B-0D95-415B-8053-18899F335435}">
      <dsp:nvSpPr>
        <dsp:cNvPr id="0" name=""/>
        <dsp:cNvSpPr/>
      </dsp:nvSpPr>
      <dsp:spPr>
        <a:xfrm>
          <a:off x="5056941" y="439190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продаж на следующую неделю</a:t>
          </a:r>
        </a:p>
      </dsp:txBody>
      <dsp:txXfrm>
        <a:off x="5586314" y="4391907"/>
        <a:ext cx="1588118" cy="1058745"/>
      </dsp:txXfrm>
    </dsp:sp>
    <dsp:sp modelId="{CF2F69CC-8153-4C77-BE2A-434F7831C124}">
      <dsp:nvSpPr>
        <dsp:cNvPr id="0" name=""/>
        <dsp:cNvSpPr/>
      </dsp:nvSpPr>
      <dsp:spPr>
        <a:xfrm>
          <a:off x="7333244" y="4391907"/>
          <a:ext cx="2646863" cy="1058745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Новый прогноз выручки на следующую неделю</a:t>
          </a:r>
        </a:p>
      </dsp:txBody>
      <dsp:txXfrm>
        <a:off x="7862617" y="4391907"/>
        <a:ext cx="1588118" cy="1058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0DE539A-3126-4989-BE88-A69FE49D8F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3A94A1-F434-4B4B-B4FF-11BD74693A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4CE00-AECF-457A-A838-5A7195362F00}" type="datetimeFigureOut">
              <a:rPr lang="ru-RU" smtClean="0"/>
              <a:t>14.04.2021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6A9BE9-5367-49AB-B28F-6530AFBCA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744601-5C72-47CE-9C4E-7E10EBB93F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80A6B-C70A-4E32-9645-4BDA9E41F96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040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65962-9015-47FD-8853-EB9AF41FB99C}" type="datetimeFigureOut">
              <a:rPr lang="ru-RU" smtClean="0"/>
              <a:t>14.04.2021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4A817-1AC1-4D76-A3CF-242881AA52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99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Расскажу сейчас о традиционном подходе к ценообразованию, который у нас использовался до того, как мы внедрили ценообразование на базе искусственного интеллекта.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7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 система, проанализировав все данные, найдя все факторы и взаимосвязи прогнозирует какие будут продажи и выручка на каждый товар для той стратегии, которую задал РТН. Для группы из 10 товаров например система пересмотрит 3,5 млн вариантов цен. Выберет лучший ценовой сценарий и покажет цены на товары </a:t>
            </a:r>
            <a:r>
              <a:rPr lang="ru-RU" dirty="0" err="1"/>
              <a:t>РТНу</a:t>
            </a:r>
            <a:r>
              <a:rPr lang="ru-RU" dirty="0"/>
              <a:t> в интерфейсе. </a:t>
            </a:r>
          </a:p>
          <a:p>
            <a:endParaRPr lang="ru-RU" dirty="0"/>
          </a:p>
          <a:p>
            <a:r>
              <a:rPr lang="ru-RU" dirty="0" err="1"/>
              <a:t>РТНу</a:t>
            </a:r>
            <a:r>
              <a:rPr lang="ru-RU" dirty="0"/>
              <a:t> остается только проверить на аномалии и применить цены, чтобы они дошли до касс.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791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Теперь расскажу, что дал такой подход к ценообразованию нашей компании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541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Мы тестировали такой подход к ценообразованию в течение 3х месяцев на 5 наших </a:t>
            </a:r>
            <a:r>
              <a:rPr lang="ru-RU" dirty="0" err="1"/>
              <a:t>гипермакетах</a:t>
            </a:r>
            <a:r>
              <a:rPr lang="ru-RU" dirty="0"/>
              <a:t>. </a:t>
            </a:r>
          </a:p>
          <a:p>
            <a:r>
              <a:rPr lang="ru-RU" dirty="0"/>
              <a:t>Меняли цены практически на весь ассортимент.</a:t>
            </a:r>
          </a:p>
          <a:p>
            <a:endParaRPr lang="ru-RU" dirty="0"/>
          </a:p>
          <a:p>
            <a:r>
              <a:rPr lang="ru-RU" dirty="0"/>
              <a:t>Для этих 5 гипермаркетов мы подобрали контрольную группу похожих гипермаркетов, в которых ценообразованию осуществлялось по-старому. </a:t>
            </a:r>
          </a:p>
          <a:p>
            <a:endParaRPr lang="ru-RU" dirty="0"/>
          </a:p>
          <a:p>
            <a:r>
              <a:rPr lang="ru-RU" dirty="0"/>
              <a:t>Каждую неделю </a:t>
            </a:r>
            <a:r>
              <a:rPr lang="ru-RU" dirty="0" err="1"/>
              <a:t>ртны</a:t>
            </a:r>
            <a:r>
              <a:rPr lang="ru-RU" dirty="0"/>
              <a:t> запускали переоценки в системе, она рекомендовала цены, магазины перевешивали ценники и далее мы мерили ключевые показатели. К концу пилотного проекта мы замерили, что удалось нарастить выручку на 10%, прибыль на 9% и даже выросли продажи в штуках. </a:t>
            </a:r>
          </a:p>
          <a:p>
            <a:endParaRPr lang="ru-RU" dirty="0"/>
          </a:p>
          <a:p>
            <a:r>
              <a:rPr lang="ru-RU" dirty="0"/>
              <a:t>В итоге приняли решение масштабировать систему на всю сеть. Сейчас этот проект продолжается.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313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итоге выгоду от проекта получили не только мы, но и наши покупатели. </a:t>
            </a:r>
          </a:p>
          <a:p>
            <a:r>
              <a:rPr lang="ru-RU" dirty="0"/>
              <a:t>Ведь на те товары, где покупателям была важна низкая цена, система опускала цены, а там где для покупателя было не критично повышение, система не позволяла сильно задирать цены. </a:t>
            </a:r>
          </a:p>
          <a:p>
            <a:endParaRPr lang="ru-RU" dirty="0"/>
          </a:p>
          <a:p>
            <a:r>
              <a:rPr lang="ru-RU" dirty="0"/>
              <a:t>Покупатели не помнят точные цены, они помнят уровень цен. И цена товара за ту ценность, которую он даёт, находится в приемлемом для покупателя уровне, то он его купит. А если нет, то система будет искать тот оптимальный уровень цены и ценности, чтобы и покупатель купил, и мы как компания были прибыльны. </a:t>
            </a:r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147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Есть два драйвера, из-за которых мы пересматривали цену на товар. </a:t>
            </a:r>
          </a:p>
          <a:p>
            <a:r>
              <a:rPr lang="ru-RU" baseline="0" dirty="0"/>
              <a:t>Первый – это изменение себестоимости товара. Второй изменение цены конкурента на этот товар. </a:t>
            </a:r>
          </a:p>
          <a:p>
            <a:endParaRPr lang="ru-RU" baseline="0" dirty="0"/>
          </a:p>
          <a:p>
            <a:r>
              <a:rPr lang="ru-RU" baseline="0" dirty="0"/>
              <a:t>Так же у нас был набор бизнес-правил, на основании которых мы пересчитывали конечную цену, которую видел клиент. </a:t>
            </a:r>
          </a:p>
          <a:p>
            <a:r>
              <a:rPr lang="ru-RU" baseline="0" dirty="0"/>
              <a:t>Правила – это например, процент нашей наценки на тот или иной товар, или округление до 9ки на конце. </a:t>
            </a:r>
          </a:p>
          <a:p>
            <a:endParaRPr lang="ru-RU" baseline="0" dirty="0"/>
          </a:p>
          <a:p>
            <a:r>
              <a:rPr lang="ru-RU" baseline="0" dirty="0"/>
              <a:t>При таком подходе к ценообразованию, увеличивать прибыль мы можем только за счет пересмотра этих бизнес-правил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7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Но на покупательский спрос влияет очень много факторов. Самые популярные </a:t>
            </a:r>
            <a:r>
              <a:rPr lang="ru-RU" dirty="0" err="1"/>
              <a:t>промозависимость</a:t>
            </a:r>
            <a:r>
              <a:rPr lang="ru-RU" dirty="0"/>
              <a:t> и сезонность. Для нашего бизнеса, сезонность - очень сильный фактор. Летом покупают товаров больше, чем за следующие времена года вместе взятые. Поэтому мы учитывали такой фактор в наших бизнес-правилах, например, меняя наценку при старте сезона. </a:t>
            </a:r>
          </a:p>
          <a:p>
            <a:endParaRPr lang="ru-RU" dirty="0"/>
          </a:p>
          <a:p>
            <a:r>
              <a:rPr lang="ru-RU" dirty="0"/>
              <a:t>Таких факторов как сезонность много, например есть перетоки спроса между товарами, или мотивация продавцов в </a:t>
            </a:r>
            <a:r>
              <a:rPr lang="ru-RU" dirty="0" err="1"/>
              <a:t>магазиние</a:t>
            </a:r>
            <a:r>
              <a:rPr lang="ru-RU" dirty="0"/>
              <a:t>, погода, курсы валют и многое другое.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4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Поиск таких факторов – это большая аналитическая работа. </a:t>
            </a:r>
          </a:p>
          <a:p>
            <a:endParaRPr lang="ru-RU" dirty="0"/>
          </a:p>
          <a:p>
            <a:r>
              <a:rPr lang="ru-RU" dirty="0"/>
              <a:t>Но у нас ценообразование лежит на плечах </a:t>
            </a:r>
            <a:r>
              <a:rPr lang="ru-RU" dirty="0" err="1"/>
              <a:t>РТНов</a:t>
            </a:r>
            <a:r>
              <a:rPr lang="ru-RU" dirty="0"/>
              <a:t>. У них много задач, закупка товаров, переговоры с поставщиками и ценообразование в том числе. И конечно при ценообразовании менеджеры обращают внимание только на самые значимые факторы. </a:t>
            </a:r>
          </a:p>
          <a:p>
            <a:endParaRPr lang="ru-RU" dirty="0"/>
          </a:p>
          <a:p>
            <a:r>
              <a:rPr lang="ru-RU" dirty="0"/>
              <a:t>Это то, насколько мы конкуренты; какая себестоимость товара, и пытаются её удерживать; регулируют промо, потому что высокая доля. </a:t>
            </a:r>
          </a:p>
          <a:p>
            <a:endParaRPr lang="ru-RU" dirty="0"/>
          </a:p>
          <a:p>
            <a:r>
              <a:rPr lang="ru-RU" dirty="0"/>
              <a:t>В итоге менеджер выявляет самые значимые факторы, и так и считает по ним конечную цену. </a:t>
            </a:r>
          </a:p>
          <a:p>
            <a:endParaRPr lang="ru-RU" dirty="0"/>
          </a:p>
          <a:p>
            <a:r>
              <a:rPr lang="ru-RU" dirty="0"/>
              <a:t>Но на глубокую аналитическую работу как мы говорили на предыдущем слайде времени не хватает.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3A004-18DD-4F63-84D6-8AE3F4DAB9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53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итоге наши </a:t>
            </a:r>
            <a:r>
              <a:rPr lang="ru-RU" dirty="0" err="1"/>
              <a:t>РТНы</a:t>
            </a:r>
            <a:r>
              <a:rPr lang="ru-RU" dirty="0"/>
              <a:t> считали цены, не учитывая все факторы, которые влияют на спрос, а кроме того, мы меняли наши бизнес-правила расчета цен, когда уже событие происходило. Например, в прошлом году сезон стартовал значительно раньше. Мы увидели это спустя несколько недель, когда уже продажи сильно подскочили.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081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 сейчас расскажу, как происходит процесс-ценообразования у нас теперь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309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Специальные алгоритмы, анализируя исторические данные находят большинство факторов. И могут предлагать конечные цены уже с их учетом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921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Такой подход называется ценообразованием на основе спроса. И как раз на этот этап эволюционного развития мы и пришли. Раньше мы </a:t>
            </a:r>
            <a:r>
              <a:rPr lang="ru-RU" dirty="0" err="1"/>
              <a:t>ценообразовались</a:t>
            </a:r>
            <a:r>
              <a:rPr lang="ru-RU" dirty="0"/>
              <a:t> следя за конкурентами и не имели автоматизации расчетов. </a:t>
            </a:r>
          </a:p>
          <a:p>
            <a:endParaRPr lang="ru-RU" dirty="0"/>
          </a:p>
          <a:p>
            <a:r>
              <a:rPr lang="ru-RU" dirty="0"/>
              <a:t>Стремимся мы к последнему этапу эволюции, когда появится законодательная и техническая возможность показывать каждому клиенту именно ту цену на один и тот же товар, которая максимально удовлетворит именно его потребность с учетом его истории взаимодействия с нашей компанией. И эта цена для разных людей может быть разной.  </a:t>
            </a:r>
          </a:p>
          <a:p>
            <a:endParaRPr lang="ru-RU" dirty="0"/>
          </a:p>
          <a:p>
            <a:r>
              <a:rPr lang="ru-RU" dirty="0"/>
              <a:t>Спасибо.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984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 происходит процесс ценообразования при таком подходе теперь. </a:t>
            </a:r>
          </a:p>
          <a:p>
            <a:r>
              <a:rPr lang="ru-RU" dirty="0"/>
              <a:t>Руководитель </a:t>
            </a:r>
            <a:r>
              <a:rPr lang="ru-RU" dirty="0" err="1"/>
              <a:t>товароного</a:t>
            </a:r>
            <a:r>
              <a:rPr lang="ru-RU" dirty="0"/>
              <a:t> направления перестает тратить время на простую работу в </a:t>
            </a:r>
            <a:r>
              <a:rPr lang="ru-RU" dirty="0" err="1"/>
              <a:t>экселе</a:t>
            </a:r>
            <a:r>
              <a:rPr lang="ru-RU" dirty="0"/>
              <a:t>. Он знает свою категорию и теперь он действует как аналитик. Он подбирает ассортимент, который будет </a:t>
            </a:r>
            <a:r>
              <a:rPr lang="ru-RU" dirty="0" err="1"/>
              <a:t>ценообразовываться</a:t>
            </a:r>
            <a:r>
              <a:rPr lang="ru-RU" dirty="0"/>
              <a:t> с одинаковой бизнес-стратегией. Например, на гвозди хочу растить продажи в штуках при сохранении маржи, а на перчатки хочу растить валовую прибыль при сохранении выручки. </a:t>
            </a:r>
          </a:p>
          <a:p>
            <a:endParaRPr lang="ru-RU" dirty="0"/>
          </a:p>
          <a:p>
            <a:r>
              <a:rPr lang="ru-RU" dirty="0"/>
              <a:t>И запускает расчет цен в системе по заданным стратегиям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A817-1AC1-4D76-A3CF-242881AA52D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48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0A965E-1914-4D04-93A7-3F7FC6C87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10" name="Holder 2">
            <a:extLst>
              <a:ext uri="{FF2B5EF4-FFF2-40B4-BE49-F238E27FC236}">
                <a16:creationId xmlns:a16="http://schemas.microsoft.com/office/drawing/2014/main" id="{9A44117A-AB24-455C-A33A-FC777BD237A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6006" y="694283"/>
            <a:ext cx="6807194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1" name="object 29">
            <a:extLst>
              <a:ext uri="{FF2B5EF4-FFF2-40B4-BE49-F238E27FC236}">
                <a16:creationId xmlns:a16="http://schemas.microsoft.com/office/drawing/2014/main" id="{C5F0660B-51CD-4150-ACA6-9E21F16E94FE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A8517098-9313-4151-813C-7D2F4E3F759F}"/>
              </a:ext>
            </a:extLst>
          </p:cNvPr>
          <p:cNvSpPr txBox="1"/>
          <p:nvPr userDrawn="1"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Roboto"/>
            </a:endParaRPr>
          </a:p>
        </p:txBody>
      </p:sp>
      <p:pic>
        <p:nvPicPr>
          <p:cNvPr id="7" name="Picture 2" descr="Картинки по запросу вимос">
            <a:extLst>
              <a:ext uri="{FF2B5EF4-FFF2-40B4-BE49-F238E27FC236}">
                <a16:creationId xmlns:a16="http://schemas.microsoft.com/office/drawing/2014/main" id="{DE226DD9-78E9-4F15-929C-4497FC45A9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0" y="7709791"/>
            <a:ext cx="2324100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6" y="694283"/>
            <a:ext cx="5892794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0553" y="2971800"/>
            <a:ext cx="8402116" cy="4368165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 i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7" name="object 29">
            <a:extLst>
              <a:ext uri="{FF2B5EF4-FFF2-40B4-BE49-F238E27FC236}">
                <a16:creationId xmlns:a16="http://schemas.microsoft.com/office/drawing/2014/main" id="{82FADD69-6A39-43E6-A3E9-6EDA45A5D1B1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32">
            <a:extLst>
              <a:ext uri="{FF2B5EF4-FFF2-40B4-BE49-F238E27FC236}">
                <a16:creationId xmlns:a16="http://schemas.microsoft.com/office/drawing/2014/main" id="{D7CF7B9E-62E3-4C9C-A1D5-F001B69A9698}"/>
              </a:ext>
            </a:extLst>
          </p:cNvPr>
          <p:cNvSpPr txBox="1"/>
          <p:nvPr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rgbClr val="567A96"/>
                </a:solidFill>
                <a:latin typeface="Roboto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rgbClr val="567A96"/>
              </a:solidFill>
              <a:latin typeface="Roboto"/>
              <a:cs typeface="Roboto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24D7C7-B941-4818-893C-624577A6C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pic>
        <p:nvPicPr>
          <p:cNvPr id="8" name="Picture 2" descr="Картинки по запросу вимос">
            <a:extLst>
              <a:ext uri="{FF2B5EF4-FFF2-40B4-BE49-F238E27FC236}">
                <a16:creationId xmlns:a16="http://schemas.microsoft.com/office/drawing/2014/main" id="{5C3569A0-7331-4AF7-84BB-51BD04C2EC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0" y="7709791"/>
            <a:ext cx="2324100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6" y="694283"/>
            <a:ext cx="4205605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3300" y="1888032"/>
            <a:ext cx="6036309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23CF78-E70C-4A62-982E-BCFD999D3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object 29">
            <a:extLst>
              <a:ext uri="{FF2B5EF4-FFF2-40B4-BE49-F238E27FC236}">
                <a16:creationId xmlns:a16="http://schemas.microsoft.com/office/drawing/2014/main" id="{17916C37-DD01-4028-9AC8-957732E4054E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32">
            <a:extLst>
              <a:ext uri="{FF2B5EF4-FFF2-40B4-BE49-F238E27FC236}">
                <a16:creationId xmlns:a16="http://schemas.microsoft.com/office/drawing/2014/main" id="{3697EE37-676A-4B3E-AB86-F6AD4CD3F02E}"/>
              </a:ext>
            </a:extLst>
          </p:cNvPr>
          <p:cNvSpPr txBox="1"/>
          <p:nvPr userDrawn="1"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Robot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6" y="694283"/>
            <a:ext cx="4205605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sp>
        <p:nvSpPr>
          <p:cNvPr id="6" name="object 29">
            <a:extLst>
              <a:ext uri="{FF2B5EF4-FFF2-40B4-BE49-F238E27FC236}">
                <a16:creationId xmlns:a16="http://schemas.microsoft.com/office/drawing/2014/main" id="{8B795CA2-0E1D-4D49-8261-E3EDB4E6822A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E72965-2347-4176-A7DF-CE9A3BE6E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ED0B71D5-20B5-45DC-AB7F-B2DBF052C56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016006" y="694283"/>
            <a:ext cx="7111994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420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42940EDF-489F-4B71-B831-210178951EA7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32">
            <a:extLst>
              <a:ext uri="{FF2B5EF4-FFF2-40B4-BE49-F238E27FC236}">
                <a16:creationId xmlns:a16="http://schemas.microsoft.com/office/drawing/2014/main" id="{3D3615DA-E41F-45EA-A72F-50BF60A4C4C9}"/>
              </a:ext>
            </a:extLst>
          </p:cNvPr>
          <p:cNvSpPr txBox="1"/>
          <p:nvPr userDrawn="1"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Robo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6B423-97AB-463D-9366-3C502CBF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6" y="694283"/>
            <a:ext cx="4205605" cy="129266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object 32">
            <a:extLst>
              <a:ext uri="{FF2B5EF4-FFF2-40B4-BE49-F238E27FC236}">
                <a16:creationId xmlns:a16="http://schemas.microsoft.com/office/drawing/2014/main" id="{CD7B50D6-B48D-4141-A91E-3CA7D852A358}"/>
              </a:ext>
            </a:extLst>
          </p:cNvPr>
          <p:cNvSpPr txBox="1"/>
          <p:nvPr userDrawn="1"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Roboto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1255D5-9617-4C87-83C0-FD02BB7EEE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5" name="object 29">
            <a:extLst>
              <a:ext uri="{FF2B5EF4-FFF2-40B4-BE49-F238E27FC236}">
                <a16:creationId xmlns:a16="http://schemas.microsoft.com/office/drawing/2014/main" id="{455C6409-632B-45C4-8116-374487CA777E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9469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KORUS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75161" y="347531"/>
            <a:ext cx="14977664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160860">
              <a:defRPr sz="3911" cap="all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575161" y="1403648"/>
            <a:ext cx="14977664" cy="6624736"/>
          </a:xfrm>
        </p:spPr>
        <p:txBody>
          <a:bodyPr/>
          <a:lstStyle>
            <a:lvl1pPr marL="649078" indent="-485399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436440" indent="-488221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844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2220979" indent="-460000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89"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864981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6" y="694283"/>
            <a:ext cx="4205605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bg1"/>
                </a:solidFill>
                <a:latin typeface="Proxima Nova Rg"/>
                <a:cs typeface="Proxima Nova Rg"/>
              </a:defRPr>
            </a:lvl1pPr>
          </a:lstStyle>
          <a:p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EB3BB0-BF83-4301-9E0A-DFE052E201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10" name="object 29">
            <a:extLst>
              <a:ext uri="{FF2B5EF4-FFF2-40B4-BE49-F238E27FC236}">
                <a16:creationId xmlns:a16="http://schemas.microsoft.com/office/drawing/2014/main" id="{B5622632-7B4A-4E9D-BC37-F34174AC8C2E}"/>
              </a:ext>
            </a:extLst>
          </p:cNvPr>
          <p:cNvSpPr/>
          <p:nvPr userDrawn="1"/>
        </p:nvSpPr>
        <p:spPr>
          <a:xfrm>
            <a:off x="1008164" y="0"/>
            <a:ext cx="2540000" cy="254000"/>
          </a:xfrm>
          <a:custGeom>
            <a:avLst/>
            <a:gdLst/>
            <a:ahLst/>
            <a:cxnLst/>
            <a:rect l="l" t="t" r="r" b="b"/>
            <a:pathLst>
              <a:path w="2540000" h="254000">
                <a:moveTo>
                  <a:pt x="0" y="0"/>
                </a:moveTo>
                <a:lnTo>
                  <a:pt x="2540000" y="0"/>
                </a:lnTo>
                <a:lnTo>
                  <a:pt x="2540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32">
            <a:extLst>
              <a:ext uri="{FF2B5EF4-FFF2-40B4-BE49-F238E27FC236}">
                <a16:creationId xmlns:a16="http://schemas.microsoft.com/office/drawing/2014/main" id="{FCEA31F9-9107-4221-A439-A1BA31B74778}"/>
              </a:ext>
            </a:extLst>
          </p:cNvPr>
          <p:cNvSpPr txBox="1"/>
          <p:nvPr userDrawn="1"/>
        </p:nvSpPr>
        <p:spPr>
          <a:xfrm>
            <a:off x="14452600" y="8300342"/>
            <a:ext cx="8005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Roboto"/>
              </a:rPr>
              <a:pPr marL="12700" algn="r">
                <a:lnSpc>
                  <a:spcPts val="2355"/>
                </a:lnSpc>
              </a:pPr>
              <a:t>‹#›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Robot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Calibri" panose="020F050202020403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58412D-24A4-4F8A-BAD5-F97FA470C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000" y="9"/>
            <a:ext cx="11340000" cy="914311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1982155"/>
            <a:ext cx="11722735" cy="5179690"/>
          </a:xfrm>
          <a:custGeom>
            <a:avLst/>
            <a:gdLst/>
            <a:ahLst/>
            <a:cxnLst/>
            <a:rect l="l" t="t" r="r" b="b"/>
            <a:pathLst>
              <a:path w="11722735" h="4699000">
                <a:moveTo>
                  <a:pt x="0" y="4698758"/>
                </a:moveTo>
                <a:lnTo>
                  <a:pt x="11722722" y="4698758"/>
                </a:lnTo>
                <a:lnTo>
                  <a:pt x="11722722" y="0"/>
                </a:lnTo>
                <a:lnTo>
                  <a:pt x="0" y="0"/>
                </a:lnTo>
                <a:lnTo>
                  <a:pt x="0" y="4698758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14966106" y="8300342"/>
            <a:ext cx="2870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marL="12700" algn="r">
                <a:lnSpc>
                  <a:spcPts val="2355"/>
                </a:lnSpc>
              </a:pPr>
              <a:t>1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DAB6519-C7C4-49B0-BC2B-B4D84B363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object 30"/>
          <p:cNvSpPr txBox="1"/>
          <p:nvPr/>
        </p:nvSpPr>
        <p:spPr>
          <a:xfrm>
            <a:off x="497457" y="2400740"/>
            <a:ext cx="11053952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5200" b="1" spc="-10" dirty="0">
                <a:solidFill>
                  <a:srgbClr val="FFFFFF"/>
                </a:solidFill>
                <a:latin typeface="+mj-lt"/>
                <a:cs typeface="Proxima Nova Rg"/>
              </a:rPr>
              <a:t>Как искусственный интеллект помогает выстроить систему «умного» ценообразования</a:t>
            </a:r>
            <a:endParaRPr lang="en-US" sz="5200" b="1" spc="-10" dirty="0">
              <a:solidFill>
                <a:srgbClr val="FFFFFF"/>
              </a:solidFill>
              <a:latin typeface="+mj-lt"/>
              <a:cs typeface="Proxima Nova Rg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FAF4BA-A011-4B86-B270-13B4C1BA7B8F}"/>
              </a:ext>
            </a:extLst>
          </p:cNvPr>
          <p:cNvSpPr txBox="1"/>
          <p:nvPr/>
        </p:nvSpPr>
        <p:spPr>
          <a:xfrm>
            <a:off x="489310" y="5383700"/>
            <a:ext cx="6087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</a:rPr>
              <a:t>Президент</a:t>
            </a:r>
          </a:p>
          <a:p>
            <a:r>
              <a:rPr lang="ru-RU" sz="2200" b="1" dirty="0">
                <a:solidFill>
                  <a:schemeClr val="bg1"/>
                </a:solidFill>
              </a:rPr>
              <a:t>ТД ВИМОС</a:t>
            </a:r>
          </a:p>
          <a:p>
            <a:r>
              <a:rPr lang="ru-RU" sz="2200" b="1" dirty="0">
                <a:solidFill>
                  <a:schemeClr val="bg1"/>
                </a:solidFill>
              </a:rPr>
              <a:t>Виноградова Л.В.</a:t>
            </a:r>
          </a:p>
        </p:txBody>
      </p:sp>
      <p:pic>
        <p:nvPicPr>
          <p:cNvPr id="10" name="Picture 2" descr="Картинки по запросу вимос">
            <a:extLst>
              <a:ext uri="{FF2B5EF4-FFF2-40B4-BE49-F238E27FC236}">
                <a16:creationId xmlns:a16="http://schemas.microsoft.com/office/drawing/2014/main" id="{488854EA-604E-4248-B6AC-3C2C01F21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61" y="330476"/>
            <a:ext cx="2324100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EBC70-CF5B-4A2E-8262-A6C22410B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03" y="338191"/>
            <a:ext cx="12260019" cy="1292662"/>
          </a:xfrm>
        </p:spPr>
        <p:txBody>
          <a:bodyPr/>
          <a:lstStyle/>
          <a:p>
            <a:r>
              <a:rPr lang="ru-RU" dirty="0"/>
              <a:t>Как выглядит процесс ценообразования на базе </a:t>
            </a:r>
            <a:r>
              <a:rPr lang="en-US" dirty="0"/>
              <a:t>AI</a:t>
            </a:r>
            <a:r>
              <a:rPr lang="ru-RU" dirty="0"/>
              <a:t> со стороны </a:t>
            </a:r>
            <a:r>
              <a:rPr lang="ru-RU" dirty="0" err="1"/>
              <a:t>РТНа</a:t>
            </a:r>
            <a:endParaRPr lang="ru-RU" dirty="0"/>
          </a:p>
        </p:txBody>
      </p:sp>
      <p:grpSp>
        <p:nvGrpSpPr>
          <p:cNvPr id="4" name="Group 40">
            <a:extLst>
              <a:ext uri="{FF2B5EF4-FFF2-40B4-BE49-F238E27FC236}">
                <a16:creationId xmlns:a16="http://schemas.microsoft.com/office/drawing/2014/main" id="{4E112AE8-E1DF-46E9-AF63-FC8B60E5714E}"/>
              </a:ext>
            </a:extLst>
          </p:cNvPr>
          <p:cNvGrpSpPr/>
          <p:nvPr/>
        </p:nvGrpSpPr>
        <p:grpSpPr>
          <a:xfrm>
            <a:off x="1251070" y="2037920"/>
            <a:ext cx="2055678" cy="5135780"/>
            <a:chOff x="6618288" y="4516438"/>
            <a:chExt cx="727075" cy="1951038"/>
          </a:xfrm>
        </p:grpSpPr>
        <p:sp>
          <p:nvSpPr>
            <p:cNvPr id="5" name="Freeform 298">
              <a:extLst>
                <a:ext uri="{FF2B5EF4-FFF2-40B4-BE49-F238E27FC236}">
                  <a16:creationId xmlns:a16="http://schemas.microsoft.com/office/drawing/2014/main" id="{C4BEF173-E791-4800-B739-A65EFC078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8288" y="4516438"/>
              <a:ext cx="727075" cy="1951038"/>
            </a:xfrm>
            <a:custGeom>
              <a:avLst/>
              <a:gdLst>
                <a:gd name="T0" fmla="*/ 345 w 458"/>
                <a:gd name="T1" fmla="*/ 348 h 1229"/>
                <a:gd name="T2" fmla="*/ 356 w 458"/>
                <a:gd name="T3" fmla="*/ 382 h 1229"/>
                <a:gd name="T4" fmla="*/ 344 w 458"/>
                <a:gd name="T5" fmla="*/ 336 h 1229"/>
                <a:gd name="T6" fmla="*/ 254 w 458"/>
                <a:gd name="T7" fmla="*/ 18 h 1229"/>
                <a:gd name="T8" fmla="*/ 271 w 458"/>
                <a:gd name="T9" fmla="*/ 69 h 1229"/>
                <a:gd name="T10" fmla="*/ 273 w 458"/>
                <a:gd name="T11" fmla="*/ 94 h 1229"/>
                <a:gd name="T12" fmla="*/ 263 w 458"/>
                <a:gd name="T13" fmla="*/ 110 h 1229"/>
                <a:gd name="T14" fmla="*/ 260 w 458"/>
                <a:gd name="T15" fmla="*/ 140 h 1229"/>
                <a:gd name="T16" fmla="*/ 281 w 458"/>
                <a:gd name="T17" fmla="*/ 163 h 1229"/>
                <a:gd name="T18" fmla="*/ 360 w 458"/>
                <a:gd name="T19" fmla="*/ 195 h 1229"/>
                <a:gd name="T20" fmla="*/ 405 w 458"/>
                <a:gd name="T21" fmla="*/ 277 h 1229"/>
                <a:gd name="T22" fmla="*/ 442 w 458"/>
                <a:gd name="T23" fmla="*/ 371 h 1229"/>
                <a:gd name="T24" fmla="*/ 407 w 458"/>
                <a:gd name="T25" fmla="*/ 494 h 1229"/>
                <a:gd name="T26" fmla="*/ 369 w 458"/>
                <a:gd name="T27" fmla="*/ 587 h 1229"/>
                <a:gd name="T28" fmla="*/ 357 w 458"/>
                <a:gd name="T29" fmla="*/ 682 h 1229"/>
                <a:gd name="T30" fmla="*/ 369 w 458"/>
                <a:gd name="T31" fmla="*/ 900 h 1229"/>
                <a:gd name="T32" fmla="*/ 370 w 458"/>
                <a:gd name="T33" fmla="*/ 1070 h 1229"/>
                <a:gd name="T34" fmla="*/ 369 w 458"/>
                <a:gd name="T35" fmla="*/ 1145 h 1229"/>
                <a:gd name="T36" fmla="*/ 365 w 458"/>
                <a:gd name="T37" fmla="*/ 1175 h 1229"/>
                <a:gd name="T38" fmla="*/ 362 w 458"/>
                <a:gd name="T39" fmla="*/ 1199 h 1229"/>
                <a:gd name="T40" fmla="*/ 344 w 458"/>
                <a:gd name="T41" fmla="*/ 1205 h 1229"/>
                <a:gd name="T42" fmla="*/ 257 w 458"/>
                <a:gd name="T43" fmla="*/ 1228 h 1229"/>
                <a:gd name="T44" fmla="*/ 251 w 458"/>
                <a:gd name="T45" fmla="*/ 1205 h 1229"/>
                <a:gd name="T46" fmla="*/ 274 w 458"/>
                <a:gd name="T47" fmla="*/ 1165 h 1229"/>
                <a:gd name="T48" fmla="*/ 271 w 458"/>
                <a:gd name="T49" fmla="*/ 1048 h 1229"/>
                <a:gd name="T50" fmla="*/ 237 w 458"/>
                <a:gd name="T51" fmla="*/ 792 h 1229"/>
                <a:gd name="T52" fmla="*/ 229 w 458"/>
                <a:gd name="T53" fmla="*/ 898 h 1229"/>
                <a:gd name="T54" fmla="*/ 234 w 458"/>
                <a:gd name="T55" fmla="*/ 1081 h 1229"/>
                <a:gd name="T56" fmla="*/ 239 w 458"/>
                <a:gd name="T57" fmla="*/ 1149 h 1229"/>
                <a:gd name="T58" fmla="*/ 238 w 458"/>
                <a:gd name="T59" fmla="*/ 1173 h 1229"/>
                <a:gd name="T60" fmla="*/ 201 w 458"/>
                <a:gd name="T61" fmla="*/ 1182 h 1229"/>
                <a:gd name="T62" fmla="*/ 138 w 458"/>
                <a:gd name="T63" fmla="*/ 1200 h 1229"/>
                <a:gd name="T64" fmla="*/ 96 w 458"/>
                <a:gd name="T65" fmla="*/ 1188 h 1229"/>
                <a:gd name="T66" fmla="*/ 134 w 458"/>
                <a:gd name="T67" fmla="*/ 1157 h 1229"/>
                <a:gd name="T68" fmla="*/ 141 w 458"/>
                <a:gd name="T69" fmla="*/ 1077 h 1229"/>
                <a:gd name="T70" fmla="*/ 121 w 458"/>
                <a:gd name="T71" fmla="*/ 917 h 1229"/>
                <a:gd name="T72" fmla="*/ 77 w 458"/>
                <a:gd name="T73" fmla="*/ 688 h 1229"/>
                <a:gd name="T74" fmla="*/ 90 w 458"/>
                <a:gd name="T75" fmla="*/ 573 h 1229"/>
                <a:gd name="T76" fmla="*/ 79 w 458"/>
                <a:gd name="T77" fmla="*/ 601 h 1229"/>
                <a:gd name="T78" fmla="*/ 56 w 458"/>
                <a:gd name="T79" fmla="*/ 642 h 1229"/>
                <a:gd name="T80" fmla="*/ 44 w 458"/>
                <a:gd name="T81" fmla="*/ 656 h 1229"/>
                <a:gd name="T82" fmla="*/ 43 w 458"/>
                <a:gd name="T83" fmla="*/ 683 h 1229"/>
                <a:gd name="T84" fmla="*/ 52 w 458"/>
                <a:gd name="T85" fmla="*/ 697 h 1229"/>
                <a:gd name="T86" fmla="*/ 36 w 458"/>
                <a:gd name="T87" fmla="*/ 690 h 1229"/>
                <a:gd name="T88" fmla="*/ 43 w 458"/>
                <a:gd name="T89" fmla="*/ 701 h 1229"/>
                <a:gd name="T90" fmla="*/ 40 w 458"/>
                <a:gd name="T91" fmla="*/ 713 h 1229"/>
                <a:gd name="T92" fmla="*/ 26 w 458"/>
                <a:gd name="T93" fmla="*/ 712 h 1229"/>
                <a:gd name="T94" fmla="*/ 5 w 458"/>
                <a:gd name="T95" fmla="*/ 652 h 1229"/>
                <a:gd name="T96" fmla="*/ 13 w 458"/>
                <a:gd name="T97" fmla="*/ 623 h 1229"/>
                <a:gd name="T98" fmla="*/ 40 w 458"/>
                <a:gd name="T99" fmla="*/ 527 h 1229"/>
                <a:gd name="T100" fmla="*/ 91 w 458"/>
                <a:gd name="T101" fmla="*/ 379 h 1229"/>
                <a:gd name="T102" fmla="*/ 106 w 458"/>
                <a:gd name="T103" fmla="*/ 250 h 1229"/>
                <a:gd name="T104" fmla="*/ 148 w 458"/>
                <a:gd name="T105" fmla="*/ 208 h 1229"/>
                <a:gd name="T106" fmla="*/ 178 w 458"/>
                <a:gd name="T107" fmla="*/ 165 h 1229"/>
                <a:gd name="T108" fmla="*/ 176 w 458"/>
                <a:gd name="T109" fmla="*/ 148 h 1229"/>
                <a:gd name="T110" fmla="*/ 157 w 458"/>
                <a:gd name="T111" fmla="*/ 114 h 1229"/>
                <a:gd name="T112" fmla="*/ 151 w 458"/>
                <a:gd name="T113" fmla="*/ 78 h 1229"/>
                <a:gd name="T114" fmla="*/ 151 w 458"/>
                <a:gd name="T115" fmla="*/ 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8" h="1229">
                  <a:moveTo>
                    <a:pt x="41" y="695"/>
                  </a:moveTo>
                  <a:lnTo>
                    <a:pt x="41" y="695"/>
                  </a:lnTo>
                  <a:lnTo>
                    <a:pt x="43" y="695"/>
                  </a:lnTo>
                  <a:lnTo>
                    <a:pt x="41" y="695"/>
                  </a:lnTo>
                  <a:lnTo>
                    <a:pt x="41" y="695"/>
                  </a:lnTo>
                  <a:close/>
                  <a:moveTo>
                    <a:pt x="344" y="333"/>
                  </a:moveTo>
                  <a:lnTo>
                    <a:pt x="344" y="336"/>
                  </a:lnTo>
                  <a:lnTo>
                    <a:pt x="344" y="339"/>
                  </a:lnTo>
                  <a:lnTo>
                    <a:pt x="345" y="341"/>
                  </a:lnTo>
                  <a:lnTo>
                    <a:pt x="345" y="344"/>
                  </a:lnTo>
                  <a:lnTo>
                    <a:pt x="345" y="348"/>
                  </a:lnTo>
                  <a:lnTo>
                    <a:pt x="346" y="349"/>
                  </a:lnTo>
                  <a:lnTo>
                    <a:pt x="346" y="350"/>
                  </a:lnTo>
                  <a:lnTo>
                    <a:pt x="345" y="356"/>
                  </a:lnTo>
                  <a:lnTo>
                    <a:pt x="345" y="364"/>
                  </a:lnTo>
                  <a:lnTo>
                    <a:pt x="345" y="371"/>
                  </a:lnTo>
                  <a:lnTo>
                    <a:pt x="345" y="375"/>
                  </a:lnTo>
                  <a:lnTo>
                    <a:pt x="345" y="377"/>
                  </a:lnTo>
                  <a:lnTo>
                    <a:pt x="348" y="378"/>
                  </a:lnTo>
                  <a:lnTo>
                    <a:pt x="350" y="379"/>
                  </a:lnTo>
                  <a:lnTo>
                    <a:pt x="353" y="381"/>
                  </a:lnTo>
                  <a:lnTo>
                    <a:pt x="356" y="382"/>
                  </a:lnTo>
                  <a:lnTo>
                    <a:pt x="358" y="382"/>
                  </a:lnTo>
                  <a:lnTo>
                    <a:pt x="361" y="383"/>
                  </a:lnTo>
                  <a:lnTo>
                    <a:pt x="364" y="383"/>
                  </a:lnTo>
                  <a:lnTo>
                    <a:pt x="364" y="382"/>
                  </a:lnTo>
                  <a:lnTo>
                    <a:pt x="362" y="379"/>
                  </a:lnTo>
                  <a:lnTo>
                    <a:pt x="358" y="373"/>
                  </a:lnTo>
                  <a:lnTo>
                    <a:pt x="354" y="366"/>
                  </a:lnTo>
                  <a:lnTo>
                    <a:pt x="352" y="360"/>
                  </a:lnTo>
                  <a:lnTo>
                    <a:pt x="349" y="350"/>
                  </a:lnTo>
                  <a:lnTo>
                    <a:pt x="346" y="343"/>
                  </a:lnTo>
                  <a:lnTo>
                    <a:pt x="344" y="336"/>
                  </a:lnTo>
                  <a:lnTo>
                    <a:pt x="344" y="333"/>
                  </a:lnTo>
                  <a:close/>
                  <a:moveTo>
                    <a:pt x="217" y="0"/>
                  </a:moveTo>
                  <a:lnTo>
                    <a:pt x="231" y="2"/>
                  </a:lnTo>
                  <a:lnTo>
                    <a:pt x="242" y="5"/>
                  </a:lnTo>
                  <a:lnTo>
                    <a:pt x="247" y="8"/>
                  </a:lnTo>
                  <a:lnTo>
                    <a:pt x="250" y="10"/>
                  </a:lnTo>
                  <a:lnTo>
                    <a:pt x="251" y="13"/>
                  </a:lnTo>
                  <a:lnTo>
                    <a:pt x="252" y="15"/>
                  </a:lnTo>
                  <a:lnTo>
                    <a:pt x="252" y="17"/>
                  </a:lnTo>
                  <a:lnTo>
                    <a:pt x="252" y="18"/>
                  </a:lnTo>
                  <a:lnTo>
                    <a:pt x="254" y="18"/>
                  </a:lnTo>
                  <a:lnTo>
                    <a:pt x="255" y="19"/>
                  </a:lnTo>
                  <a:lnTo>
                    <a:pt x="257" y="22"/>
                  </a:lnTo>
                  <a:lnTo>
                    <a:pt x="259" y="25"/>
                  </a:lnTo>
                  <a:lnTo>
                    <a:pt x="261" y="28"/>
                  </a:lnTo>
                  <a:lnTo>
                    <a:pt x="264" y="32"/>
                  </a:lnTo>
                  <a:lnTo>
                    <a:pt x="265" y="38"/>
                  </a:lnTo>
                  <a:lnTo>
                    <a:pt x="265" y="48"/>
                  </a:lnTo>
                  <a:lnTo>
                    <a:pt x="267" y="57"/>
                  </a:lnTo>
                  <a:lnTo>
                    <a:pt x="267" y="64"/>
                  </a:lnTo>
                  <a:lnTo>
                    <a:pt x="267" y="68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71" y="68"/>
                  </a:lnTo>
                  <a:lnTo>
                    <a:pt x="272" y="68"/>
                  </a:lnTo>
                  <a:lnTo>
                    <a:pt x="274" y="69"/>
                  </a:lnTo>
                  <a:lnTo>
                    <a:pt x="276" y="72"/>
                  </a:lnTo>
                  <a:lnTo>
                    <a:pt x="277" y="74"/>
                  </a:lnTo>
                  <a:lnTo>
                    <a:pt x="277" y="77"/>
                  </a:lnTo>
                  <a:lnTo>
                    <a:pt x="277" y="81"/>
                  </a:lnTo>
                  <a:lnTo>
                    <a:pt x="276" y="86"/>
                  </a:lnTo>
                  <a:lnTo>
                    <a:pt x="274" y="90"/>
                  </a:lnTo>
                  <a:lnTo>
                    <a:pt x="273" y="94"/>
                  </a:lnTo>
                  <a:lnTo>
                    <a:pt x="272" y="95"/>
                  </a:lnTo>
                  <a:lnTo>
                    <a:pt x="272" y="98"/>
                  </a:lnTo>
                  <a:lnTo>
                    <a:pt x="271" y="99"/>
                  </a:lnTo>
                  <a:lnTo>
                    <a:pt x="271" y="100"/>
                  </a:lnTo>
                  <a:lnTo>
                    <a:pt x="269" y="104"/>
                  </a:lnTo>
                  <a:lnTo>
                    <a:pt x="268" y="107"/>
                  </a:lnTo>
                  <a:lnTo>
                    <a:pt x="265" y="108"/>
                  </a:lnTo>
                  <a:lnTo>
                    <a:pt x="264" y="110"/>
                  </a:lnTo>
                  <a:lnTo>
                    <a:pt x="264" y="110"/>
                  </a:lnTo>
                  <a:lnTo>
                    <a:pt x="263" y="110"/>
                  </a:lnTo>
                  <a:lnTo>
                    <a:pt x="263" y="110"/>
                  </a:lnTo>
                  <a:lnTo>
                    <a:pt x="263" y="112"/>
                  </a:lnTo>
                  <a:lnTo>
                    <a:pt x="263" y="115"/>
                  </a:lnTo>
                  <a:lnTo>
                    <a:pt x="263" y="119"/>
                  </a:lnTo>
                  <a:lnTo>
                    <a:pt x="261" y="124"/>
                  </a:lnTo>
                  <a:lnTo>
                    <a:pt x="261" y="128"/>
                  </a:lnTo>
                  <a:lnTo>
                    <a:pt x="260" y="132"/>
                  </a:lnTo>
                  <a:lnTo>
                    <a:pt x="260" y="136"/>
                  </a:lnTo>
                  <a:lnTo>
                    <a:pt x="259" y="137"/>
                  </a:lnTo>
                  <a:lnTo>
                    <a:pt x="259" y="138"/>
                  </a:lnTo>
                  <a:lnTo>
                    <a:pt x="260" y="138"/>
                  </a:lnTo>
                  <a:lnTo>
                    <a:pt x="260" y="140"/>
                  </a:lnTo>
                  <a:lnTo>
                    <a:pt x="261" y="142"/>
                  </a:lnTo>
                  <a:lnTo>
                    <a:pt x="263" y="144"/>
                  </a:lnTo>
                  <a:lnTo>
                    <a:pt x="264" y="146"/>
                  </a:lnTo>
                  <a:lnTo>
                    <a:pt x="264" y="146"/>
                  </a:lnTo>
                  <a:lnTo>
                    <a:pt x="265" y="148"/>
                  </a:lnTo>
                  <a:lnTo>
                    <a:pt x="268" y="150"/>
                  </a:lnTo>
                  <a:lnTo>
                    <a:pt x="271" y="153"/>
                  </a:lnTo>
                  <a:lnTo>
                    <a:pt x="273" y="157"/>
                  </a:lnTo>
                  <a:lnTo>
                    <a:pt x="274" y="158"/>
                  </a:lnTo>
                  <a:lnTo>
                    <a:pt x="277" y="161"/>
                  </a:lnTo>
                  <a:lnTo>
                    <a:pt x="281" y="163"/>
                  </a:lnTo>
                  <a:lnTo>
                    <a:pt x="284" y="166"/>
                  </a:lnTo>
                  <a:lnTo>
                    <a:pt x="286" y="169"/>
                  </a:lnTo>
                  <a:lnTo>
                    <a:pt x="289" y="170"/>
                  </a:lnTo>
                  <a:lnTo>
                    <a:pt x="292" y="171"/>
                  </a:lnTo>
                  <a:lnTo>
                    <a:pt x="292" y="171"/>
                  </a:lnTo>
                  <a:lnTo>
                    <a:pt x="295" y="172"/>
                  </a:lnTo>
                  <a:lnTo>
                    <a:pt x="303" y="175"/>
                  </a:lnTo>
                  <a:lnTo>
                    <a:pt x="316" y="179"/>
                  </a:lnTo>
                  <a:lnTo>
                    <a:pt x="331" y="184"/>
                  </a:lnTo>
                  <a:lnTo>
                    <a:pt x="345" y="189"/>
                  </a:lnTo>
                  <a:lnTo>
                    <a:pt x="360" y="195"/>
                  </a:lnTo>
                  <a:lnTo>
                    <a:pt x="370" y="197"/>
                  </a:lnTo>
                  <a:lnTo>
                    <a:pt x="375" y="200"/>
                  </a:lnTo>
                  <a:lnTo>
                    <a:pt x="381" y="204"/>
                  </a:lnTo>
                  <a:lnTo>
                    <a:pt x="384" y="212"/>
                  </a:lnTo>
                  <a:lnTo>
                    <a:pt x="390" y="224"/>
                  </a:lnTo>
                  <a:lnTo>
                    <a:pt x="392" y="231"/>
                  </a:lnTo>
                  <a:lnTo>
                    <a:pt x="394" y="239"/>
                  </a:lnTo>
                  <a:lnTo>
                    <a:pt x="395" y="246"/>
                  </a:lnTo>
                  <a:lnTo>
                    <a:pt x="398" y="255"/>
                  </a:lnTo>
                  <a:lnTo>
                    <a:pt x="401" y="267"/>
                  </a:lnTo>
                  <a:lnTo>
                    <a:pt x="405" y="277"/>
                  </a:lnTo>
                  <a:lnTo>
                    <a:pt x="411" y="290"/>
                  </a:lnTo>
                  <a:lnTo>
                    <a:pt x="417" y="305"/>
                  </a:lnTo>
                  <a:lnTo>
                    <a:pt x="422" y="319"/>
                  </a:lnTo>
                  <a:lnTo>
                    <a:pt x="428" y="333"/>
                  </a:lnTo>
                  <a:lnTo>
                    <a:pt x="433" y="345"/>
                  </a:lnTo>
                  <a:lnTo>
                    <a:pt x="436" y="353"/>
                  </a:lnTo>
                  <a:lnTo>
                    <a:pt x="437" y="358"/>
                  </a:lnTo>
                  <a:lnTo>
                    <a:pt x="438" y="360"/>
                  </a:lnTo>
                  <a:lnTo>
                    <a:pt x="439" y="362"/>
                  </a:lnTo>
                  <a:lnTo>
                    <a:pt x="441" y="366"/>
                  </a:lnTo>
                  <a:lnTo>
                    <a:pt x="442" y="371"/>
                  </a:lnTo>
                  <a:lnTo>
                    <a:pt x="445" y="378"/>
                  </a:lnTo>
                  <a:lnTo>
                    <a:pt x="449" y="388"/>
                  </a:lnTo>
                  <a:lnTo>
                    <a:pt x="454" y="399"/>
                  </a:lnTo>
                  <a:lnTo>
                    <a:pt x="456" y="412"/>
                  </a:lnTo>
                  <a:lnTo>
                    <a:pt x="458" y="420"/>
                  </a:lnTo>
                  <a:lnTo>
                    <a:pt x="455" y="429"/>
                  </a:lnTo>
                  <a:lnTo>
                    <a:pt x="451" y="438"/>
                  </a:lnTo>
                  <a:lnTo>
                    <a:pt x="442" y="451"/>
                  </a:lnTo>
                  <a:lnTo>
                    <a:pt x="429" y="467"/>
                  </a:lnTo>
                  <a:lnTo>
                    <a:pt x="418" y="481"/>
                  </a:lnTo>
                  <a:lnTo>
                    <a:pt x="407" y="494"/>
                  </a:lnTo>
                  <a:lnTo>
                    <a:pt x="395" y="506"/>
                  </a:lnTo>
                  <a:lnTo>
                    <a:pt x="386" y="518"/>
                  </a:lnTo>
                  <a:lnTo>
                    <a:pt x="378" y="527"/>
                  </a:lnTo>
                  <a:lnTo>
                    <a:pt x="373" y="532"/>
                  </a:lnTo>
                  <a:lnTo>
                    <a:pt x="370" y="535"/>
                  </a:lnTo>
                  <a:lnTo>
                    <a:pt x="370" y="538"/>
                  </a:lnTo>
                  <a:lnTo>
                    <a:pt x="369" y="546"/>
                  </a:lnTo>
                  <a:lnTo>
                    <a:pt x="367" y="556"/>
                  </a:lnTo>
                  <a:lnTo>
                    <a:pt x="366" y="566"/>
                  </a:lnTo>
                  <a:lnTo>
                    <a:pt x="367" y="574"/>
                  </a:lnTo>
                  <a:lnTo>
                    <a:pt x="369" y="587"/>
                  </a:lnTo>
                  <a:lnTo>
                    <a:pt x="371" y="603"/>
                  </a:lnTo>
                  <a:lnTo>
                    <a:pt x="374" y="620"/>
                  </a:lnTo>
                  <a:lnTo>
                    <a:pt x="377" y="637"/>
                  </a:lnTo>
                  <a:lnTo>
                    <a:pt x="379" y="653"/>
                  </a:lnTo>
                  <a:lnTo>
                    <a:pt x="381" y="663"/>
                  </a:lnTo>
                  <a:lnTo>
                    <a:pt x="382" y="669"/>
                  </a:lnTo>
                  <a:lnTo>
                    <a:pt x="379" y="673"/>
                  </a:lnTo>
                  <a:lnTo>
                    <a:pt x="374" y="675"/>
                  </a:lnTo>
                  <a:lnTo>
                    <a:pt x="366" y="679"/>
                  </a:lnTo>
                  <a:lnTo>
                    <a:pt x="360" y="682"/>
                  </a:lnTo>
                  <a:lnTo>
                    <a:pt x="357" y="682"/>
                  </a:lnTo>
                  <a:lnTo>
                    <a:pt x="357" y="686"/>
                  </a:lnTo>
                  <a:lnTo>
                    <a:pt x="357" y="696"/>
                  </a:lnTo>
                  <a:lnTo>
                    <a:pt x="357" y="710"/>
                  </a:lnTo>
                  <a:lnTo>
                    <a:pt x="357" y="728"/>
                  </a:lnTo>
                  <a:lnTo>
                    <a:pt x="357" y="745"/>
                  </a:lnTo>
                  <a:lnTo>
                    <a:pt x="357" y="762"/>
                  </a:lnTo>
                  <a:lnTo>
                    <a:pt x="358" y="790"/>
                  </a:lnTo>
                  <a:lnTo>
                    <a:pt x="362" y="822"/>
                  </a:lnTo>
                  <a:lnTo>
                    <a:pt x="366" y="857"/>
                  </a:lnTo>
                  <a:lnTo>
                    <a:pt x="367" y="877"/>
                  </a:lnTo>
                  <a:lnTo>
                    <a:pt x="369" y="900"/>
                  </a:lnTo>
                  <a:lnTo>
                    <a:pt x="370" y="926"/>
                  </a:lnTo>
                  <a:lnTo>
                    <a:pt x="371" y="953"/>
                  </a:lnTo>
                  <a:lnTo>
                    <a:pt x="371" y="976"/>
                  </a:lnTo>
                  <a:lnTo>
                    <a:pt x="371" y="996"/>
                  </a:lnTo>
                  <a:lnTo>
                    <a:pt x="371" y="1006"/>
                  </a:lnTo>
                  <a:lnTo>
                    <a:pt x="370" y="1017"/>
                  </a:lnTo>
                  <a:lnTo>
                    <a:pt x="370" y="1025"/>
                  </a:lnTo>
                  <a:lnTo>
                    <a:pt x="370" y="1034"/>
                  </a:lnTo>
                  <a:lnTo>
                    <a:pt x="370" y="1044"/>
                  </a:lnTo>
                  <a:lnTo>
                    <a:pt x="371" y="1056"/>
                  </a:lnTo>
                  <a:lnTo>
                    <a:pt x="370" y="1070"/>
                  </a:lnTo>
                  <a:lnTo>
                    <a:pt x="370" y="1088"/>
                  </a:lnTo>
                  <a:lnTo>
                    <a:pt x="369" y="1105"/>
                  </a:lnTo>
                  <a:lnTo>
                    <a:pt x="367" y="1120"/>
                  </a:lnTo>
                  <a:lnTo>
                    <a:pt x="367" y="1131"/>
                  </a:lnTo>
                  <a:lnTo>
                    <a:pt x="366" y="1135"/>
                  </a:lnTo>
                  <a:lnTo>
                    <a:pt x="367" y="1135"/>
                  </a:lnTo>
                  <a:lnTo>
                    <a:pt x="367" y="1136"/>
                  </a:lnTo>
                  <a:lnTo>
                    <a:pt x="369" y="1137"/>
                  </a:lnTo>
                  <a:lnTo>
                    <a:pt x="369" y="1139"/>
                  </a:lnTo>
                  <a:lnTo>
                    <a:pt x="369" y="1142"/>
                  </a:lnTo>
                  <a:lnTo>
                    <a:pt x="369" y="1145"/>
                  </a:lnTo>
                  <a:lnTo>
                    <a:pt x="369" y="1150"/>
                  </a:lnTo>
                  <a:lnTo>
                    <a:pt x="367" y="1153"/>
                  </a:lnTo>
                  <a:lnTo>
                    <a:pt x="367" y="1156"/>
                  </a:lnTo>
                  <a:lnTo>
                    <a:pt x="367" y="1157"/>
                  </a:lnTo>
                  <a:lnTo>
                    <a:pt x="365" y="1163"/>
                  </a:lnTo>
                  <a:lnTo>
                    <a:pt x="365" y="1163"/>
                  </a:lnTo>
                  <a:lnTo>
                    <a:pt x="365" y="1166"/>
                  </a:lnTo>
                  <a:lnTo>
                    <a:pt x="365" y="1169"/>
                  </a:lnTo>
                  <a:lnTo>
                    <a:pt x="365" y="1171"/>
                  </a:lnTo>
                  <a:lnTo>
                    <a:pt x="365" y="1174"/>
                  </a:lnTo>
                  <a:lnTo>
                    <a:pt x="365" y="1175"/>
                  </a:lnTo>
                  <a:lnTo>
                    <a:pt x="365" y="1177"/>
                  </a:lnTo>
                  <a:lnTo>
                    <a:pt x="365" y="1178"/>
                  </a:lnTo>
                  <a:lnTo>
                    <a:pt x="365" y="1178"/>
                  </a:lnTo>
                  <a:lnTo>
                    <a:pt x="365" y="1179"/>
                  </a:lnTo>
                  <a:lnTo>
                    <a:pt x="366" y="1182"/>
                  </a:lnTo>
                  <a:lnTo>
                    <a:pt x="366" y="1186"/>
                  </a:lnTo>
                  <a:lnTo>
                    <a:pt x="366" y="1188"/>
                  </a:lnTo>
                  <a:lnTo>
                    <a:pt x="366" y="1192"/>
                  </a:lnTo>
                  <a:lnTo>
                    <a:pt x="366" y="1195"/>
                  </a:lnTo>
                  <a:lnTo>
                    <a:pt x="365" y="1196"/>
                  </a:lnTo>
                  <a:lnTo>
                    <a:pt x="362" y="1199"/>
                  </a:lnTo>
                  <a:lnTo>
                    <a:pt x="360" y="1200"/>
                  </a:lnTo>
                  <a:lnTo>
                    <a:pt x="357" y="1203"/>
                  </a:lnTo>
                  <a:lnTo>
                    <a:pt x="356" y="1204"/>
                  </a:lnTo>
                  <a:lnTo>
                    <a:pt x="353" y="1204"/>
                  </a:lnTo>
                  <a:lnTo>
                    <a:pt x="352" y="1205"/>
                  </a:lnTo>
                  <a:lnTo>
                    <a:pt x="350" y="1205"/>
                  </a:lnTo>
                  <a:lnTo>
                    <a:pt x="349" y="1205"/>
                  </a:lnTo>
                  <a:lnTo>
                    <a:pt x="346" y="1205"/>
                  </a:lnTo>
                  <a:lnTo>
                    <a:pt x="345" y="1205"/>
                  </a:lnTo>
                  <a:lnTo>
                    <a:pt x="344" y="1204"/>
                  </a:lnTo>
                  <a:lnTo>
                    <a:pt x="344" y="1205"/>
                  </a:lnTo>
                  <a:lnTo>
                    <a:pt x="343" y="1205"/>
                  </a:lnTo>
                  <a:lnTo>
                    <a:pt x="341" y="1207"/>
                  </a:lnTo>
                  <a:lnTo>
                    <a:pt x="337" y="1209"/>
                  </a:lnTo>
                  <a:lnTo>
                    <a:pt x="329" y="1216"/>
                  </a:lnTo>
                  <a:lnTo>
                    <a:pt x="319" y="1222"/>
                  </a:lnTo>
                  <a:lnTo>
                    <a:pt x="309" y="1226"/>
                  </a:lnTo>
                  <a:lnTo>
                    <a:pt x="297" y="1228"/>
                  </a:lnTo>
                  <a:lnTo>
                    <a:pt x="285" y="1229"/>
                  </a:lnTo>
                  <a:lnTo>
                    <a:pt x="272" y="1229"/>
                  </a:lnTo>
                  <a:lnTo>
                    <a:pt x="263" y="1229"/>
                  </a:lnTo>
                  <a:lnTo>
                    <a:pt x="257" y="1228"/>
                  </a:lnTo>
                  <a:lnTo>
                    <a:pt x="256" y="1228"/>
                  </a:lnTo>
                  <a:lnTo>
                    <a:pt x="252" y="1226"/>
                  </a:lnTo>
                  <a:lnTo>
                    <a:pt x="250" y="1225"/>
                  </a:lnTo>
                  <a:lnTo>
                    <a:pt x="248" y="1221"/>
                  </a:lnTo>
                  <a:lnTo>
                    <a:pt x="247" y="1220"/>
                  </a:lnTo>
                  <a:lnTo>
                    <a:pt x="248" y="1217"/>
                  </a:lnTo>
                  <a:lnTo>
                    <a:pt x="248" y="1216"/>
                  </a:lnTo>
                  <a:lnTo>
                    <a:pt x="248" y="1214"/>
                  </a:lnTo>
                  <a:lnTo>
                    <a:pt x="248" y="1212"/>
                  </a:lnTo>
                  <a:lnTo>
                    <a:pt x="250" y="1209"/>
                  </a:lnTo>
                  <a:lnTo>
                    <a:pt x="251" y="1205"/>
                  </a:lnTo>
                  <a:lnTo>
                    <a:pt x="254" y="1201"/>
                  </a:lnTo>
                  <a:lnTo>
                    <a:pt x="259" y="1196"/>
                  </a:lnTo>
                  <a:lnTo>
                    <a:pt x="264" y="1190"/>
                  </a:lnTo>
                  <a:lnTo>
                    <a:pt x="271" y="1182"/>
                  </a:lnTo>
                  <a:lnTo>
                    <a:pt x="274" y="1177"/>
                  </a:lnTo>
                  <a:lnTo>
                    <a:pt x="276" y="1174"/>
                  </a:lnTo>
                  <a:lnTo>
                    <a:pt x="276" y="1173"/>
                  </a:lnTo>
                  <a:lnTo>
                    <a:pt x="276" y="1171"/>
                  </a:lnTo>
                  <a:lnTo>
                    <a:pt x="276" y="1170"/>
                  </a:lnTo>
                  <a:lnTo>
                    <a:pt x="274" y="1167"/>
                  </a:lnTo>
                  <a:lnTo>
                    <a:pt x="274" y="1165"/>
                  </a:lnTo>
                  <a:lnTo>
                    <a:pt x="274" y="1161"/>
                  </a:lnTo>
                  <a:lnTo>
                    <a:pt x="274" y="1156"/>
                  </a:lnTo>
                  <a:lnTo>
                    <a:pt x="274" y="1150"/>
                  </a:lnTo>
                  <a:lnTo>
                    <a:pt x="273" y="1139"/>
                  </a:lnTo>
                  <a:lnTo>
                    <a:pt x="273" y="1125"/>
                  </a:lnTo>
                  <a:lnTo>
                    <a:pt x="272" y="1114"/>
                  </a:lnTo>
                  <a:lnTo>
                    <a:pt x="272" y="1105"/>
                  </a:lnTo>
                  <a:lnTo>
                    <a:pt x="272" y="1095"/>
                  </a:lnTo>
                  <a:lnTo>
                    <a:pt x="271" y="1084"/>
                  </a:lnTo>
                  <a:lnTo>
                    <a:pt x="271" y="1068"/>
                  </a:lnTo>
                  <a:lnTo>
                    <a:pt x="271" y="1048"/>
                  </a:lnTo>
                  <a:lnTo>
                    <a:pt x="269" y="1026"/>
                  </a:lnTo>
                  <a:lnTo>
                    <a:pt x="269" y="1001"/>
                  </a:lnTo>
                  <a:lnTo>
                    <a:pt x="267" y="972"/>
                  </a:lnTo>
                  <a:lnTo>
                    <a:pt x="265" y="938"/>
                  </a:lnTo>
                  <a:lnTo>
                    <a:pt x="263" y="921"/>
                  </a:lnTo>
                  <a:lnTo>
                    <a:pt x="260" y="902"/>
                  </a:lnTo>
                  <a:lnTo>
                    <a:pt x="256" y="879"/>
                  </a:lnTo>
                  <a:lnTo>
                    <a:pt x="251" y="856"/>
                  </a:lnTo>
                  <a:lnTo>
                    <a:pt x="246" y="832"/>
                  </a:lnTo>
                  <a:lnTo>
                    <a:pt x="240" y="810"/>
                  </a:lnTo>
                  <a:lnTo>
                    <a:pt x="237" y="792"/>
                  </a:lnTo>
                  <a:lnTo>
                    <a:pt x="233" y="776"/>
                  </a:lnTo>
                  <a:lnTo>
                    <a:pt x="230" y="767"/>
                  </a:lnTo>
                  <a:lnTo>
                    <a:pt x="230" y="763"/>
                  </a:lnTo>
                  <a:lnTo>
                    <a:pt x="229" y="767"/>
                  </a:lnTo>
                  <a:lnTo>
                    <a:pt x="229" y="779"/>
                  </a:lnTo>
                  <a:lnTo>
                    <a:pt x="227" y="793"/>
                  </a:lnTo>
                  <a:lnTo>
                    <a:pt x="227" y="811"/>
                  </a:lnTo>
                  <a:lnTo>
                    <a:pt x="227" y="826"/>
                  </a:lnTo>
                  <a:lnTo>
                    <a:pt x="227" y="847"/>
                  </a:lnTo>
                  <a:lnTo>
                    <a:pt x="229" y="872"/>
                  </a:lnTo>
                  <a:lnTo>
                    <a:pt x="229" y="898"/>
                  </a:lnTo>
                  <a:lnTo>
                    <a:pt x="230" y="923"/>
                  </a:lnTo>
                  <a:lnTo>
                    <a:pt x="231" y="942"/>
                  </a:lnTo>
                  <a:lnTo>
                    <a:pt x="233" y="955"/>
                  </a:lnTo>
                  <a:lnTo>
                    <a:pt x="234" y="970"/>
                  </a:lnTo>
                  <a:lnTo>
                    <a:pt x="231" y="984"/>
                  </a:lnTo>
                  <a:lnTo>
                    <a:pt x="230" y="998"/>
                  </a:lnTo>
                  <a:lnTo>
                    <a:pt x="230" y="1014"/>
                  </a:lnTo>
                  <a:lnTo>
                    <a:pt x="230" y="1026"/>
                  </a:lnTo>
                  <a:lnTo>
                    <a:pt x="231" y="1042"/>
                  </a:lnTo>
                  <a:lnTo>
                    <a:pt x="233" y="1061"/>
                  </a:lnTo>
                  <a:lnTo>
                    <a:pt x="234" y="1081"/>
                  </a:lnTo>
                  <a:lnTo>
                    <a:pt x="235" y="1099"/>
                  </a:lnTo>
                  <a:lnTo>
                    <a:pt x="237" y="1115"/>
                  </a:lnTo>
                  <a:lnTo>
                    <a:pt x="237" y="1125"/>
                  </a:lnTo>
                  <a:lnTo>
                    <a:pt x="238" y="1129"/>
                  </a:lnTo>
                  <a:lnTo>
                    <a:pt x="238" y="1135"/>
                  </a:lnTo>
                  <a:lnTo>
                    <a:pt x="238" y="1135"/>
                  </a:lnTo>
                  <a:lnTo>
                    <a:pt x="238" y="1136"/>
                  </a:lnTo>
                  <a:lnTo>
                    <a:pt x="238" y="1139"/>
                  </a:lnTo>
                  <a:lnTo>
                    <a:pt x="239" y="1142"/>
                  </a:lnTo>
                  <a:lnTo>
                    <a:pt x="240" y="1146"/>
                  </a:lnTo>
                  <a:lnTo>
                    <a:pt x="239" y="1149"/>
                  </a:lnTo>
                  <a:lnTo>
                    <a:pt x="239" y="1153"/>
                  </a:lnTo>
                  <a:lnTo>
                    <a:pt x="239" y="1154"/>
                  </a:lnTo>
                  <a:lnTo>
                    <a:pt x="239" y="1154"/>
                  </a:lnTo>
                  <a:lnTo>
                    <a:pt x="239" y="1156"/>
                  </a:lnTo>
                  <a:lnTo>
                    <a:pt x="239" y="1157"/>
                  </a:lnTo>
                  <a:lnTo>
                    <a:pt x="239" y="1158"/>
                  </a:lnTo>
                  <a:lnTo>
                    <a:pt x="239" y="1161"/>
                  </a:lnTo>
                  <a:lnTo>
                    <a:pt x="239" y="1165"/>
                  </a:lnTo>
                  <a:lnTo>
                    <a:pt x="239" y="1169"/>
                  </a:lnTo>
                  <a:lnTo>
                    <a:pt x="238" y="1171"/>
                  </a:lnTo>
                  <a:lnTo>
                    <a:pt x="238" y="1173"/>
                  </a:lnTo>
                  <a:lnTo>
                    <a:pt x="238" y="1174"/>
                  </a:lnTo>
                  <a:lnTo>
                    <a:pt x="237" y="1175"/>
                  </a:lnTo>
                  <a:lnTo>
                    <a:pt x="237" y="1177"/>
                  </a:lnTo>
                  <a:lnTo>
                    <a:pt x="234" y="1178"/>
                  </a:lnTo>
                  <a:lnTo>
                    <a:pt x="229" y="1179"/>
                  </a:lnTo>
                  <a:lnTo>
                    <a:pt x="220" y="1180"/>
                  </a:lnTo>
                  <a:lnTo>
                    <a:pt x="212" y="1183"/>
                  </a:lnTo>
                  <a:lnTo>
                    <a:pt x="208" y="1183"/>
                  </a:lnTo>
                  <a:lnTo>
                    <a:pt x="206" y="1183"/>
                  </a:lnTo>
                  <a:lnTo>
                    <a:pt x="205" y="1183"/>
                  </a:lnTo>
                  <a:lnTo>
                    <a:pt x="201" y="1182"/>
                  </a:lnTo>
                  <a:lnTo>
                    <a:pt x="200" y="1182"/>
                  </a:lnTo>
                  <a:lnTo>
                    <a:pt x="199" y="1182"/>
                  </a:lnTo>
                  <a:lnTo>
                    <a:pt x="195" y="1182"/>
                  </a:lnTo>
                  <a:lnTo>
                    <a:pt x="188" y="1184"/>
                  </a:lnTo>
                  <a:lnTo>
                    <a:pt x="180" y="1187"/>
                  </a:lnTo>
                  <a:lnTo>
                    <a:pt x="175" y="1190"/>
                  </a:lnTo>
                  <a:lnTo>
                    <a:pt x="171" y="1192"/>
                  </a:lnTo>
                  <a:lnTo>
                    <a:pt x="167" y="1195"/>
                  </a:lnTo>
                  <a:lnTo>
                    <a:pt x="161" y="1197"/>
                  </a:lnTo>
                  <a:lnTo>
                    <a:pt x="150" y="1199"/>
                  </a:lnTo>
                  <a:lnTo>
                    <a:pt x="138" y="1200"/>
                  </a:lnTo>
                  <a:lnTo>
                    <a:pt x="124" y="1200"/>
                  </a:lnTo>
                  <a:lnTo>
                    <a:pt x="111" y="1199"/>
                  </a:lnTo>
                  <a:lnTo>
                    <a:pt x="100" y="1197"/>
                  </a:lnTo>
                  <a:lnTo>
                    <a:pt x="95" y="1196"/>
                  </a:lnTo>
                  <a:lnTo>
                    <a:pt x="95" y="1195"/>
                  </a:lnTo>
                  <a:lnTo>
                    <a:pt x="95" y="1192"/>
                  </a:lnTo>
                  <a:lnTo>
                    <a:pt x="95" y="1192"/>
                  </a:lnTo>
                  <a:lnTo>
                    <a:pt x="96" y="1191"/>
                  </a:lnTo>
                  <a:lnTo>
                    <a:pt x="96" y="1191"/>
                  </a:lnTo>
                  <a:lnTo>
                    <a:pt x="96" y="1190"/>
                  </a:lnTo>
                  <a:lnTo>
                    <a:pt x="96" y="1188"/>
                  </a:lnTo>
                  <a:lnTo>
                    <a:pt x="96" y="1184"/>
                  </a:lnTo>
                  <a:lnTo>
                    <a:pt x="96" y="1182"/>
                  </a:lnTo>
                  <a:lnTo>
                    <a:pt x="98" y="1180"/>
                  </a:lnTo>
                  <a:lnTo>
                    <a:pt x="98" y="1179"/>
                  </a:lnTo>
                  <a:lnTo>
                    <a:pt x="99" y="1177"/>
                  </a:lnTo>
                  <a:lnTo>
                    <a:pt x="102" y="1175"/>
                  </a:lnTo>
                  <a:lnTo>
                    <a:pt x="104" y="1173"/>
                  </a:lnTo>
                  <a:lnTo>
                    <a:pt x="110" y="1169"/>
                  </a:lnTo>
                  <a:lnTo>
                    <a:pt x="119" y="1165"/>
                  </a:lnTo>
                  <a:lnTo>
                    <a:pt x="127" y="1160"/>
                  </a:lnTo>
                  <a:lnTo>
                    <a:pt x="134" y="1157"/>
                  </a:lnTo>
                  <a:lnTo>
                    <a:pt x="138" y="1154"/>
                  </a:lnTo>
                  <a:lnTo>
                    <a:pt x="140" y="1153"/>
                  </a:lnTo>
                  <a:lnTo>
                    <a:pt x="141" y="1150"/>
                  </a:lnTo>
                  <a:lnTo>
                    <a:pt x="141" y="1148"/>
                  </a:lnTo>
                  <a:lnTo>
                    <a:pt x="141" y="1144"/>
                  </a:lnTo>
                  <a:lnTo>
                    <a:pt x="142" y="1136"/>
                  </a:lnTo>
                  <a:lnTo>
                    <a:pt x="144" y="1125"/>
                  </a:lnTo>
                  <a:lnTo>
                    <a:pt x="145" y="1118"/>
                  </a:lnTo>
                  <a:lnTo>
                    <a:pt x="144" y="1106"/>
                  </a:lnTo>
                  <a:lnTo>
                    <a:pt x="142" y="1091"/>
                  </a:lnTo>
                  <a:lnTo>
                    <a:pt x="141" y="1077"/>
                  </a:lnTo>
                  <a:lnTo>
                    <a:pt x="140" y="1065"/>
                  </a:lnTo>
                  <a:lnTo>
                    <a:pt x="140" y="1056"/>
                  </a:lnTo>
                  <a:lnTo>
                    <a:pt x="138" y="1052"/>
                  </a:lnTo>
                  <a:lnTo>
                    <a:pt x="138" y="1048"/>
                  </a:lnTo>
                  <a:lnTo>
                    <a:pt x="137" y="1039"/>
                  </a:lnTo>
                  <a:lnTo>
                    <a:pt x="134" y="1025"/>
                  </a:lnTo>
                  <a:lnTo>
                    <a:pt x="130" y="1012"/>
                  </a:lnTo>
                  <a:lnTo>
                    <a:pt x="127" y="989"/>
                  </a:lnTo>
                  <a:lnTo>
                    <a:pt x="123" y="963"/>
                  </a:lnTo>
                  <a:lnTo>
                    <a:pt x="121" y="932"/>
                  </a:lnTo>
                  <a:lnTo>
                    <a:pt x="121" y="917"/>
                  </a:lnTo>
                  <a:lnTo>
                    <a:pt x="121" y="895"/>
                  </a:lnTo>
                  <a:lnTo>
                    <a:pt x="121" y="868"/>
                  </a:lnTo>
                  <a:lnTo>
                    <a:pt x="120" y="837"/>
                  </a:lnTo>
                  <a:lnTo>
                    <a:pt x="120" y="805"/>
                  </a:lnTo>
                  <a:lnTo>
                    <a:pt x="119" y="772"/>
                  </a:lnTo>
                  <a:lnTo>
                    <a:pt x="117" y="741"/>
                  </a:lnTo>
                  <a:lnTo>
                    <a:pt x="115" y="713"/>
                  </a:lnTo>
                  <a:lnTo>
                    <a:pt x="112" y="690"/>
                  </a:lnTo>
                  <a:lnTo>
                    <a:pt x="102" y="690"/>
                  </a:lnTo>
                  <a:lnTo>
                    <a:pt x="89" y="690"/>
                  </a:lnTo>
                  <a:lnTo>
                    <a:pt x="77" y="688"/>
                  </a:lnTo>
                  <a:lnTo>
                    <a:pt x="70" y="686"/>
                  </a:lnTo>
                  <a:lnTo>
                    <a:pt x="70" y="682"/>
                  </a:lnTo>
                  <a:lnTo>
                    <a:pt x="72" y="670"/>
                  </a:lnTo>
                  <a:lnTo>
                    <a:pt x="74" y="656"/>
                  </a:lnTo>
                  <a:lnTo>
                    <a:pt x="77" y="637"/>
                  </a:lnTo>
                  <a:lnTo>
                    <a:pt x="81" y="619"/>
                  </a:lnTo>
                  <a:lnTo>
                    <a:pt x="85" y="602"/>
                  </a:lnTo>
                  <a:lnTo>
                    <a:pt x="87" y="586"/>
                  </a:lnTo>
                  <a:lnTo>
                    <a:pt x="90" y="576"/>
                  </a:lnTo>
                  <a:lnTo>
                    <a:pt x="90" y="573"/>
                  </a:lnTo>
                  <a:lnTo>
                    <a:pt x="90" y="573"/>
                  </a:lnTo>
                  <a:lnTo>
                    <a:pt x="91" y="572"/>
                  </a:lnTo>
                  <a:lnTo>
                    <a:pt x="91" y="572"/>
                  </a:lnTo>
                  <a:lnTo>
                    <a:pt x="91" y="569"/>
                  </a:lnTo>
                  <a:lnTo>
                    <a:pt x="90" y="573"/>
                  </a:lnTo>
                  <a:lnTo>
                    <a:pt x="90" y="573"/>
                  </a:lnTo>
                  <a:lnTo>
                    <a:pt x="90" y="573"/>
                  </a:lnTo>
                  <a:lnTo>
                    <a:pt x="89" y="578"/>
                  </a:lnTo>
                  <a:lnTo>
                    <a:pt x="85" y="586"/>
                  </a:lnTo>
                  <a:lnTo>
                    <a:pt x="82" y="593"/>
                  </a:lnTo>
                  <a:lnTo>
                    <a:pt x="81" y="597"/>
                  </a:lnTo>
                  <a:lnTo>
                    <a:pt x="79" y="601"/>
                  </a:lnTo>
                  <a:lnTo>
                    <a:pt x="77" y="603"/>
                  </a:lnTo>
                  <a:lnTo>
                    <a:pt x="76" y="607"/>
                  </a:lnTo>
                  <a:lnTo>
                    <a:pt x="73" y="611"/>
                  </a:lnTo>
                  <a:lnTo>
                    <a:pt x="70" y="618"/>
                  </a:lnTo>
                  <a:lnTo>
                    <a:pt x="66" y="624"/>
                  </a:lnTo>
                  <a:lnTo>
                    <a:pt x="62" y="632"/>
                  </a:lnTo>
                  <a:lnTo>
                    <a:pt x="58" y="637"/>
                  </a:lnTo>
                  <a:lnTo>
                    <a:pt x="57" y="640"/>
                  </a:lnTo>
                  <a:lnTo>
                    <a:pt x="57" y="640"/>
                  </a:lnTo>
                  <a:lnTo>
                    <a:pt x="57" y="641"/>
                  </a:lnTo>
                  <a:lnTo>
                    <a:pt x="56" y="642"/>
                  </a:lnTo>
                  <a:lnTo>
                    <a:pt x="56" y="644"/>
                  </a:lnTo>
                  <a:lnTo>
                    <a:pt x="55" y="645"/>
                  </a:lnTo>
                  <a:lnTo>
                    <a:pt x="53" y="645"/>
                  </a:lnTo>
                  <a:lnTo>
                    <a:pt x="52" y="645"/>
                  </a:lnTo>
                  <a:lnTo>
                    <a:pt x="51" y="645"/>
                  </a:lnTo>
                  <a:lnTo>
                    <a:pt x="51" y="646"/>
                  </a:lnTo>
                  <a:lnTo>
                    <a:pt x="49" y="648"/>
                  </a:lnTo>
                  <a:lnTo>
                    <a:pt x="48" y="650"/>
                  </a:lnTo>
                  <a:lnTo>
                    <a:pt x="47" y="653"/>
                  </a:lnTo>
                  <a:lnTo>
                    <a:pt x="45" y="654"/>
                  </a:lnTo>
                  <a:lnTo>
                    <a:pt x="44" y="656"/>
                  </a:lnTo>
                  <a:lnTo>
                    <a:pt x="43" y="657"/>
                  </a:lnTo>
                  <a:lnTo>
                    <a:pt x="41" y="659"/>
                  </a:lnTo>
                  <a:lnTo>
                    <a:pt x="41" y="663"/>
                  </a:lnTo>
                  <a:lnTo>
                    <a:pt x="40" y="666"/>
                  </a:lnTo>
                  <a:lnTo>
                    <a:pt x="40" y="669"/>
                  </a:lnTo>
                  <a:lnTo>
                    <a:pt x="40" y="669"/>
                  </a:lnTo>
                  <a:lnTo>
                    <a:pt x="40" y="679"/>
                  </a:lnTo>
                  <a:lnTo>
                    <a:pt x="40" y="679"/>
                  </a:lnTo>
                  <a:lnTo>
                    <a:pt x="41" y="680"/>
                  </a:lnTo>
                  <a:lnTo>
                    <a:pt x="41" y="682"/>
                  </a:lnTo>
                  <a:lnTo>
                    <a:pt x="43" y="683"/>
                  </a:lnTo>
                  <a:lnTo>
                    <a:pt x="44" y="684"/>
                  </a:lnTo>
                  <a:lnTo>
                    <a:pt x="44" y="686"/>
                  </a:lnTo>
                  <a:lnTo>
                    <a:pt x="45" y="687"/>
                  </a:lnTo>
                  <a:lnTo>
                    <a:pt x="45" y="687"/>
                  </a:lnTo>
                  <a:lnTo>
                    <a:pt x="47" y="688"/>
                  </a:lnTo>
                  <a:lnTo>
                    <a:pt x="48" y="690"/>
                  </a:lnTo>
                  <a:lnTo>
                    <a:pt x="49" y="691"/>
                  </a:lnTo>
                  <a:lnTo>
                    <a:pt x="51" y="693"/>
                  </a:lnTo>
                  <a:lnTo>
                    <a:pt x="52" y="695"/>
                  </a:lnTo>
                  <a:lnTo>
                    <a:pt x="52" y="696"/>
                  </a:lnTo>
                  <a:lnTo>
                    <a:pt x="52" y="697"/>
                  </a:lnTo>
                  <a:lnTo>
                    <a:pt x="51" y="697"/>
                  </a:lnTo>
                  <a:lnTo>
                    <a:pt x="48" y="699"/>
                  </a:lnTo>
                  <a:lnTo>
                    <a:pt x="47" y="697"/>
                  </a:lnTo>
                  <a:lnTo>
                    <a:pt x="45" y="696"/>
                  </a:lnTo>
                  <a:lnTo>
                    <a:pt x="43" y="695"/>
                  </a:lnTo>
                  <a:lnTo>
                    <a:pt x="41" y="695"/>
                  </a:lnTo>
                  <a:lnTo>
                    <a:pt x="41" y="695"/>
                  </a:lnTo>
                  <a:lnTo>
                    <a:pt x="41" y="695"/>
                  </a:lnTo>
                  <a:lnTo>
                    <a:pt x="40" y="692"/>
                  </a:lnTo>
                  <a:lnTo>
                    <a:pt x="39" y="691"/>
                  </a:lnTo>
                  <a:lnTo>
                    <a:pt x="36" y="690"/>
                  </a:lnTo>
                  <a:lnTo>
                    <a:pt x="35" y="687"/>
                  </a:lnTo>
                  <a:lnTo>
                    <a:pt x="34" y="687"/>
                  </a:lnTo>
                  <a:lnTo>
                    <a:pt x="34" y="688"/>
                  </a:lnTo>
                  <a:lnTo>
                    <a:pt x="34" y="690"/>
                  </a:lnTo>
                  <a:lnTo>
                    <a:pt x="34" y="692"/>
                  </a:lnTo>
                  <a:lnTo>
                    <a:pt x="35" y="693"/>
                  </a:lnTo>
                  <a:lnTo>
                    <a:pt x="36" y="695"/>
                  </a:lnTo>
                  <a:lnTo>
                    <a:pt x="38" y="697"/>
                  </a:lnTo>
                  <a:lnTo>
                    <a:pt x="39" y="699"/>
                  </a:lnTo>
                  <a:lnTo>
                    <a:pt x="41" y="700"/>
                  </a:lnTo>
                  <a:lnTo>
                    <a:pt x="43" y="701"/>
                  </a:lnTo>
                  <a:lnTo>
                    <a:pt x="44" y="703"/>
                  </a:lnTo>
                  <a:lnTo>
                    <a:pt x="45" y="704"/>
                  </a:lnTo>
                  <a:lnTo>
                    <a:pt x="47" y="705"/>
                  </a:lnTo>
                  <a:lnTo>
                    <a:pt x="47" y="707"/>
                  </a:lnTo>
                  <a:lnTo>
                    <a:pt x="47" y="709"/>
                  </a:lnTo>
                  <a:lnTo>
                    <a:pt x="45" y="709"/>
                  </a:lnTo>
                  <a:lnTo>
                    <a:pt x="43" y="710"/>
                  </a:lnTo>
                  <a:lnTo>
                    <a:pt x="41" y="710"/>
                  </a:lnTo>
                  <a:lnTo>
                    <a:pt x="41" y="710"/>
                  </a:lnTo>
                  <a:lnTo>
                    <a:pt x="41" y="712"/>
                  </a:lnTo>
                  <a:lnTo>
                    <a:pt x="40" y="713"/>
                  </a:lnTo>
                  <a:lnTo>
                    <a:pt x="39" y="714"/>
                  </a:lnTo>
                  <a:lnTo>
                    <a:pt x="38" y="714"/>
                  </a:lnTo>
                  <a:lnTo>
                    <a:pt x="36" y="714"/>
                  </a:lnTo>
                  <a:lnTo>
                    <a:pt x="34" y="713"/>
                  </a:lnTo>
                  <a:lnTo>
                    <a:pt x="31" y="713"/>
                  </a:lnTo>
                  <a:lnTo>
                    <a:pt x="30" y="712"/>
                  </a:lnTo>
                  <a:lnTo>
                    <a:pt x="28" y="710"/>
                  </a:lnTo>
                  <a:lnTo>
                    <a:pt x="27" y="710"/>
                  </a:lnTo>
                  <a:lnTo>
                    <a:pt x="27" y="710"/>
                  </a:lnTo>
                  <a:lnTo>
                    <a:pt x="27" y="712"/>
                  </a:lnTo>
                  <a:lnTo>
                    <a:pt x="26" y="712"/>
                  </a:lnTo>
                  <a:lnTo>
                    <a:pt x="24" y="712"/>
                  </a:lnTo>
                  <a:lnTo>
                    <a:pt x="22" y="710"/>
                  </a:lnTo>
                  <a:lnTo>
                    <a:pt x="17" y="707"/>
                  </a:lnTo>
                  <a:lnTo>
                    <a:pt x="11" y="700"/>
                  </a:lnTo>
                  <a:lnTo>
                    <a:pt x="6" y="692"/>
                  </a:lnTo>
                  <a:lnTo>
                    <a:pt x="4" y="686"/>
                  </a:lnTo>
                  <a:lnTo>
                    <a:pt x="2" y="676"/>
                  </a:lnTo>
                  <a:lnTo>
                    <a:pt x="1" y="670"/>
                  </a:lnTo>
                  <a:lnTo>
                    <a:pt x="0" y="663"/>
                  </a:lnTo>
                  <a:lnTo>
                    <a:pt x="1" y="659"/>
                  </a:lnTo>
                  <a:lnTo>
                    <a:pt x="5" y="652"/>
                  </a:lnTo>
                  <a:lnTo>
                    <a:pt x="7" y="642"/>
                  </a:lnTo>
                  <a:lnTo>
                    <a:pt x="11" y="636"/>
                  </a:lnTo>
                  <a:lnTo>
                    <a:pt x="13" y="632"/>
                  </a:lnTo>
                  <a:lnTo>
                    <a:pt x="11" y="632"/>
                  </a:lnTo>
                  <a:lnTo>
                    <a:pt x="11" y="631"/>
                  </a:lnTo>
                  <a:lnTo>
                    <a:pt x="11" y="629"/>
                  </a:lnTo>
                  <a:lnTo>
                    <a:pt x="11" y="627"/>
                  </a:lnTo>
                  <a:lnTo>
                    <a:pt x="13" y="625"/>
                  </a:lnTo>
                  <a:lnTo>
                    <a:pt x="13" y="624"/>
                  </a:lnTo>
                  <a:lnTo>
                    <a:pt x="13" y="623"/>
                  </a:lnTo>
                  <a:lnTo>
                    <a:pt x="13" y="623"/>
                  </a:lnTo>
                  <a:lnTo>
                    <a:pt x="11" y="623"/>
                  </a:lnTo>
                  <a:lnTo>
                    <a:pt x="11" y="619"/>
                  </a:lnTo>
                  <a:lnTo>
                    <a:pt x="14" y="612"/>
                  </a:lnTo>
                  <a:lnTo>
                    <a:pt x="17" y="603"/>
                  </a:lnTo>
                  <a:lnTo>
                    <a:pt x="19" y="594"/>
                  </a:lnTo>
                  <a:lnTo>
                    <a:pt x="22" y="586"/>
                  </a:lnTo>
                  <a:lnTo>
                    <a:pt x="23" y="582"/>
                  </a:lnTo>
                  <a:lnTo>
                    <a:pt x="27" y="568"/>
                  </a:lnTo>
                  <a:lnTo>
                    <a:pt x="30" y="552"/>
                  </a:lnTo>
                  <a:lnTo>
                    <a:pt x="35" y="539"/>
                  </a:lnTo>
                  <a:lnTo>
                    <a:pt x="40" y="527"/>
                  </a:lnTo>
                  <a:lnTo>
                    <a:pt x="43" y="515"/>
                  </a:lnTo>
                  <a:lnTo>
                    <a:pt x="47" y="501"/>
                  </a:lnTo>
                  <a:lnTo>
                    <a:pt x="49" y="493"/>
                  </a:lnTo>
                  <a:lnTo>
                    <a:pt x="53" y="481"/>
                  </a:lnTo>
                  <a:lnTo>
                    <a:pt x="58" y="466"/>
                  </a:lnTo>
                  <a:lnTo>
                    <a:pt x="64" y="449"/>
                  </a:lnTo>
                  <a:lnTo>
                    <a:pt x="70" y="432"/>
                  </a:lnTo>
                  <a:lnTo>
                    <a:pt x="77" y="415"/>
                  </a:lnTo>
                  <a:lnTo>
                    <a:pt x="83" y="400"/>
                  </a:lnTo>
                  <a:lnTo>
                    <a:pt x="87" y="387"/>
                  </a:lnTo>
                  <a:lnTo>
                    <a:pt x="91" y="379"/>
                  </a:lnTo>
                  <a:lnTo>
                    <a:pt x="93" y="377"/>
                  </a:lnTo>
                  <a:lnTo>
                    <a:pt x="93" y="373"/>
                  </a:lnTo>
                  <a:lnTo>
                    <a:pt x="94" y="362"/>
                  </a:lnTo>
                  <a:lnTo>
                    <a:pt x="95" y="348"/>
                  </a:lnTo>
                  <a:lnTo>
                    <a:pt x="96" y="333"/>
                  </a:lnTo>
                  <a:lnTo>
                    <a:pt x="98" y="319"/>
                  </a:lnTo>
                  <a:lnTo>
                    <a:pt x="100" y="303"/>
                  </a:lnTo>
                  <a:lnTo>
                    <a:pt x="102" y="292"/>
                  </a:lnTo>
                  <a:lnTo>
                    <a:pt x="103" y="277"/>
                  </a:lnTo>
                  <a:lnTo>
                    <a:pt x="104" y="263"/>
                  </a:lnTo>
                  <a:lnTo>
                    <a:pt x="106" y="250"/>
                  </a:lnTo>
                  <a:lnTo>
                    <a:pt x="107" y="239"/>
                  </a:lnTo>
                  <a:lnTo>
                    <a:pt x="108" y="234"/>
                  </a:lnTo>
                  <a:lnTo>
                    <a:pt x="112" y="231"/>
                  </a:lnTo>
                  <a:lnTo>
                    <a:pt x="119" y="226"/>
                  </a:lnTo>
                  <a:lnTo>
                    <a:pt x="127" y="221"/>
                  </a:lnTo>
                  <a:lnTo>
                    <a:pt x="132" y="217"/>
                  </a:lnTo>
                  <a:lnTo>
                    <a:pt x="134" y="216"/>
                  </a:lnTo>
                  <a:lnTo>
                    <a:pt x="134" y="216"/>
                  </a:lnTo>
                  <a:lnTo>
                    <a:pt x="136" y="216"/>
                  </a:lnTo>
                  <a:lnTo>
                    <a:pt x="137" y="216"/>
                  </a:lnTo>
                  <a:lnTo>
                    <a:pt x="148" y="208"/>
                  </a:lnTo>
                  <a:lnTo>
                    <a:pt x="157" y="200"/>
                  </a:lnTo>
                  <a:lnTo>
                    <a:pt x="166" y="192"/>
                  </a:lnTo>
                  <a:lnTo>
                    <a:pt x="172" y="187"/>
                  </a:lnTo>
                  <a:lnTo>
                    <a:pt x="175" y="184"/>
                  </a:lnTo>
                  <a:lnTo>
                    <a:pt x="175" y="182"/>
                  </a:lnTo>
                  <a:lnTo>
                    <a:pt x="175" y="179"/>
                  </a:lnTo>
                  <a:lnTo>
                    <a:pt x="175" y="175"/>
                  </a:lnTo>
                  <a:lnTo>
                    <a:pt x="176" y="171"/>
                  </a:lnTo>
                  <a:lnTo>
                    <a:pt x="176" y="169"/>
                  </a:lnTo>
                  <a:lnTo>
                    <a:pt x="176" y="166"/>
                  </a:lnTo>
                  <a:lnTo>
                    <a:pt x="178" y="165"/>
                  </a:lnTo>
                  <a:lnTo>
                    <a:pt x="180" y="163"/>
                  </a:lnTo>
                  <a:lnTo>
                    <a:pt x="180" y="162"/>
                  </a:lnTo>
                  <a:lnTo>
                    <a:pt x="180" y="162"/>
                  </a:lnTo>
                  <a:lnTo>
                    <a:pt x="180" y="159"/>
                  </a:lnTo>
                  <a:lnTo>
                    <a:pt x="180" y="157"/>
                  </a:lnTo>
                  <a:lnTo>
                    <a:pt x="180" y="154"/>
                  </a:lnTo>
                  <a:lnTo>
                    <a:pt x="180" y="153"/>
                  </a:lnTo>
                  <a:lnTo>
                    <a:pt x="179" y="152"/>
                  </a:lnTo>
                  <a:lnTo>
                    <a:pt x="179" y="150"/>
                  </a:lnTo>
                  <a:lnTo>
                    <a:pt x="178" y="149"/>
                  </a:lnTo>
                  <a:lnTo>
                    <a:pt x="176" y="148"/>
                  </a:lnTo>
                  <a:lnTo>
                    <a:pt x="174" y="144"/>
                  </a:lnTo>
                  <a:lnTo>
                    <a:pt x="171" y="138"/>
                  </a:lnTo>
                  <a:lnTo>
                    <a:pt x="168" y="133"/>
                  </a:lnTo>
                  <a:lnTo>
                    <a:pt x="166" y="128"/>
                  </a:lnTo>
                  <a:lnTo>
                    <a:pt x="165" y="124"/>
                  </a:lnTo>
                  <a:lnTo>
                    <a:pt x="165" y="120"/>
                  </a:lnTo>
                  <a:lnTo>
                    <a:pt x="165" y="120"/>
                  </a:lnTo>
                  <a:lnTo>
                    <a:pt x="163" y="119"/>
                  </a:lnTo>
                  <a:lnTo>
                    <a:pt x="162" y="117"/>
                  </a:lnTo>
                  <a:lnTo>
                    <a:pt x="159" y="116"/>
                  </a:lnTo>
                  <a:lnTo>
                    <a:pt x="157" y="114"/>
                  </a:lnTo>
                  <a:lnTo>
                    <a:pt x="155" y="108"/>
                  </a:lnTo>
                  <a:lnTo>
                    <a:pt x="154" y="104"/>
                  </a:lnTo>
                  <a:lnTo>
                    <a:pt x="153" y="99"/>
                  </a:lnTo>
                  <a:lnTo>
                    <a:pt x="153" y="98"/>
                  </a:lnTo>
                  <a:lnTo>
                    <a:pt x="151" y="95"/>
                  </a:lnTo>
                  <a:lnTo>
                    <a:pt x="150" y="91"/>
                  </a:lnTo>
                  <a:lnTo>
                    <a:pt x="149" y="87"/>
                  </a:lnTo>
                  <a:lnTo>
                    <a:pt x="149" y="85"/>
                  </a:lnTo>
                  <a:lnTo>
                    <a:pt x="149" y="82"/>
                  </a:lnTo>
                  <a:lnTo>
                    <a:pt x="149" y="80"/>
                  </a:lnTo>
                  <a:lnTo>
                    <a:pt x="151" y="78"/>
                  </a:lnTo>
                  <a:lnTo>
                    <a:pt x="151" y="77"/>
                  </a:lnTo>
                  <a:lnTo>
                    <a:pt x="153" y="77"/>
                  </a:lnTo>
                  <a:lnTo>
                    <a:pt x="153" y="78"/>
                  </a:lnTo>
                  <a:lnTo>
                    <a:pt x="153" y="78"/>
                  </a:lnTo>
                  <a:lnTo>
                    <a:pt x="153" y="77"/>
                  </a:lnTo>
                  <a:lnTo>
                    <a:pt x="153" y="77"/>
                  </a:lnTo>
                  <a:lnTo>
                    <a:pt x="153" y="73"/>
                  </a:lnTo>
                  <a:lnTo>
                    <a:pt x="153" y="65"/>
                  </a:lnTo>
                  <a:lnTo>
                    <a:pt x="151" y="55"/>
                  </a:lnTo>
                  <a:lnTo>
                    <a:pt x="151" y="49"/>
                  </a:lnTo>
                  <a:lnTo>
                    <a:pt x="151" y="44"/>
                  </a:lnTo>
                  <a:lnTo>
                    <a:pt x="153" y="35"/>
                  </a:lnTo>
                  <a:lnTo>
                    <a:pt x="157" y="26"/>
                  </a:lnTo>
                  <a:lnTo>
                    <a:pt x="163" y="19"/>
                  </a:lnTo>
                  <a:lnTo>
                    <a:pt x="171" y="13"/>
                  </a:lnTo>
                  <a:lnTo>
                    <a:pt x="184" y="6"/>
                  </a:lnTo>
                  <a:lnTo>
                    <a:pt x="200" y="1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282E3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99">
              <a:extLst>
                <a:ext uri="{FF2B5EF4-FFF2-40B4-BE49-F238E27FC236}">
                  <a16:creationId xmlns:a16="http://schemas.microsoft.com/office/drawing/2014/main" id="{05BEB447-5946-476F-B7B9-0454FE975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4735513"/>
              <a:ext cx="234950" cy="604838"/>
            </a:xfrm>
            <a:custGeom>
              <a:avLst/>
              <a:gdLst>
                <a:gd name="T0" fmla="*/ 145 w 148"/>
                <a:gd name="T1" fmla="*/ 2 h 381"/>
                <a:gd name="T2" fmla="*/ 99 w 148"/>
                <a:gd name="T3" fmla="*/ 198 h 381"/>
                <a:gd name="T4" fmla="*/ 95 w 148"/>
                <a:gd name="T5" fmla="*/ 232 h 381"/>
                <a:gd name="T6" fmla="*/ 87 w 148"/>
                <a:gd name="T7" fmla="*/ 303 h 381"/>
                <a:gd name="T8" fmla="*/ 81 w 148"/>
                <a:gd name="T9" fmla="*/ 366 h 381"/>
                <a:gd name="T10" fmla="*/ 73 w 148"/>
                <a:gd name="T11" fmla="*/ 381 h 381"/>
                <a:gd name="T12" fmla="*/ 53 w 148"/>
                <a:gd name="T13" fmla="*/ 379 h 381"/>
                <a:gd name="T14" fmla="*/ 57 w 148"/>
                <a:gd name="T15" fmla="*/ 349 h 381"/>
                <a:gd name="T16" fmla="*/ 69 w 148"/>
                <a:gd name="T17" fmla="*/ 279 h 381"/>
                <a:gd name="T18" fmla="*/ 81 w 148"/>
                <a:gd name="T19" fmla="*/ 199 h 381"/>
                <a:gd name="T20" fmla="*/ 89 w 148"/>
                <a:gd name="T21" fmla="*/ 142 h 381"/>
                <a:gd name="T22" fmla="*/ 90 w 148"/>
                <a:gd name="T23" fmla="*/ 100 h 381"/>
                <a:gd name="T24" fmla="*/ 90 w 148"/>
                <a:gd name="T25" fmla="*/ 72 h 381"/>
                <a:gd name="T26" fmla="*/ 99 w 148"/>
                <a:gd name="T27" fmla="*/ 66 h 381"/>
                <a:gd name="T28" fmla="*/ 106 w 148"/>
                <a:gd name="T29" fmla="*/ 74 h 381"/>
                <a:gd name="T30" fmla="*/ 112 w 148"/>
                <a:gd name="T31" fmla="*/ 82 h 381"/>
                <a:gd name="T32" fmla="*/ 111 w 148"/>
                <a:gd name="T33" fmla="*/ 79 h 381"/>
                <a:gd name="T34" fmla="*/ 94 w 148"/>
                <a:gd name="T35" fmla="*/ 57 h 381"/>
                <a:gd name="T36" fmla="*/ 86 w 148"/>
                <a:gd name="T37" fmla="*/ 49 h 381"/>
                <a:gd name="T38" fmla="*/ 81 w 148"/>
                <a:gd name="T39" fmla="*/ 49 h 381"/>
                <a:gd name="T40" fmla="*/ 73 w 148"/>
                <a:gd name="T41" fmla="*/ 65 h 381"/>
                <a:gd name="T42" fmla="*/ 64 w 148"/>
                <a:gd name="T43" fmla="*/ 83 h 381"/>
                <a:gd name="T44" fmla="*/ 68 w 148"/>
                <a:gd name="T45" fmla="*/ 78 h 381"/>
                <a:gd name="T46" fmla="*/ 73 w 148"/>
                <a:gd name="T47" fmla="*/ 71 h 381"/>
                <a:gd name="T48" fmla="*/ 72 w 148"/>
                <a:gd name="T49" fmla="*/ 84 h 381"/>
                <a:gd name="T50" fmla="*/ 65 w 148"/>
                <a:gd name="T51" fmla="*/ 116 h 381"/>
                <a:gd name="T52" fmla="*/ 50 w 148"/>
                <a:gd name="T53" fmla="*/ 189 h 381"/>
                <a:gd name="T54" fmla="*/ 34 w 148"/>
                <a:gd name="T55" fmla="*/ 270 h 381"/>
                <a:gd name="T56" fmla="*/ 22 w 148"/>
                <a:gd name="T57" fmla="*/ 328 h 381"/>
                <a:gd name="T58" fmla="*/ 18 w 148"/>
                <a:gd name="T59" fmla="*/ 359 h 381"/>
                <a:gd name="T60" fmla="*/ 17 w 148"/>
                <a:gd name="T61" fmla="*/ 372 h 381"/>
                <a:gd name="T62" fmla="*/ 15 w 148"/>
                <a:gd name="T63" fmla="*/ 375 h 381"/>
                <a:gd name="T64" fmla="*/ 8 w 148"/>
                <a:gd name="T65" fmla="*/ 372 h 381"/>
                <a:gd name="T66" fmla="*/ 1 w 148"/>
                <a:gd name="T67" fmla="*/ 368 h 381"/>
                <a:gd name="T68" fmla="*/ 2 w 148"/>
                <a:gd name="T69" fmla="*/ 351 h 381"/>
                <a:gd name="T70" fmla="*/ 8 w 148"/>
                <a:gd name="T71" fmla="*/ 292 h 381"/>
                <a:gd name="T72" fmla="*/ 14 w 148"/>
                <a:gd name="T73" fmla="*/ 232 h 381"/>
                <a:gd name="T74" fmla="*/ 22 w 148"/>
                <a:gd name="T75" fmla="*/ 188 h 381"/>
                <a:gd name="T76" fmla="*/ 36 w 148"/>
                <a:gd name="T77" fmla="*/ 123 h 381"/>
                <a:gd name="T78" fmla="*/ 47 w 148"/>
                <a:gd name="T79" fmla="*/ 86 h 381"/>
                <a:gd name="T80" fmla="*/ 59 w 148"/>
                <a:gd name="T81" fmla="*/ 62 h 381"/>
                <a:gd name="T82" fmla="*/ 59 w 148"/>
                <a:gd name="T83" fmla="*/ 49 h 381"/>
                <a:gd name="T84" fmla="*/ 60 w 148"/>
                <a:gd name="T85" fmla="*/ 46 h 381"/>
                <a:gd name="T86" fmla="*/ 60 w 148"/>
                <a:gd name="T87" fmla="*/ 37 h 381"/>
                <a:gd name="T88" fmla="*/ 61 w 148"/>
                <a:gd name="T89" fmla="*/ 28 h 381"/>
                <a:gd name="T90" fmla="*/ 65 w 148"/>
                <a:gd name="T91" fmla="*/ 24 h 381"/>
                <a:gd name="T92" fmla="*/ 65 w 148"/>
                <a:gd name="T93" fmla="*/ 29 h 381"/>
                <a:gd name="T94" fmla="*/ 70 w 148"/>
                <a:gd name="T95" fmla="*/ 37 h 381"/>
                <a:gd name="T96" fmla="*/ 78 w 148"/>
                <a:gd name="T97" fmla="*/ 45 h 381"/>
                <a:gd name="T98" fmla="*/ 84 w 148"/>
                <a:gd name="T99" fmla="*/ 48 h 381"/>
                <a:gd name="T100" fmla="*/ 89 w 148"/>
                <a:gd name="T101" fmla="*/ 48 h 381"/>
                <a:gd name="T102" fmla="*/ 105 w 148"/>
                <a:gd name="T103" fmla="*/ 36 h 381"/>
                <a:gd name="T104" fmla="*/ 129 w 148"/>
                <a:gd name="T105" fmla="*/ 17 h 381"/>
                <a:gd name="T106" fmla="*/ 141 w 148"/>
                <a:gd name="T107" fmla="*/ 4 h 381"/>
                <a:gd name="T108" fmla="*/ 144 w 148"/>
                <a:gd name="T109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" h="381">
                  <a:moveTo>
                    <a:pt x="144" y="0"/>
                  </a:moveTo>
                  <a:lnTo>
                    <a:pt x="145" y="0"/>
                  </a:lnTo>
                  <a:lnTo>
                    <a:pt x="145" y="2"/>
                  </a:lnTo>
                  <a:lnTo>
                    <a:pt x="146" y="4"/>
                  </a:lnTo>
                  <a:lnTo>
                    <a:pt x="148" y="6"/>
                  </a:lnTo>
                  <a:lnTo>
                    <a:pt x="99" y="198"/>
                  </a:lnTo>
                  <a:lnTo>
                    <a:pt x="98" y="203"/>
                  </a:lnTo>
                  <a:lnTo>
                    <a:pt x="97" y="215"/>
                  </a:lnTo>
                  <a:lnTo>
                    <a:pt x="95" y="232"/>
                  </a:lnTo>
                  <a:lnTo>
                    <a:pt x="93" y="254"/>
                  </a:lnTo>
                  <a:lnTo>
                    <a:pt x="90" y="278"/>
                  </a:lnTo>
                  <a:lnTo>
                    <a:pt x="87" y="303"/>
                  </a:lnTo>
                  <a:lnTo>
                    <a:pt x="85" y="326"/>
                  </a:lnTo>
                  <a:lnTo>
                    <a:pt x="82" y="349"/>
                  </a:lnTo>
                  <a:lnTo>
                    <a:pt x="81" y="366"/>
                  </a:lnTo>
                  <a:lnTo>
                    <a:pt x="80" y="377"/>
                  </a:lnTo>
                  <a:lnTo>
                    <a:pt x="78" y="381"/>
                  </a:lnTo>
                  <a:lnTo>
                    <a:pt x="73" y="381"/>
                  </a:lnTo>
                  <a:lnTo>
                    <a:pt x="65" y="380"/>
                  </a:lnTo>
                  <a:lnTo>
                    <a:pt x="57" y="380"/>
                  </a:lnTo>
                  <a:lnTo>
                    <a:pt x="53" y="379"/>
                  </a:lnTo>
                  <a:lnTo>
                    <a:pt x="53" y="375"/>
                  </a:lnTo>
                  <a:lnTo>
                    <a:pt x="55" y="364"/>
                  </a:lnTo>
                  <a:lnTo>
                    <a:pt x="57" y="349"/>
                  </a:lnTo>
                  <a:lnTo>
                    <a:pt x="61" y="329"/>
                  </a:lnTo>
                  <a:lnTo>
                    <a:pt x="65" y="305"/>
                  </a:lnTo>
                  <a:lnTo>
                    <a:pt x="69" y="279"/>
                  </a:lnTo>
                  <a:lnTo>
                    <a:pt x="73" y="252"/>
                  </a:lnTo>
                  <a:lnTo>
                    <a:pt x="77" y="226"/>
                  </a:lnTo>
                  <a:lnTo>
                    <a:pt x="81" y="199"/>
                  </a:lnTo>
                  <a:lnTo>
                    <a:pt x="84" y="177"/>
                  </a:lnTo>
                  <a:lnTo>
                    <a:pt x="86" y="158"/>
                  </a:lnTo>
                  <a:lnTo>
                    <a:pt x="89" y="142"/>
                  </a:lnTo>
                  <a:lnTo>
                    <a:pt x="89" y="133"/>
                  </a:lnTo>
                  <a:lnTo>
                    <a:pt x="90" y="117"/>
                  </a:lnTo>
                  <a:lnTo>
                    <a:pt x="90" y="100"/>
                  </a:lnTo>
                  <a:lnTo>
                    <a:pt x="90" y="86"/>
                  </a:lnTo>
                  <a:lnTo>
                    <a:pt x="90" y="76"/>
                  </a:lnTo>
                  <a:lnTo>
                    <a:pt x="90" y="72"/>
                  </a:lnTo>
                  <a:lnTo>
                    <a:pt x="98" y="63"/>
                  </a:lnTo>
                  <a:lnTo>
                    <a:pt x="98" y="65"/>
                  </a:lnTo>
                  <a:lnTo>
                    <a:pt x="99" y="66"/>
                  </a:lnTo>
                  <a:lnTo>
                    <a:pt x="101" y="68"/>
                  </a:lnTo>
                  <a:lnTo>
                    <a:pt x="103" y="71"/>
                  </a:lnTo>
                  <a:lnTo>
                    <a:pt x="106" y="74"/>
                  </a:lnTo>
                  <a:lnTo>
                    <a:pt x="108" y="76"/>
                  </a:lnTo>
                  <a:lnTo>
                    <a:pt x="110" y="79"/>
                  </a:lnTo>
                  <a:lnTo>
                    <a:pt x="112" y="82"/>
                  </a:lnTo>
                  <a:lnTo>
                    <a:pt x="112" y="83"/>
                  </a:lnTo>
                  <a:lnTo>
                    <a:pt x="114" y="83"/>
                  </a:lnTo>
                  <a:lnTo>
                    <a:pt x="111" y="79"/>
                  </a:lnTo>
                  <a:lnTo>
                    <a:pt x="107" y="72"/>
                  </a:lnTo>
                  <a:lnTo>
                    <a:pt x="101" y="65"/>
                  </a:lnTo>
                  <a:lnTo>
                    <a:pt x="94" y="57"/>
                  </a:lnTo>
                  <a:lnTo>
                    <a:pt x="90" y="51"/>
                  </a:lnTo>
                  <a:lnTo>
                    <a:pt x="87" y="49"/>
                  </a:lnTo>
                  <a:lnTo>
                    <a:pt x="86" y="49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1" y="49"/>
                  </a:lnTo>
                  <a:lnTo>
                    <a:pt x="80" y="51"/>
                  </a:lnTo>
                  <a:lnTo>
                    <a:pt x="77" y="57"/>
                  </a:lnTo>
                  <a:lnTo>
                    <a:pt x="73" y="65"/>
                  </a:lnTo>
                  <a:lnTo>
                    <a:pt x="69" y="72"/>
                  </a:lnTo>
                  <a:lnTo>
                    <a:pt x="65" y="79"/>
                  </a:lnTo>
                  <a:lnTo>
                    <a:pt x="64" y="83"/>
                  </a:lnTo>
                  <a:lnTo>
                    <a:pt x="64" y="82"/>
                  </a:lnTo>
                  <a:lnTo>
                    <a:pt x="65" y="80"/>
                  </a:lnTo>
                  <a:lnTo>
                    <a:pt x="68" y="78"/>
                  </a:lnTo>
                  <a:lnTo>
                    <a:pt x="69" y="75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72" y="84"/>
                  </a:lnTo>
                  <a:lnTo>
                    <a:pt x="70" y="88"/>
                  </a:lnTo>
                  <a:lnTo>
                    <a:pt x="69" y="99"/>
                  </a:lnTo>
                  <a:lnTo>
                    <a:pt x="65" y="116"/>
                  </a:lnTo>
                  <a:lnTo>
                    <a:pt x="61" y="137"/>
                  </a:lnTo>
                  <a:lnTo>
                    <a:pt x="56" y="161"/>
                  </a:lnTo>
                  <a:lnTo>
                    <a:pt x="50" y="189"/>
                  </a:lnTo>
                  <a:lnTo>
                    <a:pt x="44" y="216"/>
                  </a:lnTo>
                  <a:lnTo>
                    <a:pt x="39" y="244"/>
                  </a:lnTo>
                  <a:lnTo>
                    <a:pt x="34" y="270"/>
                  </a:lnTo>
                  <a:lnTo>
                    <a:pt x="29" y="294"/>
                  </a:lnTo>
                  <a:lnTo>
                    <a:pt x="25" y="313"/>
                  </a:lnTo>
                  <a:lnTo>
                    <a:pt x="22" y="328"/>
                  </a:lnTo>
                  <a:lnTo>
                    <a:pt x="21" y="336"/>
                  </a:lnTo>
                  <a:lnTo>
                    <a:pt x="18" y="350"/>
                  </a:lnTo>
                  <a:lnTo>
                    <a:pt x="18" y="359"/>
                  </a:lnTo>
                  <a:lnTo>
                    <a:pt x="18" y="366"/>
                  </a:lnTo>
                  <a:lnTo>
                    <a:pt x="18" y="370"/>
                  </a:lnTo>
                  <a:lnTo>
                    <a:pt x="17" y="372"/>
                  </a:lnTo>
                  <a:lnTo>
                    <a:pt x="17" y="375"/>
                  </a:lnTo>
                  <a:lnTo>
                    <a:pt x="17" y="375"/>
                  </a:lnTo>
                  <a:lnTo>
                    <a:pt x="15" y="375"/>
                  </a:lnTo>
                  <a:lnTo>
                    <a:pt x="14" y="375"/>
                  </a:lnTo>
                  <a:lnTo>
                    <a:pt x="12" y="374"/>
                  </a:lnTo>
                  <a:lnTo>
                    <a:pt x="8" y="372"/>
                  </a:lnTo>
                  <a:lnTo>
                    <a:pt x="5" y="371"/>
                  </a:lnTo>
                  <a:lnTo>
                    <a:pt x="2" y="370"/>
                  </a:lnTo>
                  <a:lnTo>
                    <a:pt x="1" y="368"/>
                  </a:lnTo>
                  <a:lnTo>
                    <a:pt x="0" y="367"/>
                  </a:lnTo>
                  <a:lnTo>
                    <a:pt x="1" y="363"/>
                  </a:lnTo>
                  <a:lnTo>
                    <a:pt x="2" y="351"/>
                  </a:lnTo>
                  <a:lnTo>
                    <a:pt x="4" y="334"/>
                  </a:lnTo>
                  <a:lnTo>
                    <a:pt x="5" y="315"/>
                  </a:lnTo>
                  <a:lnTo>
                    <a:pt x="8" y="292"/>
                  </a:lnTo>
                  <a:lnTo>
                    <a:pt x="9" y="270"/>
                  </a:lnTo>
                  <a:lnTo>
                    <a:pt x="12" y="249"/>
                  </a:lnTo>
                  <a:lnTo>
                    <a:pt x="14" y="232"/>
                  </a:lnTo>
                  <a:lnTo>
                    <a:pt x="15" y="219"/>
                  </a:lnTo>
                  <a:lnTo>
                    <a:pt x="18" y="205"/>
                  </a:lnTo>
                  <a:lnTo>
                    <a:pt x="22" y="188"/>
                  </a:lnTo>
                  <a:lnTo>
                    <a:pt x="26" y="167"/>
                  </a:lnTo>
                  <a:lnTo>
                    <a:pt x="31" y="144"/>
                  </a:lnTo>
                  <a:lnTo>
                    <a:pt x="36" y="123"/>
                  </a:lnTo>
                  <a:lnTo>
                    <a:pt x="40" y="106"/>
                  </a:lnTo>
                  <a:lnTo>
                    <a:pt x="44" y="92"/>
                  </a:lnTo>
                  <a:lnTo>
                    <a:pt x="47" y="86"/>
                  </a:lnTo>
                  <a:lnTo>
                    <a:pt x="51" y="79"/>
                  </a:lnTo>
                  <a:lnTo>
                    <a:pt x="55" y="71"/>
                  </a:lnTo>
                  <a:lnTo>
                    <a:pt x="59" y="62"/>
                  </a:lnTo>
                  <a:lnTo>
                    <a:pt x="60" y="54"/>
                  </a:lnTo>
                  <a:lnTo>
                    <a:pt x="60" y="50"/>
                  </a:lnTo>
                  <a:lnTo>
                    <a:pt x="59" y="49"/>
                  </a:lnTo>
                  <a:lnTo>
                    <a:pt x="59" y="48"/>
                  </a:lnTo>
                  <a:lnTo>
                    <a:pt x="59" y="46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1"/>
                  </a:lnTo>
                  <a:lnTo>
                    <a:pt x="60" y="37"/>
                  </a:lnTo>
                  <a:lnTo>
                    <a:pt x="61" y="33"/>
                  </a:lnTo>
                  <a:lnTo>
                    <a:pt x="61" y="31"/>
                  </a:lnTo>
                  <a:lnTo>
                    <a:pt x="61" y="28"/>
                  </a:lnTo>
                  <a:lnTo>
                    <a:pt x="63" y="27"/>
                  </a:lnTo>
                  <a:lnTo>
                    <a:pt x="65" y="25"/>
                  </a:lnTo>
                  <a:lnTo>
                    <a:pt x="65" y="24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7" y="33"/>
                  </a:lnTo>
                  <a:lnTo>
                    <a:pt x="68" y="34"/>
                  </a:lnTo>
                  <a:lnTo>
                    <a:pt x="70" y="37"/>
                  </a:lnTo>
                  <a:lnTo>
                    <a:pt x="73" y="40"/>
                  </a:lnTo>
                  <a:lnTo>
                    <a:pt x="76" y="42"/>
                  </a:lnTo>
                  <a:lnTo>
                    <a:pt x="78" y="45"/>
                  </a:lnTo>
                  <a:lnTo>
                    <a:pt x="81" y="46"/>
                  </a:lnTo>
                  <a:lnTo>
                    <a:pt x="82" y="46"/>
                  </a:lnTo>
                  <a:lnTo>
                    <a:pt x="84" y="48"/>
                  </a:lnTo>
                  <a:lnTo>
                    <a:pt x="86" y="48"/>
                  </a:lnTo>
                  <a:lnTo>
                    <a:pt x="89" y="48"/>
                  </a:lnTo>
                  <a:lnTo>
                    <a:pt x="89" y="48"/>
                  </a:lnTo>
                  <a:lnTo>
                    <a:pt x="91" y="46"/>
                  </a:lnTo>
                  <a:lnTo>
                    <a:pt x="97" y="42"/>
                  </a:lnTo>
                  <a:lnTo>
                    <a:pt x="105" y="36"/>
                  </a:lnTo>
                  <a:lnTo>
                    <a:pt x="114" y="31"/>
                  </a:lnTo>
                  <a:lnTo>
                    <a:pt x="123" y="24"/>
                  </a:lnTo>
                  <a:lnTo>
                    <a:pt x="129" y="17"/>
                  </a:lnTo>
                  <a:lnTo>
                    <a:pt x="135" y="14"/>
                  </a:lnTo>
                  <a:lnTo>
                    <a:pt x="139" y="8"/>
                  </a:lnTo>
                  <a:lnTo>
                    <a:pt x="141" y="4"/>
                  </a:lnTo>
                  <a:lnTo>
                    <a:pt x="142" y="2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300">
              <a:extLst>
                <a:ext uri="{FF2B5EF4-FFF2-40B4-BE49-F238E27FC236}">
                  <a16:creationId xmlns:a16="http://schemas.microsoft.com/office/drawing/2014/main" id="{747D4E1B-3C46-402F-9277-8A4D1EA41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5463" y="5043488"/>
              <a:ext cx="338138" cy="330200"/>
            </a:xfrm>
            <a:custGeom>
              <a:avLst/>
              <a:gdLst>
                <a:gd name="T0" fmla="*/ 60 w 213"/>
                <a:gd name="T1" fmla="*/ 12 h 208"/>
                <a:gd name="T2" fmla="*/ 145 w 213"/>
                <a:gd name="T3" fmla="*/ 36 h 208"/>
                <a:gd name="T4" fmla="*/ 188 w 213"/>
                <a:gd name="T5" fmla="*/ 47 h 208"/>
                <a:gd name="T6" fmla="*/ 195 w 213"/>
                <a:gd name="T7" fmla="*/ 50 h 208"/>
                <a:gd name="T8" fmla="*/ 200 w 213"/>
                <a:gd name="T9" fmla="*/ 51 h 208"/>
                <a:gd name="T10" fmla="*/ 204 w 213"/>
                <a:gd name="T11" fmla="*/ 51 h 208"/>
                <a:gd name="T12" fmla="*/ 207 w 213"/>
                <a:gd name="T13" fmla="*/ 53 h 208"/>
                <a:gd name="T14" fmla="*/ 209 w 213"/>
                <a:gd name="T15" fmla="*/ 60 h 208"/>
                <a:gd name="T16" fmla="*/ 213 w 213"/>
                <a:gd name="T17" fmla="*/ 73 h 208"/>
                <a:gd name="T18" fmla="*/ 207 w 213"/>
                <a:gd name="T19" fmla="*/ 85 h 208"/>
                <a:gd name="T20" fmla="*/ 195 w 213"/>
                <a:gd name="T21" fmla="*/ 104 h 208"/>
                <a:gd name="T22" fmla="*/ 181 w 213"/>
                <a:gd name="T23" fmla="*/ 119 h 208"/>
                <a:gd name="T24" fmla="*/ 162 w 213"/>
                <a:gd name="T25" fmla="*/ 138 h 208"/>
                <a:gd name="T26" fmla="*/ 144 w 213"/>
                <a:gd name="T27" fmla="*/ 156 h 208"/>
                <a:gd name="T28" fmla="*/ 136 w 213"/>
                <a:gd name="T29" fmla="*/ 164 h 208"/>
                <a:gd name="T30" fmla="*/ 133 w 213"/>
                <a:gd name="T31" fmla="*/ 162 h 208"/>
                <a:gd name="T32" fmla="*/ 127 w 213"/>
                <a:gd name="T33" fmla="*/ 161 h 208"/>
                <a:gd name="T34" fmla="*/ 111 w 213"/>
                <a:gd name="T35" fmla="*/ 164 h 208"/>
                <a:gd name="T36" fmla="*/ 98 w 213"/>
                <a:gd name="T37" fmla="*/ 168 h 208"/>
                <a:gd name="T38" fmla="*/ 95 w 213"/>
                <a:gd name="T39" fmla="*/ 170 h 208"/>
                <a:gd name="T40" fmla="*/ 92 w 213"/>
                <a:gd name="T41" fmla="*/ 172 h 208"/>
                <a:gd name="T42" fmla="*/ 84 w 213"/>
                <a:gd name="T43" fmla="*/ 172 h 208"/>
                <a:gd name="T44" fmla="*/ 71 w 213"/>
                <a:gd name="T45" fmla="*/ 172 h 208"/>
                <a:gd name="T46" fmla="*/ 63 w 213"/>
                <a:gd name="T47" fmla="*/ 172 h 208"/>
                <a:gd name="T48" fmla="*/ 60 w 213"/>
                <a:gd name="T49" fmla="*/ 172 h 208"/>
                <a:gd name="T50" fmla="*/ 59 w 213"/>
                <a:gd name="T51" fmla="*/ 174 h 208"/>
                <a:gd name="T52" fmla="*/ 63 w 213"/>
                <a:gd name="T53" fmla="*/ 180 h 208"/>
                <a:gd name="T54" fmla="*/ 69 w 213"/>
                <a:gd name="T55" fmla="*/ 182 h 208"/>
                <a:gd name="T56" fmla="*/ 76 w 213"/>
                <a:gd name="T57" fmla="*/ 185 h 208"/>
                <a:gd name="T58" fmla="*/ 85 w 213"/>
                <a:gd name="T59" fmla="*/ 186 h 208"/>
                <a:gd name="T60" fmla="*/ 89 w 213"/>
                <a:gd name="T61" fmla="*/ 189 h 208"/>
                <a:gd name="T62" fmla="*/ 89 w 213"/>
                <a:gd name="T63" fmla="*/ 194 h 208"/>
                <a:gd name="T64" fmla="*/ 86 w 213"/>
                <a:gd name="T65" fmla="*/ 202 h 208"/>
                <a:gd name="T66" fmla="*/ 81 w 213"/>
                <a:gd name="T67" fmla="*/ 207 h 208"/>
                <a:gd name="T68" fmla="*/ 75 w 213"/>
                <a:gd name="T69" fmla="*/ 208 h 208"/>
                <a:gd name="T70" fmla="*/ 71 w 213"/>
                <a:gd name="T71" fmla="*/ 208 h 208"/>
                <a:gd name="T72" fmla="*/ 0 w 213"/>
                <a:gd name="T73" fmla="*/ 191 h 208"/>
                <a:gd name="T74" fmla="*/ 21 w 213"/>
                <a:gd name="T75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3" h="208">
                  <a:moveTo>
                    <a:pt x="21" y="0"/>
                  </a:moveTo>
                  <a:lnTo>
                    <a:pt x="60" y="12"/>
                  </a:lnTo>
                  <a:lnTo>
                    <a:pt x="102" y="24"/>
                  </a:lnTo>
                  <a:lnTo>
                    <a:pt x="145" y="36"/>
                  </a:lnTo>
                  <a:lnTo>
                    <a:pt x="186" y="46"/>
                  </a:lnTo>
                  <a:lnTo>
                    <a:pt x="188" y="47"/>
                  </a:lnTo>
                  <a:lnTo>
                    <a:pt x="191" y="49"/>
                  </a:lnTo>
                  <a:lnTo>
                    <a:pt x="195" y="50"/>
                  </a:lnTo>
                  <a:lnTo>
                    <a:pt x="198" y="50"/>
                  </a:lnTo>
                  <a:lnTo>
                    <a:pt x="200" y="51"/>
                  </a:lnTo>
                  <a:lnTo>
                    <a:pt x="202" y="50"/>
                  </a:lnTo>
                  <a:lnTo>
                    <a:pt x="204" y="51"/>
                  </a:lnTo>
                  <a:lnTo>
                    <a:pt x="205" y="51"/>
                  </a:lnTo>
                  <a:lnTo>
                    <a:pt x="207" y="53"/>
                  </a:lnTo>
                  <a:lnTo>
                    <a:pt x="208" y="54"/>
                  </a:lnTo>
                  <a:lnTo>
                    <a:pt x="209" y="60"/>
                  </a:lnTo>
                  <a:lnTo>
                    <a:pt x="212" y="68"/>
                  </a:lnTo>
                  <a:lnTo>
                    <a:pt x="213" y="73"/>
                  </a:lnTo>
                  <a:lnTo>
                    <a:pt x="211" y="77"/>
                  </a:lnTo>
                  <a:lnTo>
                    <a:pt x="207" y="85"/>
                  </a:lnTo>
                  <a:lnTo>
                    <a:pt x="202" y="93"/>
                  </a:lnTo>
                  <a:lnTo>
                    <a:pt x="195" y="104"/>
                  </a:lnTo>
                  <a:lnTo>
                    <a:pt x="187" y="113"/>
                  </a:lnTo>
                  <a:lnTo>
                    <a:pt x="181" y="119"/>
                  </a:lnTo>
                  <a:lnTo>
                    <a:pt x="171" y="128"/>
                  </a:lnTo>
                  <a:lnTo>
                    <a:pt x="162" y="138"/>
                  </a:lnTo>
                  <a:lnTo>
                    <a:pt x="152" y="148"/>
                  </a:lnTo>
                  <a:lnTo>
                    <a:pt x="144" y="156"/>
                  </a:lnTo>
                  <a:lnTo>
                    <a:pt x="137" y="161"/>
                  </a:lnTo>
                  <a:lnTo>
                    <a:pt x="136" y="164"/>
                  </a:lnTo>
                  <a:lnTo>
                    <a:pt x="136" y="164"/>
                  </a:lnTo>
                  <a:lnTo>
                    <a:pt x="133" y="162"/>
                  </a:lnTo>
                  <a:lnTo>
                    <a:pt x="131" y="162"/>
                  </a:lnTo>
                  <a:lnTo>
                    <a:pt x="127" y="161"/>
                  </a:lnTo>
                  <a:lnTo>
                    <a:pt x="120" y="161"/>
                  </a:lnTo>
                  <a:lnTo>
                    <a:pt x="111" y="164"/>
                  </a:lnTo>
                  <a:lnTo>
                    <a:pt x="102" y="166"/>
                  </a:lnTo>
                  <a:lnTo>
                    <a:pt x="98" y="168"/>
                  </a:lnTo>
                  <a:lnTo>
                    <a:pt x="97" y="169"/>
                  </a:lnTo>
                  <a:lnTo>
                    <a:pt x="95" y="170"/>
                  </a:lnTo>
                  <a:lnTo>
                    <a:pt x="93" y="170"/>
                  </a:lnTo>
                  <a:lnTo>
                    <a:pt x="92" y="172"/>
                  </a:lnTo>
                  <a:lnTo>
                    <a:pt x="88" y="172"/>
                  </a:lnTo>
                  <a:lnTo>
                    <a:pt x="84" y="172"/>
                  </a:lnTo>
                  <a:lnTo>
                    <a:pt x="77" y="172"/>
                  </a:lnTo>
                  <a:lnTo>
                    <a:pt x="71" y="172"/>
                  </a:lnTo>
                  <a:lnTo>
                    <a:pt x="67" y="172"/>
                  </a:lnTo>
                  <a:lnTo>
                    <a:pt x="63" y="172"/>
                  </a:lnTo>
                  <a:lnTo>
                    <a:pt x="61" y="172"/>
                  </a:lnTo>
                  <a:lnTo>
                    <a:pt x="60" y="172"/>
                  </a:lnTo>
                  <a:lnTo>
                    <a:pt x="59" y="173"/>
                  </a:lnTo>
                  <a:lnTo>
                    <a:pt x="59" y="174"/>
                  </a:lnTo>
                  <a:lnTo>
                    <a:pt x="60" y="177"/>
                  </a:lnTo>
                  <a:lnTo>
                    <a:pt x="63" y="180"/>
                  </a:lnTo>
                  <a:lnTo>
                    <a:pt x="65" y="181"/>
                  </a:lnTo>
                  <a:lnTo>
                    <a:pt x="69" y="182"/>
                  </a:lnTo>
                  <a:lnTo>
                    <a:pt x="72" y="183"/>
                  </a:lnTo>
                  <a:lnTo>
                    <a:pt x="76" y="185"/>
                  </a:lnTo>
                  <a:lnTo>
                    <a:pt x="81" y="185"/>
                  </a:lnTo>
                  <a:lnTo>
                    <a:pt x="85" y="186"/>
                  </a:lnTo>
                  <a:lnTo>
                    <a:pt x="88" y="187"/>
                  </a:lnTo>
                  <a:lnTo>
                    <a:pt x="89" y="189"/>
                  </a:lnTo>
                  <a:lnTo>
                    <a:pt x="90" y="191"/>
                  </a:lnTo>
                  <a:lnTo>
                    <a:pt x="89" y="194"/>
                  </a:lnTo>
                  <a:lnTo>
                    <a:pt x="88" y="198"/>
                  </a:lnTo>
                  <a:lnTo>
                    <a:pt x="86" y="202"/>
                  </a:lnTo>
                  <a:lnTo>
                    <a:pt x="84" y="204"/>
                  </a:lnTo>
                  <a:lnTo>
                    <a:pt x="81" y="207"/>
                  </a:lnTo>
                  <a:lnTo>
                    <a:pt x="78" y="208"/>
                  </a:lnTo>
                  <a:lnTo>
                    <a:pt x="75" y="208"/>
                  </a:lnTo>
                  <a:lnTo>
                    <a:pt x="72" y="208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0" y="191"/>
                  </a:lnTo>
                  <a:lnTo>
                    <a:pt x="12" y="9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1">
              <a:extLst>
                <a:ext uri="{FF2B5EF4-FFF2-40B4-BE49-F238E27FC236}">
                  <a16:creationId xmlns:a16="http://schemas.microsoft.com/office/drawing/2014/main" id="{29A5E689-66E4-407D-8A8C-D030C002B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5365750"/>
              <a:ext cx="100013" cy="53975"/>
            </a:xfrm>
            <a:custGeom>
              <a:avLst/>
              <a:gdLst>
                <a:gd name="T0" fmla="*/ 63 w 63"/>
                <a:gd name="T1" fmla="*/ 0 h 34"/>
                <a:gd name="T2" fmla="*/ 63 w 63"/>
                <a:gd name="T3" fmla="*/ 4 h 34"/>
                <a:gd name="T4" fmla="*/ 62 w 63"/>
                <a:gd name="T5" fmla="*/ 12 h 34"/>
                <a:gd name="T6" fmla="*/ 60 w 63"/>
                <a:gd name="T7" fmla="*/ 21 h 34"/>
                <a:gd name="T8" fmla="*/ 60 w 63"/>
                <a:gd name="T9" fmla="*/ 22 h 34"/>
                <a:gd name="T10" fmla="*/ 60 w 63"/>
                <a:gd name="T11" fmla="*/ 22 h 34"/>
                <a:gd name="T12" fmla="*/ 60 w 63"/>
                <a:gd name="T13" fmla="*/ 24 h 34"/>
                <a:gd name="T14" fmla="*/ 59 w 63"/>
                <a:gd name="T15" fmla="*/ 26 h 34"/>
                <a:gd name="T16" fmla="*/ 58 w 63"/>
                <a:gd name="T17" fmla="*/ 29 h 34"/>
                <a:gd name="T18" fmla="*/ 57 w 63"/>
                <a:gd name="T19" fmla="*/ 31 h 34"/>
                <a:gd name="T20" fmla="*/ 54 w 63"/>
                <a:gd name="T21" fmla="*/ 34 h 34"/>
                <a:gd name="T22" fmla="*/ 47 w 63"/>
                <a:gd name="T23" fmla="*/ 34 h 34"/>
                <a:gd name="T24" fmla="*/ 37 w 63"/>
                <a:gd name="T25" fmla="*/ 31 h 34"/>
                <a:gd name="T26" fmla="*/ 25 w 63"/>
                <a:gd name="T27" fmla="*/ 29 h 34"/>
                <a:gd name="T28" fmla="*/ 13 w 63"/>
                <a:gd name="T29" fmla="*/ 25 h 34"/>
                <a:gd name="T30" fmla="*/ 4 w 63"/>
                <a:gd name="T31" fmla="*/ 22 h 34"/>
                <a:gd name="T32" fmla="*/ 0 w 63"/>
                <a:gd name="T33" fmla="*/ 21 h 34"/>
                <a:gd name="T34" fmla="*/ 2 w 63"/>
                <a:gd name="T35" fmla="*/ 21 h 34"/>
                <a:gd name="T36" fmla="*/ 3 w 63"/>
                <a:gd name="T37" fmla="*/ 20 h 34"/>
                <a:gd name="T38" fmla="*/ 4 w 63"/>
                <a:gd name="T39" fmla="*/ 17 h 34"/>
                <a:gd name="T40" fmla="*/ 5 w 63"/>
                <a:gd name="T41" fmla="*/ 14 h 34"/>
                <a:gd name="T42" fmla="*/ 7 w 63"/>
                <a:gd name="T43" fmla="*/ 12 h 34"/>
                <a:gd name="T44" fmla="*/ 7 w 63"/>
                <a:gd name="T45" fmla="*/ 9 h 34"/>
                <a:gd name="T46" fmla="*/ 8 w 63"/>
                <a:gd name="T47" fmla="*/ 8 h 34"/>
                <a:gd name="T48" fmla="*/ 9 w 63"/>
                <a:gd name="T49" fmla="*/ 7 h 34"/>
                <a:gd name="T50" fmla="*/ 11 w 63"/>
                <a:gd name="T51" fmla="*/ 7 h 34"/>
                <a:gd name="T52" fmla="*/ 11 w 63"/>
                <a:gd name="T53" fmla="*/ 7 h 34"/>
                <a:gd name="T54" fmla="*/ 13 w 63"/>
                <a:gd name="T55" fmla="*/ 8 h 34"/>
                <a:gd name="T56" fmla="*/ 20 w 63"/>
                <a:gd name="T57" fmla="*/ 12 h 34"/>
                <a:gd name="T58" fmla="*/ 26 w 63"/>
                <a:gd name="T59" fmla="*/ 16 h 34"/>
                <a:gd name="T60" fmla="*/ 34 w 63"/>
                <a:gd name="T61" fmla="*/ 21 h 34"/>
                <a:gd name="T62" fmla="*/ 37 w 63"/>
                <a:gd name="T63" fmla="*/ 24 h 34"/>
                <a:gd name="T64" fmla="*/ 41 w 63"/>
                <a:gd name="T65" fmla="*/ 22 h 34"/>
                <a:gd name="T66" fmla="*/ 46 w 63"/>
                <a:gd name="T67" fmla="*/ 18 h 34"/>
                <a:gd name="T68" fmla="*/ 53 w 63"/>
                <a:gd name="T69" fmla="*/ 12 h 34"/>
                <a:gd name="T70" fmla="*/ 59 w 63"/>
                <a:gd name="T71" fmla="*/ 5 h 34"/>
                <a:gd name="T72" fmla="*/ 63 w 63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" h="34">
                  <a:moveTo>
                    <a:pt x="63" y="0"/>
                  </a:moveTo>
                  <a:lnTo>
                    <a:pt x="63" y="4"/>
                  </a:lnTo>
                  <a:lnTo>
                    <a:pt x="62" y="12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0" y="24"/>
                  </a:lnTo>
                  <a:lnTo>
                    <a:pt x="59" y="26"/>
                  </a:lnTo>
                  <a:lnTo>
                    <a:pt x="58" y="29"/>
                  </a:lnTo>
                  <a:lnTo>
                    <a:pt x="57" y="31"/>
                  </a:lnTo>
                  <a:lnTo>
                    <a:pt x="54" y="34"/>
                  </a:lnTo>
                  <a:lnTo>
                    <a:pt x="47" y="34"/>
                  </a:lnTo>
                  <a:lnTo>
                    <a:pt x="37" y="31"/>
                  </a:lnTo>
                  <a:lnTo>
                    <a:pt x="25" y="29"/>
                  </a:lnTo>
                  <a:lnTo>
                    <a:pt x="13" y="25"/>
                  </a:lnTo>
                  <a:lnTo>
                    <a:pt x="4" y="22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3" y="20"/>
                  </a:lnTo>
                  <a:lnTo>
                    <a:pt x="4" y="17"/>
                  </a:lnTo>
                  <a:lnTo>
                    <a:pt x="5" y="14"/>
                  </a:lnTo>
                  <a:lnTo>
                    <a:pt x="7" y="12"/>
                  </a:lnTo>
                  <a:lnTo>
                    <a:pt x="7" y="9"/>
                  </a:lnTo>
                  <a:lnTo>
                    <a:pt x="8" y="8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3" y="8"/>
                  </a:lnTo>
                  <a:lnTo>
                    <a:pt x="20" y="12"/>
                  </a:lnTo>
                  <a:lnTo>
                    <a:pt x="26" y="16"/>
                  </a:lnTo>
                  <a:lnTo>
                    <a:pt x="34" y="21"/>
                  </a:lnTo>
                  <a:lnTo>
                    <a:pt x="37" y="24"/>
                  </a:lnTo>
                  <a:lnTo>
                    <a:pt x="41" y="22"/>
                  </a:lnTo>
                  <a:lnTo>
                    <a:pt x="46" y="18"/>
                  </a:lnTo>
                  <a:lnTo>
                    <a:pt x="53" y="12"/>
                  </a:lnTo>
                  <a:lnTo>
                    <a:pt x="59" y="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162A3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02">
              <a:extLst>
                <a:ext uri="{FF2B5EF4-FFF2-40B4-BE49-F238E27FC236}">
                  <a16:creationId xmlns:a16="http://schemas.microsoft.com/office/drawing/2014/main" id="{5F6BC5ED-1E5B-4F73-B64B-B4751711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1363" y="5291138"/>
              <a:ext cx="71438" cy="109538"/>
            </a:xfrm>
            <a:custGeom>
              <a:avLst/>
              <a:gdLst>
                <a:gd name="T0" fmla="*/ 8 w 45"/>
                <a:gd name="T1" fmla="*/ 0 h 69"/>
                <a:gd name="T2" fmla="*/ 9 w 45"/>
                <a:gd name="T3" fmla="*/ 1 h 69"/>
                <a:gd name="T4" fmla="*/ 12 w 45"/>
                <a:gd name="T5" fmla="*/ 3 h 69"/>
                <a:gd name="T6" fmla="*/ 13 w 45"/>
                <a:gd name="T7" fmla="*/ 4 h 69"/>
                <a:gd name="T8" fmla="*/ 14 w 45"/>
                <a:gd name="T9" fmla="*/ 5 h 69"/>
                <a:gd name="T10" fmla="*/ 16 w 45"/>
                <a:gd name="T11" fmla="*/ 6 h 69"/>
                <a:gd name="T12" fmla="*/ 45 w 45"/>
                <a:gd name="T13" fmla="*/ 61 h 69"/>
                <a:gd name="T14" fmla="*/ 33 w 45"/>
                <a:gd name="T15" fmla="*/ 69 h 69"/>
                <a:gd name="T16" fmla="*/ 20 w 45"/>
                <a:gd name="T17" fmla="*/ 54 h 69"/>
                <a:gd name="T18" fmla="*/ 20 w 45"/>
                <a:gd name="T19" fmla="*/ 52 h 69"/>
                <a:gd name="T20" fmla="*/ 20 w 45"/>
                <a:gd name="T21" fmla="*/ 52 h 69"/>
                <a:gd name="T22" fmla="*/ 20 w 45"/>
                <a:gd name="T23" fmla="*/ 52 h 69"/>
                <a:gd name="T24" fmla="*/ 20 w 45"/>
                <a:gd name="T25" fmla="*/ 50 h 69"/>
                <a:gd name="T26" fmla="*/ 18 w 45"/>
                <a:gd name="T27" fmla="*/ 47 h 69"/>
                <a:gd name="T28" fmla="*/ 17 w 45"/>
                <a:gd name="T29" fmla="*/ 43 h 69"/>
                <a:gd name="T30" fmla="*/ 14 w 45"/>
                <a:gd name="T31" fmla="*/ 35 h 69"/>
                <a:gd name="T32" fmla="*/ 11 w 45"/>
                <a:gd name="T33" fmla="*/ 26 h 69"/>
                <a:gd name="T34" fmla="*/ 5 w 45"/>
                <a:gd name="T35" fmla="*/ 17 h 69"/>
                <a:gd name="T36" fmla="*/ 1 w 45"/>
                <a:gd name="T37" fmla="*/ 10 h 69"/>
                <a:gd name="T38" fmla="*/ 0 w 45"/>
                <a:gd name="T39" fmla="*/ 8 h 69"/>
                <a:gd name="T40" fmla="*/ 0 w 45"/>
                <a:gd name="T41" fmla="*/ 6 h 69"/>
                <a:gd name="T42" fmla="*/ 1 w 45"/>
                <a:gd name="T43" fmla="*/ 5 h 69"/>
                <a:gd name="T44" fmla="*/ 3 w 45"/>
                <a:gd name="T45" fmla="*/ 4 h 69"/>
                <a:gd name="T46" fmla="*/ 4 w 45"/>
                <a:gd name="T47" fmla="*/ 3 h 69"/>
                <a:gd name="T48" fmla="*/ 7 w 45"/>
                <a:gd name="T49" fmla="*/ 1 h 69"/>
                <a:gd name="T50" fmla="*/ 7 w 45"/>
                <a:gd name="T51" fmla="*/ 0 h 69"/>
                <a:gd name="T52" fmla="*/ 8 w 45"/>
                <a:gd name="T5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69">
                  <a:moveTo>
                    <a:pt x="8" y="0"/>
                  </a:moveTo>
                  <a:lnTo>
                    <a:pt x="9" y="1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5"/>
                  </a:lnTo>
                  <a:lnTo>
                    <a:pt x="16" y="6"/>
                  </a:lnTo>
                  <a:lnTo>
                    <a:pt x="45" y="61"/>
                  </a:lnTo>
                  <a:lnTo>
                    <a:pt x="33" y="69"/>
                  </a:lnTo>
                  <a:lnTo>
                    <a:pt x="20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18" y="47"/>
                  </a:lnTo>
                  <a:lnTo>
                    <a:pt x="17" y="43"/>
                  </a:lnTo>
                  <a:lnTo>
                    <a:pt x="14" y="35"/>
                  </a:lnTo>
                  <a:lnTo>
                    <a:pt x="11" y="26"/>
                  </a:lnTo>
                  <a:lnTo>
                    <a:pt x="5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303">
              <a:extLst>
                <a:ext uri="{FF2B5EF4-FFF2-40B4-BE49-F238E27FC236}">
                  <a16:creationId xmlns:a16="http://schemas.microsoft.com/office/drawing/2014/main" id="{A891D2E1-AAFD-49C6-928E-C038C008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400" y="5505450"/>
              <a:ext cx="76200" cy="53975"/>
            </a:xfrm>
            <a:custGeom>
              <a:avLst/>
              <a:gdLst>
                <a:gd name="T0" fmla="*/ 6 w 48"/>
                <a:gd name="T1" fmla="*/ 0 h 34"/>
                <a:gd name="T2" fmla="*/ 48 w 48"/>
                <a:gd name="T3" fmla="*/ 22 h 34"/>
                <a:gd name="T4" fmla="*/ 41 w 48"/>
                <a:gd name="T5" fmla="*/ 34 h 34"/>
                <a:gd name="T6" fmla="*/ 0 w 48"/>
                <a:gd name="T7" fmla="*/ 12 h 34"/>
                <a:gd name="T8" fmla="*/ 2 w 48"/>
                <a:gd name="T9" fmla="*/ 12 h 34"/>
                <a:gd name="T10" fmla="*/ 2 w 48"/>
                <a:gd name="T11" fmla="*/ 9 h 34"/>
                <a:gd name="T12" fmla="*/ 3 w 48"/>
                <a:gd name="T13" fmla="*/ 6 h 34"/>
                <a:gd name="T14" fmla="*/ 4 w 48"/>
                <a:gd name="T15" fmla="*/ 4 h 34"/>
                <a:gd name="T16" fmla="*/ 4 w 48"/>
                <a:gd name="T17" fmla="*/ 1 h 34"/>
                <a:gd name="T18" fmla="*/ 6 w 48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34">
                  <a:moveTo>
                    <a:pt x="6" y="0"/>
                  </a:moveTo>
                  <a:lnTo>
                    <a:pt x="48" y="22"/>
                  </a:lnTo>
                  <a:lnTo>
                    <a:pt x="41" y="34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Freeform 449">
            <a:extLst>
              <a:ext uri="{FF2B5EF4-FFF2-40B4-BE49-F238E27FC236}">
                <a16:creationId xmlns:a16="http://schemas.microsoft.com/office/drawing/2014/main" id="{831ECA56-119F-4A13-8076-2A7B832224E0}"/>
              </a:ext>
            </a:extLst>
          </p:cNvPr>
          <p:cNvSpPr/>
          <p:nvPr/>
        </p:nvSpPr>
        <p:spPr>
          <a:xfrm>
            <a:off x="4735088" y="4042288"/>
            <a:ext cx="794064" cy="794716"/>
          </a:xfrm>
          <a:custGeom>
            <a:avLst/>
            <a:gdLst/>
            <a:ahLst/>
            <a:cxnLst/>
            <a:rect l="l" t="t" r="r" b="b"/>
            <a:pathLst>
              <a:path w="487641" h="487641">
                <a:moveTo>
                  <a:pt x="214100" y="0"/>
                </a:moveTo>
                <a:cubicBezTo>
                  <a:pt x="221613" y="0"/>
                  <a:pt x="227998" y="2630"/>
                  <a:pt x="233257" y="7888"/>
                </a:cubicBezTo>
                <a:lnTo>
                  <a:pt x="348194" y="122826"/>
                </a:lnTo>
                <a:cubicBezTo>
                  <a:pt x="353453" y="128085"/>
                  <a:pt x="356082" y="134470"/>
                  <a:pt x="356082" y="141983"/>
                </a:cubicBezTo>
                <a:cubicBezTo>
                  <a:pt x="356082" y="144424"/>
                  <a:pt x="355659" y="146865"/>
                  <a:pt x="354814" y="149307"/>
                </a:cubicBezTo>
                <a:cubicBezTo>
                  <a:pt x="353969" y="151748"/>
                  <a:pt x="353124" y="153814"/>
                  <a:pt x="352279" y="155505"/>
                </a:cubicBezTo>
                <a:cubicBezTo>
                  <a:pt x="351434" y="157195"/>
                  <a:pt x="349979" y="159261"/>
                  <a:pt x="347913" y="161702"/>
                </a:cubicBezTo>
                <a:cubicBezTo>
                  <a:pt x="345847" y="164144"/>
                  <a:pt x="344297" y="165881"/>
                  <a:pt x="343264" y="166914"/>
                </a:cubicBezTo>
                <a:cubicBezTo>
                  <a:pt x="342232" y="167947"/>
                  <a:pt x="340307" y="169731"/>
                  <a:pt x="337489" y="172266"/>
                </a:cubicBezTo>
                <a:cubicBezTo>
                  <a:pt x="334672" y="174802"/>
                  <a:pt x="332982" y="176351"/>
                  <a:pt x="332419" y="176914"/>
                </a:cubicBezTo>
                <a:cubicBezTo>
                  <a:pt x="326785" y="182173"/>
                  <a:pt x="320399" y="184802"/>
                  <a:pt x="313262" y="184802"/>
                </a:cubicBezTo>
                <a:cubicBezTo>
                  <a:pt x="311384" y="184802"/>
                  <a:pt x="309694" y="184662"/>
                  <a:pt x="308191" y="184380"/>
                </a:cubicBezTo>
                <a:cubicBezTo>
                  <a:pt x="306688" y="184098"/>
                  <a:pt x="305140" y="183582"/>
                  <a:pt x="303544" y="182830"/>
                </a:cubicBezTo>
                <a:cubicBezTo>
                  <a:pt x="301946" y="182079"/>
                  <a:pt x="300679" y="181516"/>
                  <a:pt x="299740" y="181140"/>
                </a:cubicBezTo>
                <a:cubicBezTo>
                  <a:pt x="298801" y="180764"/>
                  <a:pt x="297534" y="179826"/>
                  <a:pt x="295937" y="178323"/>
                </a:cubicBezTo>
                <a:cubicBezTo>
                  <a:pt x="294341" y="176821"/>
                  <a:pt x="293261" y="175882"/>
                  <a:pt x="292697" y="175506"/>
                </a:cubicBezTo>
                <a:cubicBezTo>
                  <a:pt x="292134" y="175130"/>
                  <a:pt x="290913" y="173956"/>
                  <a:pt x="289035" y="171984"/>
                </a:cubicBezTo>
                <a:cubicBezTo>
                  <a:pt x="287157" y="170012"/>
                  <a:pt x="286030" y="168839"/>
                  <a:pt x="285655" y="168463"/>
                </a:cubicBezTo>
                <a:cubicBezTo>
                  <a:pt x="288283" y="171092"/>
                  <a:pt x="289598" y="174285"/>
                  <a:pt x="289598" y="178041"/>
                </a:cubicBezTo>
                <a:cubicBezTo>
                  <a:pt x="289598" y="181798"/>
                  <a:pt x="288283" y="184990"/>
                  <a:pt x="285655" y="187620"/>
                </a:cubicBezTo>
                <a:lnTo>
                  <a:pt x="250159" y="223115"/>
                </a:lnTo>
                <a:lnTo>
                  <a:pt x="322277" y="295233"/>
                </a:lnTo>
                <a:cubicBezTo>
                  <a:pt x="330353" y="287157"/>
                  <a:pt x="339367" y="283119"/>
                  <a:pt x="349321" y="283119"/>
                </a:cubicBezTo>
                <a:cubicBezTo>
                  <a:pt x="359087" y="283119"/>
                  <a:pt x="367633" y="286594"/>
                  <a:pt x="374957" y="293543"/>
                </a:cubicBezTo>
                <a:lnTo>
                  <a:pt x="477218" y="395803"/>
                </a:lnTo>
                <a:cubicBezTo>
                  <a:pt x="484166" y="403128"/>
                  <a:pt x="487641" y="411673"/>
                  <a:pt x="487641" y="421439"/>
                </a:cubicBezTo>
                <a:cubicBezTo>
                  <a:pt x="487641" y="431393"/>
                  <a:pt x="484166" y="439844"/>
                  <a:pt x="477218" y="446793"/>
                </a:cubicBezTo>
                <a:lnTo>
                  <a:pt x="447074" y="477218"/>
                </a:lnTo>
                <a:cubicBezTo>
                  <a:pt x="439750" y="484167"/>
                  <a:pt x="431205" y="487641"/>
                  <a:pt x="421439" y="487641"/>
                </a:cubicBezTo>
                <a:cubicBezTo>
                  <a:pt x="411485" y="487641"/>
                  <a:pt x="403034" y="484167"/>
                  <a:pt x="396085" y="477218"/>
                </a:cubicBezTo>
                <a:lnTo>
                  <a:pt x="293824" y="374675"/>
                </a:lnTo>
                <a:cubicBezTo>
                  <a:pt x="286687" y="367914"/>
                  <a:pt x="283119" y="359463"/>
                  <a:pt x="283119" y="349321"/>
                </a:cubicBezTo>
                <a:cubicBezTo>
                  <a:pt x="283119" y="339368"/>
                  <a:pt x="287157" y="330353"/>
                  <a:pt x="295232" y="322277"/>
                </a:cubicBezTo>
                <a:lnTo>
                  <a:pt x="223115" y="250159"/>
                </a:lnTo>
                <a:lnTo>
                  <a:pt x="187619" y="285655"/>
                </a:lnTo>
                <a:cubicBezTo>
                  <a:pt x="184990" y="288284"/>
                  <a:pt x="181797" y="289599"/>
                  <a:pt x="178041" y="289599"/>
                </a:cubicBezTo>
                <a:cubicBezTo>
                  <a:pt x="174285" y="289599"/>
                  <a:pt x="171092" y="288284"/>
                  <a:pt x="168463" y="285655"/>
                </a:cubicBezTo>
                <a:cubicBezTo>
                  <a:pt x="168838" y="286030"/>
                  <a:pt x="170012" y="287157"/>
                  <a:pt x="171985" y="289035"/>
                </a:cubicBezTo>
                <a:cubicBezTo>
                  <a:pt x="173957" y="290913"/>
                  <a:pt x="175130" y="292134"/>
                  <a:pt x="175506" y="292697"/>
                </a:cubicBezTo>
                <a:cubicBezTo>
                  <a:pt x="175882" y="293261"/>
                  <a:pt x="176820" y="294341"/>
                  <a:pt x="178323" y="295937"/>
                </a:cubicBezTo>
                <a:cubicBezTo>
                  <a:pt x="179825" y="297533"/>
                  <a:pt x="180764" y="298801"/>
                  <a:pt x="181140" y="299740"/>
                </a:cubicBezTo>
                <a:cubicBezTo>
                  <a:pt x="181516" y="300679"/>
                  <a:pt x="182079" y="301947"/>
                  <a:pt x="182830" y="303543"/>
                </a:cubicBezTo>
                <a:cubicBezTo>
                  <a:pt x="183581" y="305140"/>
                  <a:pt x="184098" y="306689"/>
                  <a:pt x="184380" y="308192"/>
                </a:cubicBezTo>
                <a:cubicBezTo>
                  <a:pt x="184661" y="309694"/>
                  <a:pt x="184802" y="311384"/>
                  <a:pt x="184802" y="313262"/>
                </a:cubicBezTo>
                <a:cubicBezTo>
                  <a:pt x="184802" y="320399"/>
                  <a:pt x="182173" y="326784"/>
                  <a:pt x="176915" y="332419"/>
                </a:cubicBezTo>
                <a:cubicBezTo>
                  <a:pt x="176351" y="332982"/>
                  <a:pt x="174802" y="334672"/>
                  <a:pt x="172266" y="337489"/>
                </a:cubicBezTo>
                <a:cubicBezTo>
                  <a:pt x="169731" y="340306"/>
                  <a:pt x="167947" y="342232"/>
                  <a:pt x="166913" y="343264"/>
                </a:cubicBezTo>
                <a:cubicBezTo>
                  <a:pt x="165881" y="344297"/>
                  <a:pt x="164143" y="345847"/>
                  <a:pt x="161702" y="347913"/>
                </a:cubicBezTo>
                <a:cubicBezTo>
                  <a:pt x="159261" y="349979"/>
                  <a:pt x="157195" y="351434"/>
                  <a:pt x="155504" y="352279"/>
                </a:cubicBezTo>
                <a:cubicBezTo>
                  <a:pt x="153814" y="353124"/>
                  <a:pt x="151748" y="353970"/>
                  <a:pt x="149307" y="354815"/>
                </a:cubicBezTo>
                <a:cubicBezTo>
                  <a:pt x="146865" y="355660"/>
                  <a:pt x="144424" y="356082"/>
                  <a:pt x="141982" y="356082"/>
                </a:cubicBezTo>
                <a:cubicBezTo>
                  <a:pt x="134470" y="356082"/>
                  <a:pt x="128084" y="353453"/>
                  <a:pt x="122826" y="348194"/>
                </a:cubicBezTo>
                <a:lnTo>
                  <a:pt x="7888" y="233257"/>
                </a:lnTo>
                <a:cubicBezTo>
                  <a:pt x="2630" y="227998"/>
                  <a:pt x="0" y="221613"/>
                  <a:pt x="0" y="214100"/>
                </a:cubicBezTo>
                <a:cubicBezTo>
                  <a:pt x="0" y="211659"/>
                  <a:pt x="422" y="209217"/>
                  <a:pt x="1268" y="206776"/>
                </a:cubicBezTo>
                <a:cubicBezTo>
                  <a:pt x="2113" y="204334"/>
                  <a:pt x="2958" y="202268"/>
                  <a:pt x="3804" y="200578"/>
                </a:cubicBezTo>
                <a:cubicBezTo>
                  <a:pt x="4649" y="198888"/>
                  <a:pt x="6104" y="196822"/>
                  <a:pt x="8170" y="194380"/>
                </a:cubicBezTo>
                <a:cubicBezTo>
                  <a:pt x="10235" y="191939"/>
                  <a:pt x="11785" y="190202"/>
                  <a:pt x="12818" y="189169"/>
                </a:cubicBezTo>
                <a:cubicBezTo>
                  <a:pt x="13851" y="188136"/>
                  <a:pt x="15776" y="186352"/>
                  <a:pt x="18593" y="183816"/>
                </a:cubicBezTo>
                <a:cubicBezTo>
                  <a:pt x="21410" y="181281"/>
                  <a:pt x="23101" y="179732"/>
                  <a:pt x="23664" y="179168"/>
                </a:cubicBezTo>
                <a:cubicBezTo>
                  <a:pt x="29298" y="173910"/>
                  <a:pt x="35683" y="171280"/>
                  <a:pt x="42820" y="171280"/>
                </a:cubicBezTo>
                <a:cubicBezTo>
                  <a:pt x="44698" y="171280"/>
                  <a:pt x="46388" y="171421"/>
                  <a:pt x="47891" y="171703"/>
                </a:cubicBezTo>
                <a:cubicBezTo>
                  <a:pt x="49393" y="171984"/>
                  <a:pt x="50943" y="172501"/>
                  <a:pt x="52539" y="173252"/>
                </a:cubicBezTo>
                <a:cubicBezTo>
                  <a:pt x="54136" y="174004"/>
                  <a:pt x="55403" y="174567"/>
                  <a:pt x="56342" y="174942"/>
                </a:cubicBezTo>
                <a:cubicBezTo>
                  <a:pt x="57281" y="175318"/>
                  <a:pt x="58549" y="176257"/>
                  <a:pt x="60146" y="177760"/>
                </a:cubicBezTo>
                <a:cubicBezTo>
                  <a:pt x="61742" y="179262"/>
                  <a:pt x="62822" y="180201"/>
                  <a:pt x="63385" y="180577"/>
                </a:cubicBezTo>
                <a:cubicBezTo>
                  <a:pt x="63949" y="180952"/>
                  <a:pt x="65169" y="182126"/>
                  <a:pt x="67047" y="184098"/>
                </a:cubicBezTo>
                <a:cubicBezTo>
                  <a:pt x="68925" y="186070"/>
                  <a:pt x="70052" y="187244"/>
                  <a:pt x="70428" y="187620"/>
                </a:cubicBezTo>
                <a:cubicBezTo>
                  <a:pt x="67799" y="184990"/>
                  <a:pt x="66484" y="181798"/>
                  <a:pt x="66484" y="178041"/>
                </a:cubicBezTo>
                <a:cubicBezTo>
                  <a:pt x="66484" y="174285"/>
                  <a:pt x="67799" y="171092"/>
                  <a:pt x="70428" y="168463"/>
                </a:cubicBezTo>
                <a:lnTo>
                  <a:pt x="168463" y="70428"/>
                </a:lnTo>
                <a:cubicBezTo>
                  <a:pt x="171092" y="67799"/>
                  <a:pt x="174285" y="66484"/>
                  <a:pt x="178041" y="66484"/>
                </a:cubicBezTo>
                <a:cubicBezTo>
                  <a:pt x="181797" y="66484"/>
                  <a:pt x="184990" y="67799"/>
                  <a:pt x="187619" y="70428"/>
                </a:cubicBezTo>
                <a:cubicBezTo>
                  <a:pt x="187243" y="70052"/>
                  <a:pt x="186070" y="68926"/>
                  <a:pt x="184098" y="67048"/>
                </a:cubicBezTo>
                <a:cubicBezTo>
                  <a:pt x="182126" y="65169"/>
                  <a:pt x="180952" y="63949"/>
                  <a:pt x="180577" y="63385"/>
                </a:cubicBezTo>
                <a:cubicBezTo>
                  <a:pt x="180201" y="62822"/>
                  <a:pt x="179262" y="61742"/>
                  <a:pt x="177760" y="60146"/>
                </a:cubicBezTo>
                <a:cubicBezTo>
                  <a:pt x="176257" y="58549"/>
                  <a:pt x="175318" y="57282"/>
                  <a:pt x="174942" y="56342"/>
                </a:cubicBezTo>
                <a:cubicBezTo>
                  <a:pt x="174567" y="55404"/>
                  <a:pt x="174003" y="54136"/>
                  <a:pt x="173252" y="52539"/>
                </a:cubicBezTo>
                <a:cubicBezTo>
                  <a:pt x="172501" y="50943"/>
                  <a:pt x="171985" y="49394"/>
                  <a:pt x="171703" y="47891"/>
                </a:cubicBezTo>
                <a:cubicBezTo>
                  <a:pt x="171421" y="46389"/>
                  <a:pt x="171280" y="44698"/>
                  <a:pt x="171280" y="42820"/>
                </a:cubicBezTo>
                <a:cubicBezTo>
                  <a:pt x="171280" y="35684"/>
                  <a:pt x="173910" y="29298"/>
                  <a:pt x="179168" y="23664"/>
                </a:cubicBezTo>
                <a:cubicBezTo>
                  <a:pt x="179732" y="23101"/>
                  <a:pt x="181281" y="21411"/>
                  <a:pt x="183816" y="18593"/>
                </a:cubicBezTo>
                <a:cubicBezTo>
                  <a:pt x="186351" y="15776"/>
                  <a:pt x="188136" y="13851"/>
                  <a:pt x="189168" y="12818"/>
                </a:cubicBezTo>
                <a:cubicBezTo>
                  <a:pt x="190201" y="11785"/>
                  <a:pt x="191938" y="10236"/>
                  <a:pt x="194381" y="8170"/>
                </a:cubicBezTo>
                <a:cubicBezTo>
                  <a:pt x="196822" y="6104"/>
                  <a:pt x="198888" y="4649"/>
                  <a:pt x="200578" y="3803"/>
                </a:cubicBezTo>
                <a:cubicBezTo>
                  <a:pt x="202268" y="2958"/>
                  <a:pt x="204334" y="2113"/>
                  <a:pt x="206775" y="1268"/>
                </a:cubicBezTo>
                <a:cubicBezTo>
                  <a:pt x="209217" y="423"/>
                  <a:pt x="211659" y="0"/>
                  <a:pt x="214100" y="0"/>
                </a:cubicBezTo>
                <a:close/>
              </a:path>
            </a:pathLst>
          </a:custGeom>
          <a:solidFill>
            <a:srgbClr val="009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Freeform 410">
            <a:extLst>
              <a:ext uri="{FF2B5EF4-FFF2-40B4-BE49-F238E27FC236}">
                <a16:creationId xmlns:a16="http://schemas.microsoft.com/office/drawing/2014/main" id="{A9E35D9C-D142-4E7D-869E-69774FC048A8}"/>
              </a:ext>
            </a:extLst>
          </p:cNvPr>
          <p:cNvSpPr/>
          <p:nvPr/>
        </p:nvSpPr>
        <p:spPr>
          <a:xfrm>
            <a:off x="4844251" y="2037920"/>
            <a:ext cx="699068" cy="700499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solidFill>
            <a:srgbClr val="9A7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7" name="Freeform 468">
            <a:extLst>
              <a:ext uri="{FF2B5EF4-FFF2-40B4-BE49-F238E27FC236}">
                <a16:creationId xmlns:a16="http://schemas.microsoft.com/office/drawing/2014/main" id="{5705E1FA-94C7-48AD-A100-1A63B5318126}"/>
              </a:ext>
            </a:extLst>
          </p:cNvPr>
          <p:cNvSpPr/>
          <p:nvPr/>
        </p:nvSpPr>
        <p:spPr>
          <a:xfrm>
            <a:off x="5835930" y="2122735"/>
            <a:ext cx="699068" cy="615684"/>
          </a:xfrm>
          <a:custGeom>
            <a:avLst/>
            <a:gdLst/>
            <a:ahLst/>
            <a:cxnLst/>
            <a:rect l="l" t="t" r="r" b="b"/>
            <a:pathLst>
              <a:path w="450737" h="396648">
                <a:moveTo>
                  <a:pt x="153251" y="0"/>
                </a:moveTo>
                <a:lnTo>
                  <a:pt x="423693" y="0"/>
                </a:lnTo>
                <a:lnTo>
                  <a:pt x="432707" y="54088"/>
                </a:lnTo>
                <a:lnTo>
                  <a:pt x="414677" y="63103"/>
                </a:lnTo>
                <a:lnTo>
                  <a:pt x="414677" y="288471"/>
                </a:lnTo>
                <a:lnTo>
                  <a:pt x="450737" y="342560"/>
                </a:lnTo>
                <a:lnTo>
                  <a:pt x="450737" y="396648"/>
                </a:lnTo>
                <a:lnTo>
                  <a:pt x="126206" y="396648"/>
                </a:lnTo>
                <a:lnTo>
                  <a:pt x="126206" y="342560"/>
                </a:lnTo>
                <a:lnTo>
                  <a:pt x="162265" y="288471"/>
                </a:lnTo>
                <a:lnTo>
                  <a:pt x="126206" y="288471"/>
                </a:lnTo>
                <a:cubicBezTo>
                  <a:pt x="96345" y="288471"/>
                  <a:pt x="70850" y="277907"/>
                  <a:pt x="49722" y="256779"/>
                </a:cubicBezTo>
                <a:cubicBezTo>
                  <a:pt x="28594" y="235651"/>
                  <a:pt x="18030" y="210156"/>
                  <a:pt x="18030" y="180295"/>
                </a:cubicBezTo>
                <a:lnTo>
                  <a:pt x="18030" y="90147"/>
                </a:lnTo>
                <a:lnTo>
                  <a:pt x="0" y="72118"/>
                </a:lnTo>
                <a:lnTo>
                  <a:pt x="9015" y="36059"/>
                </a:lnTo>
                <a:lnTo>
                  <a:pt x="144236" y="36059"/>
                </a:lnTo>
                <a:lnTo>
                  <a:pt x="153251" y="0"/>
                </a:lnTo>
                <a:close/>
                <a:moveTo>
                  <a:pt x="90148" y="108177"/>
                </a:moveTo>
                <a:lnTo>
                  <a:pt x="90148" y="180295"/>
                </a:lnTo>
                <a:cubicBezTo>
                  <a:pt x="90148" y="190248"/>
                  <a:pt x="93669" y="198747"/>
                  <a:pt x="100712" y="205789"/>
                </a:cubicBezTo>
                <a:cubicBezTo>
                  <a:pt x="107755" y="212832"/>
                  <a:pt x="116253" y="216353"/>
                  <a:pt x="126206" y="216353"/>
                </a:cubicBezTo>
                <a:lnTo>
                  <a:pt x="162265" y="216353"/>
                </a:lnTo>
                <a:lnTo>
                  <a:pt x="162265" y="108177"/>
                </a:lnTo>
                <a:lnTo>
                  <a:pt x="90148" y="108177"/>
                </a:lnTo>
                <a:close/>
              </a:path>
            </a:pathLst>
          </a:custGeom>
          <a:solidFill>
            <a:srgbClr val="B14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Freeform 491">
            <a:extLst>
              <a:ext uri="{FF2B5EF4-FFF2-40B4-BE49-F238E27FC236}">
                <a16:creationId xmlns:a16="http://schemas.microsoft.com/office/drawing/2014/main" id="{47835E9A-1B15-4EC6-9DCB-18F682F10404}"/>
              </a:ext>
            </a:extLst>
          </p:cNvPr>
          <p:cNvSpPr/>
          <p:nvPr/>
        </p:nvSpPr>
        <p:spPr>
          <a:xfrm>
            <a:off x="5730625" y="4099467"/>
            <a:ext cx="794064" cy="737537"/>
          </a:xfrm>
          <a:custGeom>
            <a:avLst/>
            <a:gdLst>
              <a:gd name="connsiteX0" fmla="*/ 234384 w 468766"/>
              <a:gd name="connsiteY0" fmla="*/ 268751 h 435524"/>
              <a:gd name="connsiteX1" fmla="*/ 234665 w 468766"/>
              <a:gd name="connsiteY1" fmla="*/ 269033 h 435524"/>
              <a:gd name="connsiteX2" fmla="*/ 234947 w 468766"/>
              <a:gd name="connsiteY2" fmla="*/ 268751 h 435524"/>
              <a:gd name="connsiteX3" fmla="*/ 234947 w 468766"/>
              <a:gd name="connsiteY3" fmla="*/ 269315 h 435524"/>
              <a:gd name="connsiteX4" fmla="*/ 331574 w 468766"/>
              <a:gd name="connsiteY4" fmla="*/ 349321 h 435524"/>
              <a:gd name="connsiteX5" fmla="*/ 372985 w 468766"/>
              <a:gd name="connsiteY5" fmla="*/ 322276 h 435524"/>
              <a:gd name="connsiteX6" fmla="*/ 372985 w 468766"/>
              <a:gd name="connsiteY6" fmla="*/ 352701 h 435524"/>
              <a:gd name="connsiteX7" fmla="*/ 234947 w 468766"/>
              <a:gd name="connsiteY7" fmla="*/ 435242 h 435524"/>
              <a:gd name="connsiteX8" fmla="*/ 234947 w 468766"/>
              <a:gd name="connsiteY8" fmla="*/ 435524 h 435524"/>
              <a:gd name="connsiteX9" fmla="*/ 234665 w 468766"/>
              <a:gd name="connsiteY9" fmla="*/ 435242 h 435524"/>
              <a:gd name="connsiteX10" fmla="*/ 234384 w 468766"/>
              <a:gd name="connsiteY10" fmla="*/ 435524 h 435524"/>
              <a:gd name="connsiteX11" fmla="*/ 234384 w 468766"/>
              <a:gd name="connsiteY11" fmla="*/ 435242 h 435524"/>
              <a:gd name="connsiteX12" fmla="*/ 96627 w 468766"/>
              <a:gd name="connsiteY12" fmla="*/ 352701 h 435524"/>
              <a:gd name="connsiteX13" fmla="*/ 96627 w 468766"/>
              <a:gd name="connsiteY13" fmla="*/ 322276 h 435524"/>
              <a:gd name="connsiteX14" fmla="*/ 138038 w 468766"/>
              <a:gd name="connsiteY14" fmla="*/ 349321 h 435524"/>
              <a:gd name="connsiteX15" fmla="*/ 234384 w 468766"/>
              <a:gd name="connsiteY15" fmla="*/ 269315 h 435524"/>
              <a:gd name="connsiteX16" fmla="*/ 373548 w 468766"/>
              <a:gd name="connsiteY16" fmla="*/ 165927 h 435524"/>
              <a:gd name="connsiteX17" fmla="*/ 468766 w 468766"/>
              <a:gd name="connsiteY17" fmla="*/ 242271 h 435524"/>
              <a:gd name="connsiteX18" fmla="*/ 331010 w 468766"/>
              <a:gd name="connsiteY18" fmla="*/ 332136 h 435524"/>
              <a:gd name="connsiteX19" fmla="*/ 234384 w 468766"/>
              <a:gd name="connsiteY19" fmla="*/ 251849 h 435524"/>
              <a:gd name="connsiteX20" fmla="*/ 95219 w 468766"/>
              <a:gd name="connsiteY20" fmla="*/ 165927 h 435524"/>
              <a:gd name="connsiteX21" fmla="*/ 234384 w 468766"/>
              <a:gd name="connsiteY21" fmla="*/ 251849 h 435524"/>
              <a:gd name="connsiteX22" fmla="*/ 138038 w 468766"/>
              <a:gd name="connsiteY22" fmla="*/ 332136 h 435524"/>
              <a:gd name="connsiteX23" fmla="*/ 0 w 468766"/>
              <a:gd name="connsiteY23" fmla="*/ 242271 h 435524"/>
              <a:gd name="connsiteX24" fmla="*/ 331010 w 468766"/>
              <a:gd name="connsiteY24" fmla="*/ 0 h 435524"/>
              <a:gd name="connsiteX25" fmla="*/ 468766 w 468766"/>
              <a:gd name="connsiteY25" fmla="*/ 89865 h 435524"/>
              <a:gd name="connsiteX26" fmla="*/ 373548 w 468766"/>
              <a:gd name="connsiteY26" fmla="*/ 165927 h 435524"/>
              <a:gd name="connsiteX27" fmla="*/ 234384 w 468766"/>
              <a:gd name="connsiteY27" fmla="*/ 80287 h 435524"/>
              <a:gd name="connsiteX28" fmla="*/ 138038 w 468766"/>
              <a:gd name="connsiteY28" fmla="*/ 0 h 435524"/>
              <a:gd name="connsiteX29" fmla="*/ 234384 w 468766"/>
              <a:gd name="connsiteY29" fmla="*/ 80287 h 435524"/>
              <a:gd name="connsiteX30" fmla="*/ 95219 w 468766"/>
              <a:gd name="connsiteY30" fmla="*/ 165927 h 435524"/>
              <a:gd name="connsiteX31" fmla="*/ 0 w 468766"/>
              <a:gd name="connsiteY31" fmla="*/ 89865 h 4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68766" h="435524">
                <a:moveTo>
                  <a:pt x="234384" y="268751"/>
                </a:moveTo>
                <a:lnTo>
                  <a:pt x="234665" y="269033"/>
                </a:lnTo>
                <a:lnTo>
                  <a:pt x="234947" y="268751"/>
                </a:lnTo>
                <a:lnTo>
                  <a:pt x="234947" y="269315"/>
                </a:lnTo>
                <a:lnTo>
                  <a:pt x="331574" y="349321"/>
                </a:lnTo>
                <a:lnTo>
                  <a:pt x="372985" y="322276"/>
                </a:lnTo>
                <a:lnTo>
                  <a:pt x="372985" y="352701"/>
                </a:lnTo>
                <a:lnTo>
                  <a:pt x="234947" y="435242"/>
                </a:lnTo>
                <a:lnTo>
                  <a:pt x="234947" y="435524"/>
                </a:lnTo>
                <a:lnTo>
                  <a:pt x="234665" y="435242"/>
                </a:lnTo>
                <a:lnTo>
                  <a:pt x="234384" y="435524"/>
                </a:lnTo>
                <a:lnTo>
                  <a:pt x="234384" y="435242"/>
                </a:lnTo>
                <a:lnTo>
                  <a:pt x="96627" y="352701"/>
                </a:lnTo>
                <a:lnTo>
                  <a:pt x="96627" y="322276"/>
                </a:lnTo>
                <a:lnTo>
                  <a:pt x="138038" y="349321"/>
                </a:lnTo>
                <a:lnTo>
                  <a:pt x="234384" y="269315"/>
                </a:lnTo>
                <a:close/>
                <a:moveTo>
                  <a:pt x="373548" y="165927"/>
                </a:moveTo>
                <a:lnTo>
                  <a:pt x="468766" y="242271"/>
                </a:lnTo>
                <a:lnTo>
                  <a:pt x="331010" y="332136"/>
                </a:lnTo>
                <a:lnTo>
                  <a:pt x="234384" y="251849"/>
                </a:lnTo>
                <a:close/>
                <a:moveTo>
                  <a:pt x="95219" y="165927"/>
                </a:moveTo>
                <a:lnTo>
                  <a:pt x="234384" y="251849"/>
                </a:lnTo>
                <a:lnTo>
                  <a:pt x="138038" y="332136"/>
                </a:lnTo>
                <a:lnTo>
                  <a:pt x="0" y="242271"/>
                </a:lnTo>
                <a:close/>
                <a:moveTo>
                  <a:pt x="331010" y="0"/>
                </a:moveTo>
                <a:lnTo>
                  <a:pt x="468766" y="89865"/>
                </a:lnTo>
                <a:lnTo>
                  <a:pt x="373548" y="165927"/>
                </a:lnTo>
                <a:lnTo>
                  <a:pt x="234384" y="80287"/>
                </a:lnTo>
                <a:close/>
                <a:moveTo>
                  <a:pt x="138038" y="0"/>
                </a:moveTo>
                <a:lnTo>
                  <a:pt x="234384" y="80287"/>
                </a:lnTo>
                <a:lnTo>
                  <a:pt x="95219" y="165927"/>
                </a:lnTo>
                <a:lnTo>
                  <a:pt x="0" y="89865"/>
                </a:lnTo>
                <a:close/>
              </a:path>
            </a:pathLst>
          </a:custGeom>
          <a:solidFill>
            <a:srgbClr val="F49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9" name="Freeform 323">
            <a:extLst>
              <a:ext uri="{FF2B5EF4-FFF2-40B4-BE49-F238E27FC236}">
                <a16:creationId xmlns:a16="http://schemas.microsoft.com/office/drawing/2014/main" id="{97EBD837-58EA-4BEF-ACD7-17B279962FB5}"/>
              </a:ext>
            </a:extLst>
          </p:cNvPr>
          <p:cNvSpPr/>
          <p:nvPr/>
        </p:nvSpPr>
        <p:spPr>
          <a:xfrm>
            <a:off x="5505034" y="6019800"/>
            <a:ext cx="504825" cy="504825"/>
          </a:xfrm>
          <a:custGeom>
            <a:avLst/>
            <a:gdLst/>
            <a:ahLst/>
            <a:cxnLst/>
            <a:rect l="l" t="t" r="r" b="b"/>
            <a:pathLst>
              <a:path w="504825" h="504825">
                <a:moveTo>
                  <a:pt x="351856" y="0"/>
                </a:moveTo>
                <a:cubicBezTo>
                  <a:pt x="361810" y="0"/>
                  <a:pt x="370261" y="3474"/>
                  <a:pt x="377211" y="10423"/>
                </a:cubicBezTo>
                <a:cubicBezTo>
                  <a:pt x="384159" y="17372"/>
                  <a:pt x="387634" y="25871"/>
                  <a:pt x="387634" y="35918"/>
                </a:cubicBezTo>
                <a:cubicBezTo>
                  <a:pt x="387634" y="45966"/>
                  <a:pt x="384159" y="54464"/>
                  <a:pt x="377211" y="61413"/>
                </a:cubicBezTo>
                <a:lnTo>
                  <a:pt x="264526" y="174379"/>
                </a:lnTo>
                <a:lnTo>
                  <a:pt x="330447" y="240299"/>
                </a:lnTo>
                <a:lnTo>
                  <a:pt x="443412" y="127615"/>
                </a:lnTo>
                <a:cubicBezTo>
                  <a:pt x="450549" y="120666"/>
                  <a:pt x="459094" y="117191"/>
                  <a:pt x="469048" y="117191"/>
                </a:cubicBezTo>
                <a:cubicBezTo>
                  <a:pt x="479002" y="117191"/>
                  <a:pt x="487453" y="120666"/>
                  <a:pt x="494402" y="127615"/>
                </a:cubicBezTo>
                <a:cubicBezTo>
                  <a:pt x="501351" y="134564"/>
                  <a:pt x="504825" y="143015"/>
                  <a:pt x="504825" y="152969"/>
                </a:cubicBezTo>
                <a:cubicBezTo>
                  <a:pt x="504825" y="162923"/>
                  <a:pt x="501351" y="171468"/>
                  <a:pt x="494402" y="178604"/>
                </a:cubicBezTo>
                <a:lnTo>
                  <a:pt x="381436" y="291289"/>
                </a:lnTo>
                <a:lnTo>
                  <a:pt x="423693" y="333545"/>
                </a:lnTo>
                <a:lnTo>
                  <a:pt x="378619" y="378619"/>
                </a:lnTo>
                <a:cubicBezTo>
                  <a:pt x="348006" y="409231"/>
                  <a:pt x="311431" y="426744"/>
                  <a:pt x="268893" y="431158"/>
                </a:cubicBezTo>
                <a:cubicBezTo>
                  <a:pt x="226355" y="435571"/>
                  <a:pt x="187713" y="426134"/>
                  <a:pt x="152969" y="402846"/>
                </a:cubicBezTo>
                <a:lnTo>
                  <a:pt x="50990" y="504825"/>
                </a:lnTo>
                <a:lnTo>
                  <a:pt x="0" y="504825"/>
                </a:lnTo>
                <a:lnTo>
                  <a:pt x="0" y="453835"/>
                </a:lnTo>
                <a:lnTo>
                  <a:pt x="101979" y="351856"/>
                </a:lnTo>
                <a:cubicBezTo>
                  <a:pt x="78691" y="317112"/>
                  <a:pt x="69254" y="278471"/>
                  <a:pt x="73668" y="235932"/>
                </a:cubicBezTo>
                <a:cubicBezTo>
                  <a:pt x="78081" y="193394"/>
                  <a:pt x="95594" y="156819"/>
                  <a:pt x="126206" y="126206"/>
                </a:cubicBezTo>
                <a:lnTo>
                  <a:pt x="171280" y="81133"/>
                </a:lnTo>
                <a:lnTo>
                  <a:pt x="213537" y="123389"/>
                </a:lnTo>
                <a:lnTo>
                  <a:pt x="326221" y="10423"/>
                </a:lnTo>
                <a:cubicBezTo>
                  <a:pt x="333357" y="3474"/>
                  <a:pt x="341902" y="0"/>
                  <a:pt x="351856" y="0"/>
                </a:cubicBezTo>
                <a:close/>
              </a:path>
            </a:pathLst>
          </a:custGeom>
          <a:solidFill>
            <a:srgbClr val="667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2AB4E2-3B7A-4B42-983F-A2E18A4F2ADD}"/>
              </a:ext>
            </a:extLst>
          </p:cNvPr>
          <p:cNvSpPr txBox="1"/>
          <p:nvPr/>
        </p:nvSpPr>
        <p:spPr>
          <a:xfrm>
            <a:off x="4353814" y="2860960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Ассортиментная группа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E661DD-0FB7-42A0-8B47-74435D1C5979}"/>
              </a:ext>
            </a:extLst>
          </p:cNvPr>
          <p:cNvSpPr txBox="1"/>
          <p:nvPr/>
        </p:nvSpPr>
        <p:spPr>
          <a:xfrm>
            <a:off x="4415607" y="4922286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Ассортиментная группа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336F73-4DDB-408A-BC1E-B1DF384B10F4}"/>
              </a:ext>
            </a:extLst>
          </p:cNvPr>
          <p:cNvSpPr txBox="1"/>
          <p:nvPr/>
        </p:nvSpPr>
        <p:spPr>
          <a:xfrm>
            <a:off x="4411559" y="6614840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Ассортиментная группа 3</a:t>
            </a:r>
          </a:p>
        </p:txBody>
      </p:sp>
      <p:graphicFrame>
        <p:nvGraphicFramePr>
          <p:cNvPr id="36" name="Chart 12">
            <a:extLst>
              <a:ext uri="{FF2B5EF4-FFF2-40B4-BE49-F238E27FC236}">
                <a16:creationId xmlns:a16="http://schemas.microsoft.com/office/drawing/2014/main" id="{F1FFCE60-E517-4A70-A5B1-E18BE285E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4362552"/>
              </p:ext>
            </p:extLst>
          </p:nvPr>
        </p:nvGraphicFramePr>
        <p:xfrm>
          <a:off x="10160149" y="1865654"/>
          <a:ext cx="2726958" cy="1022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12">
            <a:extLst>
              <a:ext uri="{FF2B5EF4-FFF2-40B4-BE49-F238E27FC236}">
                <a16:creationId xmlns:a16="http://schemas.microsoft.com/office/drawing/2014/main" id="{C2B543D7-8516-4047-A212-5C2C99A5C6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90275"/>
              </p:ext>
            </p:extLst>
          </p:nvPr>
        </p:nvGraphicFramePr>
        <p:xfrm>
          <a:off x="10257300" y="3890050"/>
          <a:ext cx="2905218" cy="1022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Chart 12">
            <a:extLst>
              <a:ext uri="{FF2B5EF4-FFF2-40B4-BE49-F238E27FC236}">
                <a16:creationId xmlns:a16="http://schemas.microsoft.com/office/drawing/2014/main" id="{EEA5D6F0-C76A-4C99-BFF7-CE24C7877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522731"/>
              </p:ext>
            </p:extLst>
          </p:nvPr>
        </p:nvGraphicFramePr>
        <p:xfrm>
          <a:off x="10254792" y="5701848"/>
          <a:ext cx="2905218" cy="1022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8785C06E-B5C0-40EC-8ADD-8AF6F45BE693}"/>
              </a:ext>
            </a:extLst>
          </p:cNvPr>
          <p:cNvSpPr/>
          <p:nvPr/>
        </p:nvSpPr>
        <p:spPr>
          <a:xfrm>
            <a:off x="7899545" y="2164567"/>
            <a:ext cx="1497375" cy="830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07E5957D-FCA8-4FA1-8BAC-04C4567A40F7}"/>
              </a:ext>
            </a:extLst>
          </p:cNvPr>
          <p:cNvSpPr/>
          <p:nvPr/>
        </p:nvSpPr>
        <p:spPr>
          <a:xfrm>
            <a:off x="7857626" y="4107085"/>
            <a:ext cx="1601492" cy="830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90D323D9-EB77-472F-A9FE-7760A3481B6E}"/>
              </a:ext>
            </a:extLst>
          </p:cNvPr>
          <p:cNvSpPr/>
          <p:nvPr/>
        </p:nvSpPr>
        <p:spPr>
          <a:xfrm>
            <a:off x="7823200" y="6019800"/>
            <a:ext cx="1573720" cy="830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7CD549-F866-4EC4-8F71-BAC00DE84AB8}"/>
              </a:ext>
            </a:extLst>
          </p:cNvPr>
          <p:cNvSpPr txBox="1"/>
          <p:nvPr/>
        </p:nvSpPr>
        <p:spPr>
          <a:xfrm>
            <a:off x="10254792" y="2930957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Стратегия для группы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8A85C9-0C2D-4AB3-8F38-95D522A1E80F}"/>
              </a:ext>
            </a:extLst>
          </p:cNvPr>
          <p:cNvSpPr txBox="1"/>
          <p:nvPr/>
        </p:nvSpPr>
        <p:spPr>
          <a:xfrm>
            <a:off x="10306813" y="4837219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Стратегия для группы 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A6E8FB-5821-47AF-A41D-6AC1552045BA}"/>
              </a:ext>
            </a:extLst>
          </p:cNvPr>
          <p:cNvSpPr txBox="1"/>
          <p:nvPr/>
        </p:nvSpPr>
        <p:spPr>
          <a:xfrm>
            <a:off x="10306813" y="6665595"/>
            <a:ext cx="33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Стратегия для группы 3</a:t>
            </a:r>
          </a:p>
        </p:txBody>
      </p:sp>
    </p:spTree>
    <p:extLst>
      <p:ext uri="{BB962C8B-B14F-4D97-AF65-F5344CB8AC3E}">
        <p14:creationId xmlns:p14="http://schemas.microsoft.com/office/powerpoint/2010/main" val="276250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avidsonbelluso.com/wp-content/uploads/2017/04/circuit_brain.jpg">
            <a:extLst>
              <a:ext uri="{FF2B5EF4-FFF2-40B4-BE49-F238E27FC236}">
                <a16:creationId xmlns:a16="http://schemas.microsoft.com/office/drawing/2014/main" id="{8EFAE8DF-8B16-4E25-BACD-09E37B7DF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11" y="312359"/>
            <a:ext cx="9179406" cy="943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945" y="621071"/>
            <a:ext cx="1312765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Как происходит расчет цен в ценообразовании на базе </a:t>
            </a:r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AI</a:t>
            </a: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918027" y="2613399"/>
            <a:ext cx="1956765" cy="1890484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Montserrat Medium" panose="00000600000000000000" pitchFamily="2" charset="-52"/>
                <a:cs typeface="Calibri" panose="020F0502020204030204" pitchFamily="34" charset="0"/>
              </a:rPr>
              <a:t>Прогноз продаж на следующую неделю</a:t>
            </a:r>
          </a:p>
        </p:txBody>
      </p:sp>
      <p:sp>
        <p:nvSpPr>
          <p:cNvPr id="133" name="Блок-схема: объединение 132"/>
          <p:cNvSpPr/>
          <p:nvPr/>
        </p:nvSpPr>
        <p:spPr>
          <a:xfrm rot="16200000">
            <a:off x="12255287" y="4327909"/>
            <a:ext cx="4170799" cy="741780"/>
          </a:xfrm>
          <a:prstGeom prst="flowChartMerg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4" name="Прямоугольник 133"/>
          <p:cNvSpPr/>
          <p:nvPr/>
        </p:nvSpPr>
        <p:spPr>
          <a:xfrm>
            <a:off x="14572486" y="3879502"/>
            <a:ext cx="1715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Montserrat Medium" panose="00000600000000000000" pitchFamily="2" charset="-52"/>
                <a:cs typeface="Arial" panose="020B0604020202020204" pitchFamily="34" charset="0"/>
              </a:rPr>
              <a:t>Выбор лучшего сценария</a:t>
            </a:r>
          </a:p>
        </p:txBody>
      </p:sp>
      <p:sp>
        <p:nvSpPr>
          <p:cNvPr id="135" name="Блок-схема: объединение 134"/>
          <p:cNvSpPr/>
          <p:nvPr/>
        </p:nvSpPr>
        <p:spPr>
          <a:xfrm rot="16200000">
            <a:off x="1402402" y="4287561"/>
            <a:ext cx="4170799" cy="741780"/>
          </a:xfrm>
          <a:prstGeom prst="flowChartMerg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6" name="Прямоугольник 135"/>
          <p:cNvSpPr/>
          <p:nvPr/>
        </p:nvSpPr>
        <p:spPr>
          <a:xfrm>
            <a:off x="918027" y="4960175"/>
            <a:ext cx="1956765" cy="1824023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Montserrat Medium" panose="00000600000000000000" pitchFamily="2" charset="-52"/>
                <a:cs typeface="Calibri" panose="020F0502020204030204" pitchFamily="34" charset="0"/>
              </a:rPr>
              <a:t>Прогноз выручки на следующую неделю</a:t>
            </a:r>
            <a:endParaRPr lang="ru-RU" sz="2400" b="1" dirty="0">
              <a:solidFill>
                <a:schemeClr val="tx1"/>
              </a:solidFill>
              <a:latin typeface="Montserrat Medium" panose="00000600000000000000" pitchFamily="2" charset="-52"/>
            </a:endParaRPr>
          </a:p>
        </p:txBody>
      </p:sp>
      <p:graphicFrame>
        <p:nvGraphicFramePr>
          <p:cNvPr id="137" name="Схема 136">
            <a:extLst>
              <a:ext uri="{FF2B5EF4-FFF2-40B4-BE49-F238E27FC236}">
                <a16:creationId xmlns:a16="http://schemas.microsoft.com/office/drawing/2014/main" id="{F771666E-83A0-457E-9C55-B1030DA3F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952505"/>
              </p:ext>
            </p:extLst>
          </p:nvPr>
        </p:nvGraphicFramePr>
        <p:xfrm>
          <a:off x="3809999" y="1244400"/>
          <a:ext cx="9986324" cy="693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8" name="Прямоугольник 137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097889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2091474"/>
            <a:ext cx="16256000" cy="3547326"/>
          </a:xfrm>
          <a:custGeom>
            <a:avLst/>
            <a:gdLst/>
            <a:ahLst/>
            <a:cxnLst/>
            <a:rect l="l" t="t" r="r" b="b"/>
            <a:pathLst>
              <a:path w="11722735" h="4699000">
                <a:moveTo>
                  <a:pt x="0" y="4698758"/>
                </a:moveTo>
                <a:lnTo>
                  <a:pt x="11722722" y="4698758"/>
                </a:lnTo>
                <a:lnTo>
                  <a:pt x="11722722" y="0"/>
                </a:lnTo>
                <a:lnTo>
                  <a:pt x="0" y="0"/>
                </a:lnTo>
                <a:lnTo>
                  <a:pt x="0" y="4698758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14966106" y="8300342"/>
            <a:ext cx="2870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marL="12700" algn="r">
                <a:lnSpc>
                  <a:spcPts val="2355"/>
                </a:lnSpc>
              </a:pPr>
              <a:t>12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DAB6519-C7C4-49B0-BC2B-B4D84B363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object 30"/>
          <p:cNvSpPr txBox="1"/>
          <p:nvPr/>
        </p:nvSpPr>
        <p:spPr>
          <a:xfrm>
            <a:off x="660400" y="2589146"/>
            <a:ext cx="11053952" cy="2564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Опыт ТД </a:t>
            </a:r>
            <a:r>
              <a:rPr lang="ru-RU" sz="5500" b="1" spc="-10" dirty="0" err="1">
                <a:solidFill>
                  <a:srgbClr val="FFFFFF"/>
                </a:solidFill>
                <a:latin typeface="+mj-lt"/>
                <a:cs typeface="Proxima Nova Rg"/>
              </a:rPr>
              <a:t>Вимос</a:t>
            </a:r>
            <a:r>
              <a:rPr lang="ru-RU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 в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ценообразовании на базе искусственного интеллекта</a:t>
            </a:r>
            <a:r>
              <a:rPr lang="en-US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1124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312" y="483347"/>
            <a:ext cx="1221377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Итоги проекта внедрения «умного» ценообразования в ТД </a:t>
            </a:r>
            <a:r>
              <a:rPr lang="ru-RU" sz="4000" b="1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Вимос</a:t>
            </a: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AutoShape 4" descr="Ð¡Ð°Ð¼ÑÐ¾Ð½-ÑÐ°ÑÐ¼Ð°">
            <a:extLst>
              <a:ext uri="{FF2B5EF4-FFF2-40B4-BE49-F238E27FC236}">
                <a16:creationId xmlns:a16="http://schemas.microsoft.com/office/drawing/2014/main" id="{9521D8FA-2FDF-48AD-B9DF-62959CE842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2598" y="4230251"/>
            <a:ext cx="722489" cy="72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216747" tIns="108373" rIns="216747" bIns="108373" numCol="1" anchor="t" anchorCtr="0" compatLnSpc="1">
            <a:prstTxWarp prst="textNoShape">
              <a:avLst/>
            </a:prstTxWarp>
          </a:bodyPr>
          <a:lstStyle/>
          <a:p>
            <a:endParaRPr lang="ru-RU" sz="4400" dirty="0"/>
          </a:p>
        </p:txBody>
      </p:sp>
      <p:sp>
        <p:nvSpPr>
          <p:cNvPr id="7" name="Google Shape;1052;p36">
            <a:extLst>
              <a:ext uri="{FF2B5EF4-FFF2-40B4-BE49-F238E27FC236}">
                <a16:creationId xmlns:a16="http://schemas.microsoft.com/office/drawing/2014/main" id="{12356D46-E50C-4443-AB86-4EDC078A76E0}"/>
              </a:ext>
            </a:extLst>
          </p:cNvPr>
          <p:cNvSpPr/>
          <p:nvPr/>
        </p:nvSpPr>
        <p:spPr>
          <a:xfrm>
            <a:off x="1225851" y="4346065"/>
            <a:ext cx="960000" cy="1999168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A381F7"/>
              </a:gs>
              <a:gs pos="100000">
                <a:srgbClr val="7949F4"/>
              </a:gs>
            </a:gsLst>
            <a:lin ang="5400012" scaled="0"/>
          </a:gradFill>
          <a:ln>
            <a:noFill/>
          </a:ln>
        </p:spPr>
        <p:txBody>
          <a:bodyPr spcFirstLastPara="1" wrap="square" lIns="165556" tIns="165556" rIns="165556" bIns="165556" anchor="ctr" anchorCtr="0">
            <a:noAutofit/>
          </a:bodyPr>
          <a:lstStyle/>
          <a:p>
            <a:endParaRPr sz="3200" dirty="0"/>
          </a:p>
        </p:txBody>
      </p:sp>
      <p:sp>
        <p:nvSpPr>
          <p:cNvPr id="8" name="Google Shape;1055;p36">
            <a:extLst>
              <a:ext uri="{FF2B5EF4-FFF2-40B4-BE49-F238E27FC236}">
                <a16:creationId xmlns:a16="http://schemas.microsoft.com/office/drawing/2014/main" id="{C5BAEAB3-20F7-4BD2-8863-C8AF7343B1E6}"/>
              </a:ext>
            </a:extLst>
          </p:cNvPr>
          <p:cNvSpPr/>
          <p:nvPr/>
        </p:nvSpPr>
        <p:spPr>
          <a:xfrm flipV="1">
            <a:off x="662351" y="6363706"/>
            <a:ext cx="6357831" cy="60959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165556" tIns="165556" rIns="165556" bIns="165556" anchor="ctr" anchorCtr="0">
            <a:noAutofit/>
          </a:bodyPr>
          <a:lstStyle/>
          <a:p>
            <a:endParaRPr sz="3200" dirty="0"/>
          </a:p>
        </p:txBody>
      </p:sp>
      <p:sp>
        <p:nvSpPr>
          <p:cNvPr id="9" name="Google Shape;1056;p36">
            <a:extLst>
              <a:ext uri="{FF2B5EF4-FFF2-40B4-BE49-F238E27FC236}">
                <a16:creationId xmlns:a16="http://schemas.microsoft.com/office/drawing/2014/main" id="{71CB384D-A537-4495-A3AF-3C101480A015}"/>
              </a:ext>
            </a:extLst>
          </p:cNvPr>
          <p:cNvSpPr/>
          <p:nvPr/>
        </p:nvSpPr>
        <p:spPr>
          <a:xfrm>
            <a:off x="3399627" y="4589597"/>
            <a:ext cx="960000" cy="176746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A381F7"/>
              </a:gs>
              <a:gs pos="100000">
                <a:srgbClr val="7949F4"/>
              </a:gs>
            </a:gsLst>
            <a:lin ang="5400012" scaled="0"/>
          </a:gradFill>
          <a:ln>
            <a:noFill/>
          </a:ln>
        </p:spPr>
        <p:txBody>
          <a:bodyPr spcFirstLastPara="1" wrap="square" lIns="165556" tIns="165556" rIns="165556" bIns="165556" anchor="ctr" anchorCtr="0">
            <a:noAutofit/>
          </a:bodyPr>
          <a:lstStyle/>
          <a:p>
            <a:endParaRPr sz="3200" dirty="0"/>
          </a:p>
        </p:txBody>
      </p:sp>
      <p:sp>
        <p:nvSpPr>
          <p:cNvPr id="12" name="Google Shape;1060;p36">
            <a:extLst>
              <a:ext uri="{FF2B5EF4-FFF2-40B4-BE49-F238E27FC236}">
                <a16:creationId xmlns:a16="http://schemas.microsoft.com/office/drawing/2014/main" id="{2142CFF0-9152-4DB2-B707-401CEAADD8A8}"/>
              </a:ext>
            </a:extLst>
          </p:cNvPr>
          <p:cNvSpPr txBox="1"/>
          <p:nvPr/>
        </p:nvSpPr>
        <p:spPr>
          <a:xfrm>
            <a:off x="3204765" y="3871858"/>
            <a:ext cx="1365867" cy="57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+</a:t>
            </a:r>
            <a:r>
              <a:rPr lang="ru-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9</a:t>
            </a:r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%</a:t>
            </a:r>
            <a:endParaRPr sz="2800" b="1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" name="Google Shape;1061;p36">
            <a:extLst>
              <a:ext uri="{FF2B5EF4-FFF2-40B4-BE49-F238E27FC236}">
                <a16:creationId xmlns:a16="http://schemas.microsoft.com/office/drawing/2014/main" id="{0DB65593-820A-499F-BA5B-AF8305C07CD8}"/>
              </a:ext>
            </a:extLst>
          </p:cNvPr>
          <p:cNvSpPr txBox="1"/>
          <p:nvPr/>
        </p:nvSpPr>
        <p:spPr>
          <a:xfrm>
            <a:off x="542130" y="6262217"/>
            <a:ext cx="2605308" cy="88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-RU" sz="2400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Выручка</a:t>
            </a:r>
            <a:endParaRPr sz="2400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" name="Google Shape;1058;p36">
            <a:extLst>
              <a:ext uri="{FF2B5EF4-FFF2-40B4-BE49-F238E27FC236}">
                <a16:creationId xmlns:a16="http://schemas.microsoft.com/office/drawing/2014/main" id="{6AD2EA6D-0BD0-43F9-B510-3D7A3FB9757D}"/>
              </a:ext>
            </a:extLst>
          </p:cNvPr>
          <p:cNvSpPr txBox="1"/>
          <p:nvPr/>
        </p:nvSpPr>
        <p:spPr>
          <a:xfrm>
            <a:off x="1029012" y="3616224"/>
            <a:ext cx="1309005" cy="7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+</a:t>
            </a:r>
            <a:r>
              <a:rPr lang="ru-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10</a:t>
            </a:r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%</a:t>
            </a:r>
            <a:endParaRPr sz="2800" b="1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" name="Google Shape;1056;p36">
            <a:extLst>
              <a:ext uri="{FF2B5EF4-FFF2-40B4-BE49-F238E27FC236}">
                <a16:creationId xmlns:a16="http://schemas.microsoft.com/office/drawing/2014/main" id="{7DCBD85D-9D5A-4665-AFFC-BB0735517491}"/>
              </a:ext>
            </a:extLst>
          </p:cNvPr>
          <p:cNvSpPr/>
          <p:nvPr/>
        </p:nvSpPr>
        <p:spPr>
          <a:xfrm>
            <a:off x="5559804" y="5029437"/>
            <a:ext cx="960000" cy="1321145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A381F7"/>
              </a:gs>
              <a:gs pos="100000">
                <a:srgbClr val="7949F4"/>
              </a:gs>
            </a:gsLst>
            <a:lin ang="5400012" scaled="0"/>
          </a:gradFill>
          <a:ln>
            <a:noFill/>
          </a:ln>
        </p:spPr>
        <p:txBody>
          <a:bodyPr spcFirstLastPara="1" wrap="square" lIns="165556" tIns="165556" rIns="165556" bIns="165556" anchor="ctr" anchorCtr="0">
            <a:noAutofit/>
          </a:bodyPr>
          <a:lstStyle/>
          <a:p>
            <a:endParaRPr sz="3200" dirty="0"/>
          </a:p>
        </p:txBody>
      </p:sp>
      <p:sp>
        <p:nvSpPr>
          <p:cNvPr id="16" name="Google Shape;1061;p36">
            <a:extLst>
              <a:ext uri="{FF2B5EF4-FFF2-40B4-BE49-F238E27FC236}">
                <a16:creationId xmlns:a16="http://schemas.microsoft.com/office/drawing/2014/main" id="{C607A4BA-EC63-4DA0-87CB-0F30E4FF64E2}"/>
              </a:ext>
            </a:extLst>
          </p:cNvPr>
          <p:cNvSpPr txBox="1"/>
          <p:nvPr/>
        </p:nvSpPr>
        <p:spPr>
          <a:xfrm>
            <a:off x="3080784" y="6334177"/>
            <a:ext cx="1709894" cy="88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-RU" sz="2400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Валовая прибыль</a:t>
            </a:r>
            <a:endParaRPr sz="2400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" name="Google Shape;1061;p36">
            <a:extLst>
              <a:ext uri="{FF2B5EF4-FFF2-40B4-BE49-F238E27FC236}">
                <a16:creationId xmlns:a16="http://schemas.microsoft.com/office/drawing/2014/main" id="{86C84CCA-4662-483C-888E-02C410035CE6}"/>
              </a:ext>
            </a:extLst>
          </p:cNvPr>
          <p:cNvSpPr txBox="1"/>
          <p:nvPr/>
        </p:nvSpPr>
        <p:spPr>
          <a:xfrm>
            <a:off x="5231475" y="6334177"/>
            <a:ext cx="1709894" cy="88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-RU" sz="2400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Продажи в шт.</a:t>
            </a:r>
            <a:endParaRPr sz="2400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" name="Google Shape;1060;p36">
            <a:extLst>
              <a:ext uri="{FF2B5EF4-FFF2-40B4-BE49-F238E27FC236}">
                <a16:creationId xmlns:a16="http://schemas.microsoft.com/office/drawing/2014/main" id="{98683D60-28EB-4292-A9BE-89A048D17E4F}"/>
              </a:ext>
            </a:extLst>
          </p:cNvPr>
          <p:cNvSpPr txBox="1"/>
          <p:nvPr/>
        </p:nvSpPr>
        <p:spPr>
          <a:xfrm>
            <a:off x="5304896" y="4381006"/>
            <a:ext cx="1365867" cy="57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556" tIns="165556" rIns="165556" bIns="165556" anchor="t" anchorCtr="0">
            <a:noAutofit/>
          </a:bodyPr>
          <a:lstStyle/>
          <a:p>
            <a:pPr algn="ctr"/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+</a:t>
            </a:r>
            <a:r>
              <a:rPr lang="ru-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6</a:t>
            </a:r>
            <a:r>
              <a:rPr lang="ru" sz="2800" b="1" dirty="0">
                <a:latin typeface="Montserrat Medium" panose="00000600000000000000" pitchFamily="2" charset="-52"/>
                <a:ea typeface="Helvetica Neue Light"/>
                <a:cs typeface="Helvetica Neue Light"/>
                <a:sym typeface="Helvetica Neue Light"/>
              </a:rPr>
              <a:t>%</a:t>
            </a:r>
            <a:endParaRPr sz="2800" b="1" dirty="0">
              <a:latin typeface="Montserrat Medium" panose="00000600000000000000" pitchFamily="2" charset="-52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225ACF-5124-4195-9BC4-BCCB2D56CF10}"/>
              </a:ext>
            </a:extLst>
          </p:cNvPr>
          <p:cNvSpPr txBox="1"/>
          <p:nvPr/>
        </p:nvSpPr>
        <p:spPr>
          <a:xfrm>
            <a:off x="8201179" y="2521057"/>
            <a:ext cx="68811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Период проведения теста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3 месяца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Методология замера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«Тестовые-контрольные торговые точки»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Ассортиментная матрица в тесте – 25 000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sku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, без учета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KVI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и промо 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Торговых точек в тесте – 5 гипермаркетов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041119" y="8462644"/>
            <a:ext cx="741683" cy="278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960921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B1EBA-3470-4147-8C1A-09AFC5F8D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6" y="694283"/>
            <a:ext cx="12598394" cy="646331"/>
          </a:xfrm>
        </p:spPr>
        <p:txBody>
          <a:bodyPr/>
          <a:lstStyle/>
          <a:p>
            <a:r>
              <a:rPr lang="ru-RU" dirty="0"/>
              <a:t>Выгода для покупателей торговой сети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A057EF-A2CB-4E28-8B20-1B1FDB2A629B}"/>
              </a:ext>
            </a:extLst>
          </p:cNvPr>
          <p:cNvSpPr txBox="1"/>
          <p:nvPr/>
        </p:nvSpPr>
        <p:spPr>
          <a:xfrm>
            <a:off x="915516" y="2032843"/>
            <a:ext cx="144249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Повышение цен на некоторые товары для покупателя не значимо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Но есть товары, где для покупателя важна низкая цена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Искусственный интеллект помог найти баланс между этими товарами в глазах покупателя:</a:t>
            </a:r>
          </a:p>
          <a:p>
            <a:pPr marL="838190" lvl="1" indent="-380990">
              <a:buFont typeface="Wingdings" panose="05000000000000000000" pitchFamily="2" charset="2"/>
              <a:buChar char="§"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Снизив цены там, где важно покупателям</a:t>
            </a:r>
          </a:p>
          <a:p>
            <a:pPr marL="838190" lvl="1" indent="-380990">
              <a:buFont typeface="Wingdings" panose="05000000000000000000" pitchFamily="2" charset="2"/>
              <a:buChar char="§"/>
            </a:pP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Не позволив поднимать цены выше «психологического» порога</a:t>
            </a:r>
          </a:p>
          <a:p>
            <a:pPr marL="838190" lvl="1" indent="-380990">
              <a:buFont typeface="Wingdings" panose="05000000000000000000" pitchFamily="2" charset="2"/>
              <a:buChar char="§"/>
            </a:pP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81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2091474"/>
            <a:ext cx="16256000" cy="3394926"/>
          </a:xfrm>
          <a:custGeom>
            <a:avLst/>
            <a:gdLst/>
            <a:ahLst/>
            <a:cxnLst/>
            <a:rect l="l" t="t" r="r" b="b"/>
            <a:pathLst>
              <a:path w="11722735" h="4699000">
                <a:moveTo>
                  <a:pt x="0" y="4698758"/>
                </a:moveTo>
                <a:lnTo>
                  <a:pt x="11722722" y="4698758"/>
                </a:lnTo>
                <a:lnTo>
                  <a:pt x="11722722" y="0"/>
                </a:lnTo>
                <a:lnTo>
                  <a:pt x="0" y="0"/>
                </a:lnTo>
                <a:lnTo>
                  <a:pt x="0" y="4698758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14966106" y="8300342"/>
            <a:ext cx="2870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marL="12700" algn="r">
                <a:lnSpc>
                  <a:spcPts val="2355"/>
                </a:lnSpc>
              </a:pPr>
              <a:t>2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DAB6519-C7C4-49B0-BC2B-B4D84B363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object 30"/>
          <p:cNvSpPr txBox="1"/>
          <p:nvPr/>
        </p:nvSpPr>
        <p:spPr>
          <a:xfrm>
            <a:off x="660400" y="2936139"/>
            <a:ext cx="11053952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Традиционный подход к ценообразованию</a:t>
            </a:r>
            <a:endParaRPr lang="en-US" sz="5500" b="1" spc="-10" dirty="0">
              <a:solidFill>
                <a:srgbClr val="FFFFFF"/>
              </a:solidFill>
              <a:latin typeface="+mj-lt"/>
              <a:cs typeface="Proxima Nova Rg"/>
            </a:endParaRPr>
          </a:p>
        </p:txBody>
      </p:sp>
    </p:spTree>
    <p:extLst>
      <p:ext uri="{BB962C8B-B14F-4D97-AF65-F5344CB8AC3E}">
        <p14:creationId xmlns:p14="http://schemas.microsoft.com/office/powerpoint/2010/main" val="696005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5200" y="510233"/>
            <a:ext cx="1068106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Традиционный подход к ценообразованию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8133" y="1913467"/>
            <a:ext cx="14664267" cy="5469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8133" y="1913467"/>
            <a:ext cx="14664267" cy="5469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129553" y="1838582"/>
            <a:ext cx="16002761" cy="2237283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F2DA91-FA37-47C1-9896-9271C32B73CD}"/>
              </a:ext>
            </a:extLst>
          </p:cNvPr>
          <p:cNvSpPr txBox="1"/>
          <p:nvPr/>
        </p:nvSpPr>
        <p:spPr>
          <a:xfrm>
            <a:off x="294210" y="2047197"/>
            <a:ext cx="6817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Изменение </a:t>
            </a:r>
            <a:endParaRPr lang="en-US" sz="4400" b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себестоимости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72335" y="4328440"/>
            <a:ext cx="5088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Правила ценообразования</a:t>
            </a:r>
            <a:endParaRPr lang="ru-RU" sz="2400" i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flipH="1" flipV="1">
            <a:off x="111881" y="1761547"/>
            <a:ext cx="16002761" cy="2237281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C61777-041B-45DA-AC11-F2987E5313D2}"/>
              </a:ext>
            </a:extLst>
          </p:cNvPr>
          <p:cNvSpPr txBox="1"/>
          <p:nvPr/>
        </p:nvSpPr>
        <p:spPr>
          <a:xfrm>
            <a:off x="8872276" y="1814173"/>
            <a:ext cx="70689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Изменение </a:t>
            </a:r>
            <a:endParaRPr lang="en-US" sz="4400" b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 algn="r"/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цены конкурента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29566" y="6256675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27023" y="6362507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24336" y="6484362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9" name="Блок-схема: объединение 18"/>
          <p:cNvSpPr/>
          <p:nvPr/>
        </p:nvSpPr>
        <p:spPr>
          <a:xfrm>
            <a:off x="7462978" y="3317528"/>
            <a:ext cx="1577413" cy="889545"/>
          </a:xfrm>
          <a:prstGeom prst="flowChartMerg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0" name="Блок-схема: объединение 19"/>
          <p:cNvSpPr/>
          <p:nvPr/>
        </p:nvSpPr>
        <p:spPr>
          <a:xfrm>
            <a:off x="7462978" y="5159598"/>
            <a:ext cx="1577413" cy="889545"/>
          </a:xfrm>
          <a:prstGeom prst="flowChartMerge">
            <a:avLst/>
          </a:prstGeom>
          <a:solidFill>
            <a:srgbClr val="794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91129" y="5159598"/>
            <a:ext cx="1861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Драйверы изменения цены</a:t>
            </a:r>
            <a:endParaRPr lang="ru-RU" i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>
            <a:stCxn id="22" idx="0"/>
          </p:cNvCxnSpPr>
          <p:nvPr/>
        </p:nvCxnSpPr>
        <p:spPr>
          <a:xfrm flipV="1">
            <a:off x="1721898" y="4189382"/>
            <a:ext cx="222149" cy="970216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4140219" y="4572000"/>
            <a:ext cx="1861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Драйверы изменения цены</a:t>
            </a:r>
            <a:endParaRPr lang="ru-RU" i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>
            <a:cxnSpLocks/>
          </p:cNvCxnSpPr>
          <p:nvPr/>
        </p:nvCxnSpPr>
        <p:spPr>
          <a:xfrm flipH="1" flipV="1">
            <a:off x="14700814" y="3572408"/>
            <a:ext cx="413144" cy="1045331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1273762" y="6150873"/>
            <a:ext cx="2318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Финансовый потенциал</a:t>
            </a:r>
            <a:endParaRPr lang="ru-RU" i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>
            <a:cxnSpLocks/>
          </p:cNvCxnSpPr>
          <p:nvPr/>
        </p:nvCxnSpPr>
        <p:spPr>
          <a:xfrm flipH="1" flipV="1">
            <a:off x="10514598" y="4981811"/>
            <a:ext cx="1131665" cy="109202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https://kirovsk.vimos.ru/u/images/lightbox/5225a4912cf9b.jpg">
            <a:extLst>
              <a:ext uri="{FF2B5EF4-FFF2-40B4-BE49-F238E27FC236}">
                <a16:creationId xmlns:a16="http://schemas.microsoft.com/office/drawing/2014/main" id="{7A7660B5-5A44-4A02-A182-F9E00E089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" t="582" b="16545"/>
          <a:stretch/>
        </p:blipFill>
        <p:spPr bwMode="auto">
          <a:xfrm>
            <a:off x="7141391" y="6504010"/>
            <a:ext cx="2284733" cy="15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72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ый треугольник 36">
            <a:extLst>
              <a:ext uri="{FF2B5EF4-FFF2-40B4-BE49-F238E27FC236}">
                <a16:creationId xmlns:a16="http://schemas.microsoft.com/office/drawing/2014/main" id="{2C414E5C-BBEA-4D9F-8522-5C6A38A5EAEF}"/>
              </a:ext>
            </a:extLst>
          </p:cNvPr>
          <p:cNvSpPr/>
          <p:nvPr/>
        </p:nvSpPr>
        <p:spPr>
          <a:xfrm>
            <a:off x="144291" y="1363056"/>
            <a:ext cx="16002761" cy="2237283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6266B2-CE54-4CFF-B622-A6271AA21706}"/>
              </a:ext>
            </a:extLst>
          </p:cNvPr>
          <p:cNvSpPr txBox="1"/>
          <p:nvPr/>
        </p:nvSpPr>
        <p:spPr>
          <a:xfrm>
            <a:off x="308948" y="1571671"/>
            <a:ext cx="6817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Изменение </a:t>
            </a:r>
            <a:endParaRPr lang="en-US" sz="4400" b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себестоимости</a:t>
            </a:r>
          </a:p>
        </p:txBody>
      </p:sp>
      <p:sp>
        <p:nvSpPr>
          <p:cNvPr id="43" name="Прямоугольный треугольник 42">
            <a:extLst>
              <a:ext uri="{FF2B5EF4-FFF2-40B4-BE49-F238E27FC236}">
                <a16:creationId xmlns:a16="http://schemas.microsoft.com/office/drawing/2014/main" id="{CCF387B4-D69A-4A8E-9B76-0C5BA69AE965}"/>
              </a:ext>
            </a:extLst>
          </p:cNvPr>
          <p:cNvSpPr/>
          <p:nvPr/>
        </p:nvSpPr>
        <p:spPr>
          <a:xfrm flipH="1" flipV="1">
            <a:off x="126619" y="1286021"/>
            <a:ext cx="16002761" cy="2237281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455D92-E2E3-47CE-870D-63FC62884A90}"/>
              </a:ext>
            </a:extLst>
          </p:cNvPr>
          <p:cNvSpPr txBox="1"/>
          <p:nvPr/>
        </p:nvSpPr>
        <p:spPr>
          <a:xfrm>
            <a:off x="8887014" y="1338647"/>
            <a:ext cx="70689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Изменение </a:t>
            </a:r>
            <a:endParaRPr lang="en-US" sz="4400" b="1" dirty="0">
              <a:latin typeface="Montserrat SemiBold" panose="00000700000000000000" pitchFamily="2" charset="-52"/>
              <a:cs typeface="Arial" panose="020B0604020202020204" pitchFamily="34" charset="0"/>
            </a:endParaRPr>
          </a:p>
          <a:p>
            <a:pPr algn="r"/>
            <a:r>
              <a:rPr lang="ru-RU" sz="4400" b="1" dirty="0">
                <a:latin typeface="Montserrat SemiBold" panose="00000700000000000000" pitchFamily="2" charset="-52"/>
                <a:cs typeface="Arial" panose="020B0604020202020204" pitchFamily="34" charset="0"/>
              </a:rPr>
              <a:t>цены конкурента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65544" y="410835"/>
            <a:ext cx="1068106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Традиционный подход к ценообразованию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8133" y="1913467"/>
            <a:ext cx="14664267" cy="5469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8133" y="1913467"/>
            <a:ext cx="14664267" cy="5469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Блок-схема: объединение 18"/>
          <p:cNvSpPr/>
          <p:nvPr/>
        </p:nvSpPr>
        <p:spPr>
          <a:xfrm>
            <a:off x="7462978" y="3317528"/>
            <a:ext cx="1577413" cy="889545"/>
          </a:xfrm>
          <a:prstGeom prst="flowChartMerg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Блок-схема: объединение 19"/>
          <p:cNvSpPr/>
          <p:nvPr/>
        </p:nvSpPr>
        <p:spPr>
          <a:xfrm>
            <a:off x="7462978" y="5159598"/>
            <a:ext cx="1577413" cy="889545"/>
          </a:xfrm>
          <a:prstGeom prst="flowChartMerge">
            <a:avLst/>
          </a:prstGeom>
          <a:solidFill>
            <a:srgbClr val="794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Google Shape;315;p42">
            <a:extLst>
              <a:ext uri="{FF2B5EF4-FFF2-40B4-BE49-F238E27FC236}">
                <a16:creationId xmlns:a16="http://schemas.microsoft.com/office/drawing/2014/main" id="{11C5ABD3-3377-4FC4-9442-EAE4CE22000C}"/>
              </a:ext>
            </a:extLst>
          </p:cNvPr>
          <p:cNvSpPr txBox="1"/>
          <p:nvPr/>
        </p:nvSpPr>
        <p:spPr>
          <a:xfrm>
            <a:off x="1052648" y="3918224"/>
            <a:ext cx="4352347" cy="7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Каннибализация продаж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22" name="Google Shape;315;p42">
            <a:extLst>
              <a:ext uri="{FF2B5EF4-FFF2-40B4-BE49-F238E27FC236}">
                <a16:creationId xmlns:a16="http://schemas.microsoft.com/office/drawing/2014/main" id="{DAC68F93-E903-4A4F-8D90-3210F79FC647}"/>
              </a:ext>
            </a:extLst>
          </p:cNvPr>
          <p:cNvSpPr txBox="1"/>
          <p:nvPr/>
        </p:nvSpPr>
        <p:spPr>
          <a:xfrm>
            <a:off x="1089922" y="5012485"/>
            <a:ext cx="4352347" cy="7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Сезонность, праздники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23" name="Google Shape;315;p42">
            <a:extLst>
              <a:ext uri="{FF2B5EF4-FFF2-40B4-BE49-F238E27FC236}">
                <a16:creationId xmlns:a16="http://schemas.microsoft.com/office/drawing/2014/main" id="{0C03D553-C504-482E-A843-5C9CAF26EAB3}"/>
              </a:ext>
            </a:extLst>
          </p:cNvPr>
          <p:cNvSpPr txBox="1"/>
          <p:nvPr/>
        </p:nvSpPr>
        <p:spPr>
          <a:xfrm>
            <a:off x="1135484" y="7015402"/>
            <a:ext cx="2736400" cy="7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r>
              <a:rPr lang="en-US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Life cycle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24" name="Google Shape;315;p42">
            <a:extLst>
              <a:ext uri="{FF2B5EF4-FFF2-40B4-BE49-F238E27FC236}">
                <a16:creationId xmlns:a16="http://schemas.microsoft.com/office/drawing/2014/main" id="{76553C11-FF5A-4804-884E-00055BD6D754}"/>
              </a:ext>
            </a:extLst>
          </p:cNvPr>
          <p:cNvSpPr txBox="1"/>
          <p:nvPr/>
        </p:nvSpPr>
        <p:spPr>
          <a:xfrm>
            <a:off x="1110311" y="6040308"/>
            <a:ext cx="2226605" cy="6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Промо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482249" y="4152676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497879" y="5191908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513509" y="6196300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542539" y="7148445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9" name="Google Shape;315;p42">
            <a:extLst>
              <a:ext uri="{FF2B5EF4-FFF2-40B4-BE49-F238E27FC236}">
                <a16:creationId xmlns:a16="http://schemas.microsoft.com/office/drawing/2014/main" id="{69233B23-B471-4276-AD5B-4BC4860D5396}"/>
              </a:ext>
            </a:extLst>
          </p:cNvPr>
          <p:cNvSpPr txBox="1"/>
          <p:nvPr/>
        </p:nvSpPr>
        <p:spPr>
          <a:xfrm>
            <a:off x="11610855" y="3688378"/>
            <a:ext cx="3551107" cy="858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pPr algn="r"/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Учет зависимостей товаров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30" name="Google Shape;315;p42">
            <a:extLst>
              <a:ext uri="{FF2B5EF4-FFF2-40B4-BE49-F238E27FC236}">
                <a16:creationId xmlns:a16="http://schemas.microsoft.com/office/drawing/2014/main" id="{07D85205-C8D4-49BC-9520-9CF936EFB82D}"/>
              </a:ext>
            </a:extLst>
          </p:cNvPr>
          <p:cNvSpPr txBox="1"/>
          <p:nvPr/>
        </p:nvSpPr>
        <p:spPr>
          <a:xfrm>
            <a:off x="12463728" y="4913568"/>
            <a:ext cx="2736400" cy="585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pPr algn="r"/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Тренды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31" name="Google Shape;315;p42">
            <a:extLst>
              <a:ext uri="{FF2B5EF4-FFF2-40B4-BE49-F238E27FC236}">
                <a16:creationId xmlns:a16="http://schemas.microsoft.com/office/drawing/2014/main" id="{27DA6B2B-F210-4805-8EF7-FB84585FE9D3}"/>
              </a:ext>
            </a:extLst>
          </p:cNvPr>
          <p:cNvSpPr txBox="1"/>
          <p:nvPr/>
        </p:nvSpPr>
        <p:spPr>
          <a:xfrm>
            <a:off x="13051222" y="5896373"/>
            <a:ext cx="2131729" cy="60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pPr algn="r"/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Остатки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32" name="Google Shape;315;p42">
            <a:extLst>
              <a:ext uri="{FF2B5EF4-FFF2-40B4-BE49-F238E27FC236}">
                <a16:creationId xmlns:a16="http://schemas.microsoft.com/office/drawing/2014/main" id="{ECA1185A-1F46-44D1-AA84-3518190A982A}"/>
              </a:ext>
            </a:extLst>
          </p:cNvPr>
          <p:cNvSpPr txBox="1"/>
          <p:nvPr/>
        </p:nvSpPr>
        <p:spPr>
          <a:xfrm>
            <a:off x="12340045" y="6896482"/>
            <a:ext cx="2851095" cy="6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t" anchorCtr="0">
            <a:noAutofit/>
          </a:bodyPr>
          <a:lstStyle/>
          <a:p>
            <a:pPr algn="r"/>
            <a:r>
              <a:rPr lang="ru-RU" sz="2800" b="1" dirty="0">
                <a:solidFill>
                  <a:srgbClr val="7949F4"/>
                </a:solidFill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Эластичность</a:t>
            </a:r>
            <a:endParaRPr sz="2800" b="1" dirty="0">
              <a:solidFill>
                <a:srgbClr val="7949F4"/>
              </a:solidFill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15424208" y="4042212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15439837" y="5081444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15420129" y="6085836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8CEF83B9-E17D-9842-A1D5-3332C15862D5}"/>
              </a:ext>
            </a:extLst>
          </p:cNvPr>
          <p:cNvSpPr/>
          <p:nvPr/>
        </p:nvSpPr>
        <p:spPr>
          <a:xfrm rot="20098605">
            <a:off x="15449159" y="7037981"/>
            <a:ext cx="319960" cy="319960"/>
          </a:xfrm>
          <a:prstGeom prst="ellipse">
            <a:avLst/>
          </a:prstGeom>
          <a:solidFill>
            <a:srgbClr val="7949F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-14740" y="1283351"/>
            <a:ext cx="16144119" cy="2598202"/>
          </a:xfrm>
          <a:prstGeom prst="rect">
            <a:avLst/>
          </a:prstGeom>
          <a:solidFill>
            <a:schemeClr val="lt1">
              <a:alpha val="77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873966" y="3881553"/>
            <a:ext cx="2299063" cy="376976"/>
          </a:xfrm>
          <a:prstGeom prst="rect">
            <a:avLst/>
          </a:prstGeom>
          <a:solidFill>
            <a:schemeClr val="lt1">
              <a:alpha val="77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048068" y="3406040"/>
            <a:ext cx="440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defRPr/>
            </a:pPr>
            <a:r>
              <a:rPr lang="ru-RU" sz="2400" dirty="0">
                <a:solidFill>
                  <a:prstClr val="black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Факторы, влияющие на правила</a:t>
            </a:r>
            <a:endParaRPr lang="ru-RU" i="1" dirty="0">
              <a:solidFill>
                <a:prstClr val="black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12C695B-C8E6-497E-90B4-2465A269D472}"/>
              </a:ext>
            </a:extLst>
          </p:cNvPr>
          <p:cNvSpPr/>
          <p:nvPr/>
        </p:nvSpPr>
        <p:spPr>
          <a:xfrm>
            <a:off x="7329566" y="6256675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1FD5DEF-DE71-4D05-84E3-5F7F3570DCC5}"/>
              </a:ext>
            </a:extLst>
          </p:cNvPr>
          <p:cNvSpPr/>
          <p:nvPr/>
        </p:nvSpPr>
        <p:spPr>
          <a:xfrm>
            <a:off x="7227023" y="6362507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0C75911D-2BBE-4CFC-8CED-FAEC2E67BCD9}"/>
              </a:ext>
            </a:extLst>
          </p:cNvPr>
          <p:cNvSpPr/>
          <p:nvPr/>
        </p:nvSpPr>
        <p:spPr>
          <a:xfrm>
            <a:off x="7124336" y="6484362"/>
            <a:ext cx="2318845" cy="1542327"/>
          </a:xfrm>
          <a:prstGeom prst="rect">
            <a:avLst/>
          </a:prstGeom>
          <a:solidFill>
            <a:schemeClr val="bg1"/>
          </a:solidFill>
          <a:ln>
            <a:solidFill>
              <a:srgbClr val="7949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48" name="Picture 2" descr="https://kirovsk.vimos.ru/u/images/lightbox/5225a4912cf9b.jpg">
            <a:extLst>
              <a:ext uri="{FF2B5EF4-FFF2-40B4-BE49-F238E27FC236}">
                <a16:creationId xmlns:a16="http://schemas.microsoft.com/office/drawing/2014/main" id="{8B1AC98C-FCCE-4903-B216-EF04C4EBBB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" t="582" b="16545"/>
          <a:stretch/>
        </p:blipFill>
        <p:spPr bwMode="auto">
          <a:xfrm>
            <a:off x="7141391" y="6504010"/>
            <a:ext cx="2284733" cy="15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6048068" y="4897098"/>
            <a:ext cx="4573195" cy="3217255"/>
          </a:xfrm>
          <a:prstGeom prst="rect">
            <a:avLst/>
          </a:prstGeom>
          <a:solidFill>
            <a:schemeClr val="lt1">
              <a:alpha val="77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32989" y="4138516"/>
            <a:ext cx="33856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defRPr/>
            </a:pPr>
            <a:r>
              <a:rPr lang="ru-RU" sz="3200" b="1" dirty="0">
                <a:solidFill>
                  <a:prstClr val="black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Правила </a:t>
            </a:r>
          </a:p>
          <a:p>
            <a:pPr algn="ctr" defTabSz="1219170">
              <a:defRPr/>
            </a:pPr>
            <a:r>
              <a:rPr lang="ru-RU" sz="3200" b="1" dirty="0">
                <a:solidFill>
                  <a:prstClr val="black"/>
                </a:solidFill>
                <a:latin typeface="Montserrat SemiBold" panose="00000700000000000000" pitchFamily="2" charset="-52"/>
                <a:cs typeface="Arial" panose="020B0604020202020204" pitchFamily="34" charset="0"/>
              </a:rPr>
              <a:t>ценообразования</a:t>
            </a:r>
            <a:endParaRPr lang="ru-RU" sz="2400" i="1" dirty="0">
              <a:solidFill>
                <a:prstClr val="black"/>
              </a:solidFill>
              <a:latin typeface="Montserrat SemiBold" panose="000007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82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42;p44">
            <a:extLst>
              <a:ext uri="{FF2B5EF4-FFF2-40B4-BE49-F238E27FC236}">
                <a16:creationId xmlns:a16="http://schemas.microsoft.com/office/drawing/2014/main" id="{35E71A38-98E3-441F-9321-122ABB3265CB}"/>
              </a:ext>
            </a:extLst>
          </p:cNvPr>
          <p:cNvSpPr/>
          <p:nvPr/>
        </p:nvSpPr>
        <p:spPr>
          <a:xfrm>
            <a:off x="10564717" y="1960623"/>
            <a:ext cx="2040000" cy="1993600"/>
          </a:xfrm>
          <a:prstGeom prst="ellipse">
            <a:avLst/>
          </a:prstGeom>
          <a:solidFill>
            <a:srgbClr val="3C4043"/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sp>
        <p:nvSpPr>
          <p:cNvPr id="5" name="Google Shape;343;p44">
            <a:extLst>
              <a:ext uri="{FF2B5EF4-FFF2-40B4-BE49-F238E27FC236}">
                <a16:creationId xmlns:a16="http://schemas.microsoft.com/office/drawing/2014/main" id="{42B07D6E-60F4-4CA5-895D-0009848BC0D0}"/>
              </a:ext>
            </a:extLst>
          </p:cNvPr>
          <p:cNvSpPr/>
          <p:nvPr/>
        </p:nvSpPr>
        <p:spPr>
          <a:xfrm>
            <a:off x="8509001" y="3256467"/>
            <a:ext cx="1850732" cy="1884930"/>
          </a:xfrm>
          <a:prstGeom prst="ellipse">
            <a:avLst/>
          </a:prstGeom>
          <a:solidFill>
            <a:srgbClr val="3C4043"/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344;p44">
            <a:extLst>
              <a:ext uri="{FF2B5EF4-FFF2-40B4-BE49-F238E27FC236}">
                <a16:creationId xmlns:a16="http://schemas.microsoft.com/office/drawing/2014/main" id="{AC63D544-3776-4CFE-B224-49262D5CF9F8}"/>
              </a:ext>
            </a:extLst>
          </p:cNvPr>
          <p:cNvSpPr/>
          <p:nvPr/>
        </p:nvSpPr>
        <p:spPr>
          <a:xfrm>
            <a:off x="12809807" y="3079823"/>
            <a:ext cx="2214000" cy="2163200"/>
          </a:xfrm>
          <a:prstGeom prst="ellipse">
            <a:avLst/>
          </a:prstGeom>
          <a:solidFill>
            <a:srgbClr val="3C4043"/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345;p44">
            <a:extLst>
              <a:ext uri="{FF2B5EF4-FFF2-40B4-BE49-F238E27FC236}">
                <a16:creationId xmlns:a16="http://schemas.microsoft.com/office/drawing/2014/main" id="{7414C8CF-8B27-4750-B9A5-DC14AD495919}"/>
              </a:ext>
            </a:extLst>
          </p:cNvPr>
          <p:cNvSpPr txBox="1"/>
          <p:nvPr/>
        </p:nvSpPr>
        <p:spPr>
          <a:xfrm>
            <a:off x="588326" y="1828800"/>
            <a:ext cx="7092400" cy="3631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dk1"/>
              </a:buClr>
              <a:buSzPts val="1500"/>
            </a:pPr>
            <a:r>
              <a:rPr lang="ru-RU" sz="4800" dirty="0">
                <a:latin typeface="Calibri" panose="020F0502020204030204" pitchFamily="34" charset="0"/>
                <a:ea typeface="Helvetica Neue Light"/>
                <a:cs typeface="Calibri" panose="020F0502020204030204" pitchFamily="34" charset="0"/>
                <a:sym typeface="Helvetica Neue Light"/>
              </a:rPr>
              <a:t>В среднем</a:t>
            </a:r>
            <a:r>
              <a:rPr lang="en-GB" sz="4800" dirty="0">
                <a:latin typeface="Calibri" panose="020F0502020204030204" pitchFamily="34" charset="0"/>
                <a:ea typeface="Helvetica Neue Light"/>
                <a:cs typeface="Calibri" panose="020F0502020204030204" pitchFamily="34" charset="0"/>
                <a:sym typeface="Helvetica Neue Light"/>
              </a:rPr>
              <a:t>,</a:t>
            </a:r>
            <a:r>
              <a:rPr lang="ru-RU" sz="4800" dirty="0">
                <a:latin typeface="Calibri" panose="020F0502020204030204" pitchFamily="34" charset="0"/>
                <a:ea typeface="Helvetica Neue Light"/>
                <a:cs typeface="Calibri" panose="020F0502020204030204" pitchFamily="34" charset="0"/>
                <a:sym typeface="Helvetica Neue Light"/>
              </a:rPr>
              <a:t> РТН способен брать в расчет только три ценовых и неценовых факторов при формировании цены на товар</a:t>
            </a:r>
            <a:endParaRPr sz="4800" dirty="0">
              <a:latin typeface="Calibri" panose="020F0502020204030204" pitchFamily="34" charset="0"/>
              <a:ea typeface="Helvetica Neue Light"/>
              <a:cs typeface="Calibri" panose="020F0502020204030204" pitchFamily="34" charset="0"/>
              <a:sym typeface="Helvetica Neue Light"/>
            </a:endParaRPr>
          </a:p>
          <a:p>
            <a:endParaRPr sz="5400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" name="Google Shape;346;p44">
            <a:extLst>
              <a:ext uri="{FF2B5EF4-FFF2-40B4-BE49-F238E27FC236}">
                <a16:creationId xmlns:a16="http://schemas.microsoft.com/office/drawing/2014/main" id="{70BB608D-8C22-4FB1-9C53-2EF5EF27FA56}"/>
              </a:ext>
            </a:extLst>
          </p:cNvPr>
          <p:cNvSpPr txBox="1"/>
          <p:nvPr/>
        </p:nvSpPr>
        <p:spPr>
          <a:xfrm>
            <a:off x="12996807" y="3886200"/>
            <a:ext cx="1840000" cy="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2133" b="1" dirty="0">
                <a:solidFill>
                  <a:srgbClr val="FFFF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Влияние промо</a:t>
            </a:r>
            <a:endParaRPr sz="2133" b="1" dirty="0">
              <a:solidFill>
                <a:srgbClr val="FFFFFF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9" name="Google Shape;347;p44">
            <a:extLst>
              <a:ext uri="{FF2B5EF4-FFF2-40B4-BE49-F238E27FC236}">
                <a16:creationId xmlns:a16="http://schemas.microsoft.com/office/drawing/2014/main" id="{F46E9F8A-320F-43B4-948E-F409469ADC6F}"/>
              </a:ext>
            </a:extLst>
          </p:cNvPr>
          <p:cNvSpPr txBox="1"/>
          <p:nvPr/>
        </p:nvSpPr>
        <p:spPr>
          <a:xfrm>
            <a:off x="8509000" y="4114800"/>
            <a:ext cx="185073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Себестоимость</a:t>
            </a:r>
            <a:endParaRPr sz="1600" b="1" dirty="0">
              <a:solidFill>
                <a:srgbClr val="FFFFFF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10" name="Google Shape;348;p44">
            <a:extLst>
              <a:ext uri="{FF2B5EF4-FFF2-40B4-BE49-F238E27FC236}">
                <a16:creationId xmlns:a16="http://schemas.microsoft.com/office/drawing/2014/main" id="{A14E79D8-8829-46BF-82DB-65ED3D5228D3}"/>
              </a:ext>
            </a:extLst>
          </p:cNvPr>
          <p:cNvSpPr txBox="1"/>
          <p:nvPr/>
        </p:nvSpPr>
        <p:spPr>
          <a:xfrm>
            <a:off x="10740248" y="2566079"/>
            <a:ext cx="16444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2133" b="1" dirty="0">
                <a:solidFill>
                  <a:srgbClr val="FFFF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Цена конкурента</a:t>
            </a:r>
            <a:endParaRPr sz="2133" b="1" dirty="0">
              <a:solidFill>
                <a:srgbClr val="FFFFFF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14" name="Google Shape;367;p44">
            <a:extLst>
              <a:ext uri="{FF2B5EF4-FFF2-40B4-BE49-F238E27FC236}">
                <a16:creationId xmlns:a16="http://schemas.microsoft.com/office/drawing/2014/main" id="{ECDC1EFF-D469-4C8E-B1F3-2A7F9ABCBD80}"/>
              </a:ext>
            </a:extLst>
          </p:cNvPr>
          <p:cNvSpPr/>
          <p:nvPr/>
        </p:nvSpPr>
        <p:spPr>
          <a:xfrm>
            <a:off x="12505582" y="5137304"/>
            <a:ext cx="512180" cy="1400117"/>
          </a:xfrm>
          <a:custGeom>
            <a:avLst/>
            <a:gdLst/>
            <a:ahLst/>
            <a:cxnLst/>
            <a:rect l="l" t="t" r="r" b="b"/>
            <a:pathLst>
              <a:path w="76255" h="209703" extrusionOk="0">
                <a:moveTo>
                  <a:pt x="20131" y="0"/>
                </a:moveTo>
                <a:lnTo>
                  <a:pt x="18759" y="153"/>
                </a:lnTo>
                <a:lnTo>
                  <a:pt x="16776" y="2135"/>
                </a:lnTo>
                <a:lnTo>
                  <a:pt x="16471" y="3508"/>
                </a:lnTo>
                <a:lnTo>
                  <a:pt x="16776" y="5033"/>
                </a:lnTo>
                <a:lnTo>
                  <a:pt x="18759" y="7016"/>
                </a:lnTo>
                <a:lnTo>
                  <a:pt x="20131" y="7168"/>
                </a:lnTo>
                <a:lnTo>
                  <a:pt x="23791" y="7168"/>
                </a:lnTo>
                <a:lnTo>
                  <a:pt x="23791" y="10676"/>
                </a:lnTo>
                <a:lnTo>
                  <a:pt x="20131" y="10676"/>
                </a:lnTo>
                <a:lnTo>
                  <a:pt x="18759" y="10981"/>
                </a:lnTo>
                <a:lnTo>
                  <a:pt x="16776" y="12811"/>
                </a:lnTo>
                <a:lnTo>
                  <a:pt x="16471" y="14336"/>
                </a:lnTo>
                <a:lnTo>
                  <a:pt x="16776" y="15709"/>
                </a:lnTo>
                <a:lnTo>
                  <a:pt x="18759" y="17691"/>
                </a:lnTo>
                <a:lnTo>
                  <a:pt x="20131" y="17844"/>
                </a:lnTo>
                <a:lnTo>
                  <a:pt x="23791" y="17844"/>
                </a:lnTo>
                <a:lnTo>
                  <a:pt x="23791" y="28672"/>
                </a:lnTo>
                <a:lnTo>
                  <a:pt x="22571" y="28672"/>
                </a:lnTo>
                <a:lnTo>
                  <a:pt x="15708" y="30197"/>
                </a:lnTo>
                <a:lnTo>
                  <a:pt x="9151" y="33857"/>
                </a:lnTo>
                <a:lnTo>
                  <a:pt x="5185" y="37975"/>
                </a:lnTo>
                <a:lnTo>
                  <a:pt x="1983" y="43618"/>
                </a:lnTo>
                <a:lnTo>
                  <a:pt x="153" y="51244"/>
                </a:lnTo>
                <a:lnTo>
                  <a:pt x="0" y="55972"/>
                </a:lnTo>
                <a:lnTo>
                  <a:pt x="0" y="189266"/>
                </a:lnTo>
                <a:lnTo>
                  <a:pt x="153" y="192469"/>
                </a:lnTo>
                <a:lnTo>
                  <a:pt x="2593" y="201772"/>
                </a:lnTo>
                <a:lnTo>
                  <a:pt x="4423" y="205280"/>
                </a:lnTo>
                <a:lnTo>
                  <a:pt x="7168" y="208025"/>
                </a:lnTo>
                <a:lnTo>
                  <a:pt x="10676" y="209550"/>
                </a:lnTo>
                <a:lnTo>
                  <a:pt x="12811" y="209703"/>
                </a:lnTo>
                <a:lnTo>
                  <a:pt x="63901" y="209703"/>
                </a:lnTo>
                <a:lnTo>
                  <a:pt x="66036" y="209397"/>
                </a:lnTo>
                <a:lnTo>
                  <a:pt x="69392" y="207720"/>
                </a:lnTo>
                <a:lnTo>
                  <a:pt x="71984" y="205127"/>
                </a:lnTo>
                <a:lnTo>
                  <a:pt x="73662" y="201772"/>
                </a:lnTo>
                <a:lnTo>
                  <a:pt x="76102" y="192621"/>
                </a:lnTo>
                <a:lnTo>
                  <a:pt x="76255" y="189419"/>
                </a:lnTo>
                <a:lnTo>
                  <a:pt x="76255" y="55972"/>
                </a:lnTo>
                <a:lnTo>
                  <a:pt x="76255" y="55056"/>
                </a:lnTo>
                <a:lnTo>
                  <a:pt x="75949" y="50786"/>
                </a:lnTo>
                <a:lnTo>
                  <a:pt x="74272" y="43771"/>
                </a:lnTo>
                <a:lnTo>
                  <a:pt x="71374" y="38433"/>
                </a:lnTo>
                <a:lnTo>
                  <a:pt x="67714" y="34467"/>
                </a:lnTo>
                <a:lnTo>
                  <a:pt x="61766" y="30655"/>
                </a:lnTo>
                <a:lnTo>
                  <a:pt x="54751" y="28825"/>
                </a:lnTo>
                <a:lnTo>
                  <a:pt x="52921" y="28672"/>
                </a:lnTo>
                <a:lnTo>
                  <a:pt x="52463" y="28672"/>
                </a:lnTo>
                <a:lnTo>
                  <a:pt x="52463" y="17844"/>
                </a:lnTo>
                <a:lnTo>
                  <a:pt x="56123" y="17844"/>
                </a:lnTo>
                <a:lnTo>
                  <a:pt x="57496" y="17691"/>
                </a:lnTo>
                <a:lnTo>
                  <a:pt x="59479" y="15709"/>
                </a:lnTo>
                <a:lnTo>
                  <a:pt x="59784" y="14336"/>
                </a:lnTo>
                <a:lnTo>
                  <a:pt x="59479" y="12811"/>
                </a:lnTo>
                <a:lnTo>
                  <a:pt x="57496" y="10981"/>
                </a:lnTo>
                <a:lnTo>
                  <a:pt x="56123" y="10676"/>
                </a:lnTo>
                <a:lnTo>
                  <a:pt x="52463" y="10676"/>
                </a:lnTo>
                <a:lnTo>
                  <a:pt x="52463" y="7168"/>
                </a:lnTo>
                <a:lnTo>
                  <a:pt x="56123" y="7168"/>
                </a:lnTo>
                <a:lnTo>
                  <a:pt x="57496" y="7016"/>
                </a:lnTo>
                <a:lnTo>
                  <a:pt x="59479" y="5033"/>
                </a:lnTo>
                <a:lnTo>
                  <a:pt x="59784" y="3508"/>
                </a:lnTo>
                <a:lnTo>
                  <a:pt x="59479" y="2135"/>
                </a:lnTo>
                <a:lnTo>
                  <a:pt x="57496" y="153"/>
                </a:lnTo>
                <a:lnTo>
                  <a:pt x="56123" y="0"/>
                </a:lnTo>
                <a:close/>
              </a:path>
            </a:pathLst>
          </a:custGeom>
          <a:solidFill>
            <a:srgbClr val="515659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/>
          </a:p>
        </p:txBody>
      </p:sp>
      <p:sp>
        <p:nvSpPr>
          <p:cNvPr id="15" name="Google Shape;368;p44">
            <a:extLst>
              <a:ext uri="{FF2B5EF4-FFF2-40B4-BE49-F238E27FC236}">
                <a16:creationId xmlns:a16="http://schemas.microsoft.com/office/drawing/2014/main" id="{519452D4-4A7B-4672-B45F-EAC03C21F3CD}"/>
              </a:ext>
            </a:extLst>
          </p:cNvPr>
          <p:cNvSpPr/>
          <p:nvPr/>
        </p:nvSpPr>
        <p:spPr>
          <a:xfrm>
            <a:off x="10621382" y="5107084"/>
            <a:ext cx="512044" cy="1433669"/>
          </a:xfrm>
          <a:custGeom>
            <a:avLst/>
            <a:gdLst/>
            <a:ahLst/>
            <a:cxnLst/>
            <a:rect l="l" t="t" r="r" b="b"/>
            <a:pathLst>
              <a:path w="74425" h="209703" extrusionOk="0">
                <a:moveTo>
                  <a:pt x="27147" y="0"/>
                </a:moveTo>
                <a:lnTo>
                  <a:pt x="25469" y="153"/>
                </a:lnTo>
                <a:lnTo>
                  <a:pt x="23334" y="2288"/>
                </a:lnTo>
                <a:lnTo>
                  <a:pt x="23181" y="3813"/>
                </a:lnTo>
                <a:lnTo>
                  <a:pt x="23181" y="4880"/>
                </a:lnTo>
                <a:lnTo>
                  <a:pt x="24249" y="6558"/>
                </a:lnTo>
                <a:lnTo>
                  <a:pt x="25164" y="7168"/>
                </a:lnTo>
                <a:lnTo>
                  <a:pt x="24249" y="7778"/>
                </a:lnTo>
                <a:lnTo>
                  <a:pt x="23181" y="9456"/>
                </a:lnTo>
                <a:lnTo>
                  <a:pt x="23181" y="10523"/>
                </a:lnTo>
                <a:lnTo>
                  <a:pt x="23334" y="11896"/>
                </a:lnTo>
                <a:lnTo>
                  <a:pt x="25164" y="13878"/>
                </a:lnTo>
                <a:lnTo>
                  <a:pt x="26537" y="14336"/>
                </a:lnTo>
                <a:lnTo>
                  <a:pt x="2288" y="77323"/>
                </a:lnTo>
                <a:lnTo>
                  <a:pt x="1220" y="80373"/>
                </a:lnTo>
                <a:lnTo>
                  <a:pt x="153" y="87084"/>
                </a:lnTo>
                <a:lnTo>
                  <a:pt x="0" y="90439"/>
                </a:lnTo>
                <a:lnTo>
                  <a:pt x="0" y="202077"/>
                </a:lnTo>
                <a:lnTo>
                  <a:pt x="153" y="203602"/>
                </a:lnTo>
                <a:lnTo>
                  <a:pt x="1373" y="206347"/>
                </a:lnTo>
                <a:lnTo>
                  <a:pt x="3508" y="208482"/>
                </a:lnTo>
                <a:lnTo>
                  <a:pt x="6253" y="209550"/>
                </a:lnTo>
                <a:lnTo>
                  <a:pt x="7930" y="209703"/>
                </a:lnTo>
                <a:lnTo>
                  <a:pt x="66342" y="209703"/>
                </a:lnTo>
                <a:lnTo>
                  <a:pt x="68019" y="209550"/>
                </a:lnTo>
                <a:lnTo>
                  <a:pt x="70917" y="208482"/>
                </a:lnTo>
                <a:lnTo>
                  <a:pt x="73052" y="206347"/>
                </a:lnTo>
                <a:lnTo>
                  <a:pt x="74272" y="203602"/>
                </a:lnTo>
                <a:lnTo>
                  <a:pt x="74425" y="202077"/>
                </a:lnTo>
                <a:lnTo>
                  <a:pt x="74425" y="90439"/>
                </a:lnTo>
                <a:lnTo>
                  <a:pt x="74272" y="87084"/>
                </a:lnTo>
                <a:lnTo>
                  <a:pt x="73052" y="80373"/>
                </a:lnTo>
                <a:lnTo>
                  <a:pt x="72137" y="77323"/>
                </a:lnTo>
                <a:lnTo>
                  <a:pt x="47735" y="14336"/>
                </a:lnTo>
                <a:lnTo>
                  <a:pt x="49260" y="13878"/>
                </a:lnTo>
                <a:lnTo>
                  <a:pt x="50938" y="11896"/>
                </a:lnTo>
                <a:lnTo>
                  <a:pt x="51243" y="10523"/>
                </a:lnTo>
                <a:lnTo>
                  <a:pt x="51091" y="9456"/>
                </a:lnTo>
                <a:lnTo>
                  <a:pt x="49871" y="7778"/>
                </a:lnTo>
                <a:lnTo>
                  <a:pt x="49108" y="7168"/>
                </a:lnTo>
                <a:lnTo>
                  <a:pt x="50023" y="6558"/>
                </a:lnTo>
                <a:lnTo>
                  <a:pt x="51091" y="4880"/>
                </a:lnTo>
                <a:lnTo>
                  <a:pt x="51243" y="3813"/>
                </a:lnTo>
                <a:lnTo>
                  <a:pt x="50938" y="2288"/>
                </a:lnTo>
                <a:lnTo>
                  <a:pt x="48803" y="153"/>
                </a:lnTo>
                <a:lnTo>
                  <a:pt x="47125" y="0"/>
                </a:lnTo>
                <a:close/>
              </a:path>
            </a:pathLst>
          </a:custGeom>
          <a:solidFill>
            <a:srgbClr val="515659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369;p44">
            <a:extLst>
              <a:ext uri="{FF2B5EF4-FFF2-40B4-BE49-F238E27FC236}">
                <a16:creationId xmlns:a16="http://schemas.microsoft.com/office/drawing/2014/main" id="{1C26C581-5698-480E-8AE3-C6050C1D43E5}"/>
              </a:ext>
            </a:extLst>
          </p:cNvPr>
          <p:cNvSpPr/>
          <p:nvPr/>
        </p:nvSpPr>
        <p:spPr>
          <a:xfrm>
            <a:off x="11562448" y="5061761"/>
            <a:ext cx="511931" cy="1479105"/>
          </a:xfrm>
          <a:custGeom>
            <a:avLst/>
            <a:gdLst/>
            <a:ahLst/>
            <a:cxnLst/>
            <a:rect l="l" t="t" r="r" b="b"/>
            <a:pathLst>
              <a:path w="72443" h="209703" extrusionOk="0">
                <a:moveTo>
                  <a:pt x="32485" y="0"/>
                </a:moveTo>
                <a:lnTo>
                  <a:pt x="31722" y="305"/>
                </a:lnTo>
                <a:lnTo>
                  <a:pt x="31417" y="1220"/>
                </a:lnTo>
                <a:lnTo>
                  <a:pt x="31417" y="10066"/>
                </a:lnTo>
                <a:lnTo>
                  <a:pt x="31112" y="10981"/>
                </a:lnTo>
                <a:lnTo>
                  <a:pt x="30197" y="11286"/>
                </a:lnTo>
                <a:lnTo>
                  <a:pt x="21962" y="11286"/>
                </a:lnTo>
                <a:lnTo>
                  <a:pt x="21046" y="11591"/>
                </a:lnTo>
                <a:lnTo>
                  <a:pt x="20894" y="12506"/>
                </a:lnTo>
                <a:lnTo>
                  <a:pt x="20894" y="22572"/>
                </a:lnTo>
                <a:lnTo>
                  <a:pt x="21046" y="23334"/>
                </a:lnTo>
                <a:lnTo>
                  <a:pt x="21962" y="23639"/>
                </a:lnTo>
                <a:lnTo>
                  <a:pt x="23182" y="23639"/>
                </a:lnTo>
                <a:lnTo>
                  <a:pt x="23639" y="23792"/>
                </a:lnTo>
                <a:lnTo>
                  <a:pt x="23792" y="24249"/>
                </a:lnTo>
                <a:lnTo>
                  <a:pt x="23792" y="33705"/>
                </a:lnTo>
                <a:lnTo>
                  <a:pt x="23639" y="35078"/>
                </a:lnTo>
                <a:lnTo>
                  <a:pt x="22877" y="36145"/>
                </a:lnTo>
                <a:lnTo>
                  <a:pt x="1525" y="65122"/>
                </a:lnTo>
                <a:lnTo>
                  <a:pt x="305" y="67105"/>
                </a:lnTo>
                <a:lnTo>
                  <a:pt x="0" y="69240"/>
                </a:lnTo>
                <a:lnTo>
                  <a:pt x="0" y="202535"/>
                </a:lnTo>
                <a:lnTo>
                  <a:pt x="153" y="204060"/>
                </a:lnTo>
                <a:lnTo>
                  <a:pt x="1220" y="206500"/>
                </a:lnTo>
                <a:lnTo>
                  <a:pt x="3050" y="208482"/>
                </a:lnTo>
                <a:lnTo>
                  <a:pt x="5643" y="209550"/>
                </a:lnTo>
                <a:lnTo>
                  <a:pt x="7015" y="209703"/>
                </a:lnTo>
                <a:lnTo>
                  <a:pt x="65427" y="209703"/>
                </a:lnTo>
                <a:lnTo>
                  <a:pt x="66800" y="209550"/>
                </a:lnTo>
                <a:lnTo>
                  <a:pt x="69392" y="208482"/>
                </a:lnTo>
                <a:lnTo>
                  <a:pt x="71222" y="206500"/>
                </a:lnTo>
                <a:lnTo>
                  <a:pt x="72290" y="204060"/>
                </a:lnTo>
                <a:lnTo>
                  <a:pt x="72443" y="202535"/>
                </a:lnTo>
                <a:lnTo>
                  <a:pt x="72443" y="69240"/>
                </a:lnTo>
                <a:lnTo>
                  <a:pt x="71527" y="67410"/>
                </a:lnTo>
                <a:lnTo>
                  <a:pt x="70460" y="65427"/>
                </a:lnTo>
                <a:lnTo>
                  <a:pt x="48956" y="36450"/>
                </a:lnTo>
                <a:lnTo>
                  <a:pt x="48193" y="35383"/>
                </a:lnTo>
                <a:lnTo>
                  <a:pt x="48041" y="34010"/>
                </a:lnTo>
                <a:lnTo>
                  <a:pt x="48041" y="24249"/>
                </a:lnTo>
                <a:lnTo>
                  <a:pt x="48193" y="23792"/>
                </a:lnTo>
                <a:lnTo>
                  <a:pt x="48651" y="23639"/>
                </a:lnTo>
                <a:lnTo>
                  <a:pt x="49871" y="23639"/>
                </a:lnTo>
                <a:lnTo>
                  <a:pt x="50786" y="23334"/>
                </a:lnTo>
                <a:lnTo>
                  <a:pt x="51091" y="22572"/>
                </a:lnTo>
                <a:lnTo>
                  <a:pt x="51091" y="12506"/>
                </a:lnTo>
                <a:lnTo>
                  <a:pt x="50786" y="11591"/>
                </a:lnTo>
                <a:lnTo>
                  <a:pt x="49871" y="11286"/>
                </a:lnTo>
                <a:lnTo>
                  <a:pt x="41635" y="11286"/>
                </a:lnTo>
                <a:lnTo>
                  <a:pt x="40720" y="10981"/>
                </a:lnTo>
                <a:lnTo>
                  <a:pt x="40415" y="10066"/>
                </a:lnTo>
                <a:lnTo>
                  <a:pt x="40415" y="1220"/>
                </a:lnTo>
                <a:lnTo>
                  <a:pt x="40110" y="305"/>
                </a:lnTo>
                <a:lnTo>
                  <a:pt x="39348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533">
              <a:solidFill>
                <a:srgbClr val="FFFFFF"/>
              </a:solidFill>
            </a:endParaRPr>
          </a:p>
        </p:txBody>
      </p:sp>
      <p:sp>
        <p:nvSpPr>
          <p:cNvPr id="17" name="Google Shape;370;p44">
            <a:extLst>
              <a:ext uri="{FF2B5EF4-FFF2-40B4-BE49-F238E27FC236}">
                <a16:creationId xmlns:a16="http://schemas.microsoft.com/office/drawing/2014/main" id="{DD4B350C-8978-4EDF-BDD4-949673CAFD58}"/>
              </a:ext>
            </a:extLst>
          </p:cNvPr>
          <p:cNvSpPr/>
          <p:nvPr/>
        </p:nvSpPr>
        <p:spPr>
          <a:xfrm>
            <a:off x="8715556" y="6524844"/>
            <a:ext cx="6581200" cy="128000"/>
          </a:xfrm>
          <a:prstGeom prst="rect">
            <a:avLst/>
          </a:prstGeom>
          <a:solidFill>
            <a:srgbClr val="515659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A2D82C-8CE3-46DE-A343-F031D4B91596}"/>
              </a:ext>
            </a:extLst>
          </p:cNvPr>
          <p:cNvSpPr/>
          <p:nvPr/>
        </p:nvSpPr>
        <p:spPr>
          <a:xfrm>
            <a:off x="546272" y="545308"/>
            <a:ext cx="1516345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Невозможно учесть все факторы при формировании цены на товар</a:t>
            </a:r>
          </a:p>
        </p:txBody>
      </p:sp>
    </p:spTree>
    <p:extLst>
      <p:ext uri="{BB962C8B-B14F-4D97-AF65-F5344CB8AC3E}">
        <p14:creationId xmlns:p14="http://schemas.microsoft.com/office/powerpoint/2010/main" val="3401092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✓ Как правильно выбирать электроинструмент? Ответ на вопрос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820" y="1848221"/>
            <a:ext cx="7934523" cy="439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1400" y="473310"/>
            <a:ext cx="861906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Итого о традиционном подходе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8133" y="1913467"/>
            <a:ext cx="14664267" cy="5469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" name="Google Shape;320;p43">
            <a:extLst>
              <a:ext uri="{FF2B5EF4-FFF2-40B4-BE49-F238E27FC236}">
                <a16:creationId xmlns:a16="http://schemas.microsoft.com/office/drawing/2014/main" id="{5BB8BD33-374F-4D68-BB81-5D30F9AACA78}"/>
              </a:ext>
            </a:extLst>
          </p:cNvPr>
          <p:cNvSpPr txBox="1"/>
          <p:nvPr/>
        </p:nvSpPr>
        <p:spPr>
          <a:xfrm>
            <a:off x="1134061" y="4343400"/>
            <a:ext cx="7680847" cy="197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500"/>
            </a:pPr>
            <a:endParaRPr sz="2667" dirty="0">
              <a:latin typeface="Montserrat Medium" panose="000006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32B434-C875-4303-AAA2-41393B06199D}"/>
              </a:ext>
            </a:extLst>
          </p:cNvPr>
          <p:cNvSpPr txBox="1">
            <a:spLocks/>
          </p:cNvSpPr>
          <p:nvPr/>
        </p:nvSpPr>
        <p:spPr>
          <a:xfrm>
            <a:off x="542418" y="2508641"/>
            <a:ext cx="791034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>
              <a:defRPr lang="ru-RU"/>
            </a:defPPr>
            <a:lvl1pPr>
              <a:buClr>
                <a:schemeClr val="dk1"/>
              </a:buClr>
              <a:buSzPts val="1500"/>
              <a:defRPr sz="3867">
                <a:latin typeface="Calibri" panose="020F0502020204030204" pitchFamily="34" charset="0"/>
                <a:ea typeface="Helvetica Neue Light"/>
                <a:cs typeface="Calibri" panose="020F0502020204030204" pitchFamily="34" charset="0"/>
              </a:defRPr>
            </a:lvl1pPr>
          </a:lstStyle>
          <a:p>
            <a:r>
              <a:rPr lang="ru-RU" sz="4800" dirty="0">
                <a:sym typeface="Helvetica Neue"/>
              </a:rPr>
              <a:t>Цены формируются на ошибках прошлого и по ограниченному количеству факторов</a:t>
            </a:r>
            <a:endParaRPr lang="en-GB" sz="4800" dirty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9667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2091474"/>
            <a:ext cx="16256000" cy="3623526"/>
          </a:xfrm>
          <a:custGeom>
            <a:avLst/>
            <a:gdLst/>
            <a:ahLst/>
            <a:cxnLst/>
            <a:rect l="l" t="t" r="r" b="b"/>
            <a:pathLst>
              <a:path w="11722735" h="4699000">
                <a:moveTo>
                  <a:pt x="0" y="4698758"/>
                </a:moveTo>
                <a:lnTo>
                  <a:pt x="11722722" y="4698758"/>
                </a:lnTo>
                <a:lnTo>
                  <a:pt x="11722722" y="0"/>
                </a:lnTo>
                <a:lnTo>
                  <a:pt x="0" y="0"/>
                </a:lnTo>
                <a:lnTo>
                  <a:pt x="0" y="4698758"/>
                </a:lnTo>
                <a:close/>
              </a:path>
            </a:pathLst>
          </a:custGeom>
          <a:solidFill>
            <a:srgbClr val="B51E3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14966106" y="8300342"/>
            <a:ext cx="28702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ts val="2355"/>
              </a:lnSpc>
            </a:pPr>
            <a:fld id="{66607843-CB18-4EC9-8714-6160668966DB}" type="slidenum">
              <a:rPr lang="ru-RU" sz="2000" smtClean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marL="12700" algn="r">
                <a:lnSpc>
                  <a:spcPts val="2355"/>
                </a:lnSpc>
              </a:pPr>
              <a:t>7</a:t>
            </a:fld>
            <a:endParaRPr sz="20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DAB6519-C7C4-49B0-BC2B-B4D84B363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8103000"/>
            <a:ext cx="2551190" cy="507600"/>
          </a:xfrm>
          <a:prstGeom prst="rect">
            <a:avLst/>
          </a:prstGeom>
        </p:spPr>
      </p:pic>
      <p:sp>
        <p:nvSpPr>
          <p:cNvPr id="8" name="object 30"/>
          <p:cNvSpPr txBox="1"/>
          <p:nvPr/>
        </p:nvSpPr>
        <p:spPr>
          <a:xfrm>
            <a:off x="660400" y="2667000"/>
            <a:ext cx="12945617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5500" b="1" spc="-10" dirty="0">
                <a:solidFill>
                  <a:srgbClr val="FFFFFF"/>
                </a:solidFill>
                <a:latin typeface="+mj-lt"/>
                <a:cs typeface="Proxima Nova Rg"/>
              </a:rPr>
              <a:t>Ценообразование на основе искусственного интеллекта</a:t>
            </a:r>
            <a:endParaRPr lang="en-US" sz="5500" b="1" spc="-10" dirty="0">
              <a:solidFill>
                <a:srgbClr val="FFFFFF"/>
              </a:solidFill>
              <a:latin typeface="+mj-lt"/>
              <a:cs typeface="Proxima Nova Rg"/>
            </a:endParaRPr>
          </a:p>
        </p:txBody>
      </p:sp>
    </p:spTree>
    <p:extLst>
      <p:ext uri="{BB962C8B-B14F-4D97-AF65-F5344CB8AC3E}">
        <p14:creationId xmlns:p14="http://schemas.microsoft.com/office/powerpoint/2010/main" val="132214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251" y="441449"/>
            <a:ext cx="1068106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Технологии могут установить связи и факторы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7" name="Google Shape;440;p46">
            <a:extLst>
              <a:ext uri="{FF2B5EF4-FFF2-40B4-BE49-F238E27FC236}">
                <a16:creationId xmlns:a16="http://schemas.microsoft.com/office/drawing/2014/main" id="{BCBD6F25-0AA2-41D7-A47F-04927214E4D5}"/>
              </a:ext>
            </a:extLst>
          </p:cNvPr>
          <p:cNvSpPr/>
          <p:nvPr/>
        </p:nvSpPr>
        <p:spPr>
          <a:xfrm>
            <a:off x="5342608" y="6030728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38" name="Google Shape;440;p46">
            <a:extLst>
              <a:ext uri="{FF2B5EF4-FFF2-40B4-BE49-F238E27FC236}">
                <a16:creationId xmlns:a16="http://schemas.microsoft.com/office/drawing/2014/main" id="{BCBD6F25-0AA2-41D7-A47F-04927214E4D5}"/>
              </a:ext>
            </a:extLst>
          </p:cNvPr>
          <p:cNvSpPr/>
          <p:nvPr/>
        </p:nvSpPr>
        <p:spPr>
          <a:xfrm>
            <a:off x="6550840" y="4251633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39" name="Google Shape;441;p46">
            <a:extLst>
              <a:ext uri="{FF2B5EF4-FFF2-40B4-BE49-F238E27FC236}">
                <a16:creationId xmlns:a16="http://schemas.microsoft.com/office/drawing/2014/main" id="{D9F084BF-809C-40EB-AF57-9653BE90230F}"/>
              </a:ext>
            </a:extLst>
          </p:cNvPr>
          <p:cNvSpPr/>
          <p:nvPr/>
        </p:nvSpPr>
        <p:spPr>
          <a:xfrm>
            <a:off x="7844512" y="2507631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40" name="Google Shape;441;p46">
            <a:extLst>
              <a:ext uri="{FF2B5EF4-FFF2-40B4-BE49-F238E27FC236}">
                <a16:creationId xmlns:a16="http://schemas.microsoft.com/office/drawing/2014/main" id="{D9F084BF-809C-40EB-AF57-9653BE90230F}"/>
              </a:ext>
            </a:extLst>
          </p:cNvPr>
          <p:cNvSpPr/>
          <p:nvPr/>
        </p:nvSpPr>
        <p:spPr>
          <a:xfrm>
            <a:off x="14197424" y="2062535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41" name="Google Shape;422;p46">
            <a:extLst>
              <a:ext uri="{FF2B5EF4-FFF2-40B4-BE49-F238E27FC236}">
                <a16:creationId xmlns:a16="http://schemas.microsoft.com/office/drawing/2014/main" id="{0493B1B0-D2DE-4CCE-9EB7-338341A09F09}"/>
              </a:ext>
            </a:extLst>
          </p:cNvPr>
          <p:cNvSpPr txBox="1"/>
          <p:nvPr/>
        </p:nvSpPr>
        <p:spPr>
          <a:xfrm>
            <a:off x="1095567" y="1861672"/>
            <a:ext cx="6639600" cy="18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3200" dirty="0">
                <a:latin typeface="Montserrat Medium" panose="000006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Сегодня инновационные технологии могут учитывать до 60 факторов</a:t>
            </a:r>
            <a:endParaRPr sz="3200" dirty="0">
              <a:latin typeface="Montserrat Medium" panose="000006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42" name="Google Shape;441;p46">
            <a:extLst>
              <a:ext uri="{FF2B5EF4-FFF2-40B4-BE49-F238E27FC236}">
                <a16:creationId xmlns:a16="http://schemas.microsoft.com/office/drawing/2014/main" id="{D9F084BF-809C-40EB-AF57-9653BE90230F}"/>
              </a:ext>
            </a:extLst>
          </p:cNvPr>
          <p:cNvSpPr/>
          <p:nvPr/>
        </p:nvSpPr>
        <p:spPr>
          <a:xfrm>
            <a:off x="10941390" y="3067428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43" name="Google Shape;444;p46">
            <a:extLst>
              <a:ext uri="{FF2B5EF4-FFF2-40B4-BE49-F238E27FC236}">
                <a16:creationId xmlns:a16="http://schemas.microsoft.com/office/drawing/2014/main" id="{1CC8B013-6D68-4398-8C4D-C2A537753B88}"/>
              </a:ext>
            </a:extLst>
          </p:cNvPr>
          <p:cNvSpPr txBox="1"/>
          <p:nvPr/>
        </p:nvSpPr>
        <p:spPr>
          <a:xfrm>
            <a:off x="7902780" y="3161699"/>
            <a:ext cx="1690571" cy="7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b="1" dirty="0"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Восприятие бренда</a:t>
            </a:r>
            <a:endParaRPr sz="1733" b="1" dirty="0"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44" name="Google Shape;445;p46">
            <a:extLst>
              <a:ext uri="{FF2B5EF4-FFF2-40B4-BE49-F238E27FC236}">
                <a16:creationId xmlns:a16="http://schemas.microsoft.com/office/drawing/2014/main" id="{FFA66E13-1ED0-4D3B-8F31-8B5371023A92}"/>
              </a:ext>
            </a:extLst>
          </p:cNvPr>
          <p:cNvSpPr/>
          <p:nvPr/>
        </p:nvSpPr>
        <p:spPr>
          <a:xfrm>
            <a:off x="13160754" y="6497858"/>
            <a:ext cx="512180" cy="1400117"/>
          </a:xfrm>
          <a:custGeom>
            <a:avLst/>
            <a:gdLst/>
            <a:ahLst/>
            <a:cxnLst/>
            <a:rect l="l" t="t" r="r" b="b"/>
            <a:pathLst>
              <a:path w="76255" h="209703" extrusionOk="0">
                <a:moveTo>
                  <a:pt x="20131" y="0"/>
                </a:moveTo>
                <a:lnTo>
                  <a:pt x="18759" y="153"/>
                </a:lnTo>
                <a:lnTo>
                  <a:pt x="16776" y="2135"/>
                </a:lnTo>
                <a:lnTo>
                  <a:pt x="16471" y="3508"/>
                </a:lnTo>
                <a:lnTo>
                  <a:pt x="16776" y="5033"/>
                </a:lnTo>
                <a:lnTo>
                  <a:pt x="18759" y="7016"/>
                </a:lnTo>
                <a:lnTo>
                  <a:pt x="20131" y="7168"/>
                </a:lnTo>
                <a:lnTo>
                  <a:pt x="23791" y="7168"/>
                </a:lnTo>
                <a:lnTo>
                  <a:pt x="23791" y="10676"/>
                </a:lnTo>
                <a:lnTo>
                  <a:pt x="20131" y="10676"/>
                </a:lnTo>
                <a:lnTo>
                  <a:pt x="18759" y="10981"/>
                </a:lnTo>
                <a:lnTo>
                  <a:pt x="16776" y="12811"/>
                </a:lnTo>
                <a:lnTo>
                  <a:pt x="16471" y="14336"/>
                </a:lnTo>
                <a:lnTo>
                  <a:pt x="16776" y="15709"/>
                </a:lnTo>
                <a:lnTo>
                  <a:pt x="18759" y="17691"/>
                </a:lnTo>
                <a:lnTo>
                  <a:pt x="20131" y="17844"/>
                </a:lnTo>
                <a:lnTo>
                  <a:pt x="23791" y="17844"/>
                </a:lnTo>
                <a:lnTo>
                  <a:pt x="23791" y="28672"/>
                </a:lnTo>
                <a:lnTo>
                  <a:pt x="22571" y="28672"/>
                </a:lnTo>
                <a:lnTo>
                  <a:pt x="15708" y="30197"/>
                </a:lnTo>
                <a:lnTo>
                  <a:pt x="9151" y="33857"/>
                </a:lnTo>
                <a:lnTo>
                  <a:pt x="5185" y="37975"/>
                </a:lnTo>
                <a:lnTo>
                  <a:pt x="1983" y="43618"/>
                </a:lnTo>
                <a:lnTo>
                  <a:pt x="153" y="51244"/>
                </a:lnTo>
                <a:lnTo>
                  <a:pt x="0" y="55972"/>
                </a:lnTo>
                <a:lnTo>
                  <a:pt x="0" y="189266"/>
                </a:lnTo>
                <a:lnTo>
                  <a:pt x="153" y="192469"/>
                </a:lnTo>
                <a:lnTo>
                  <a:pt x="2593" y="201772"/>
                </a:lnTo>
                <a:lnTo>
                  <a:pt x="4423" y="205280"/>
                </a:lnTo>
                <a:lnTo>
                  <a:pt x="7168" y="208025"/>
                </a:lnTo>
                <a:lnTo>
                  <a:pt x="10676" y="209550"/>
                </a:lnTo>
                <a:lnTo>
                  <a:pt x="12811" y="209703"/>
                </a:lnTo>
                <a:lnTo>
                  <a:pt x="63901" y="209703"/>
                </a:lnTo>
                <a:lnTo>
                  <a:pt x="66036" y="209397"/>
                </a:lnTo>
                <a:lnTo>
                  <a:pt x="69392" y="207720"/>
                </a:lnTo>
                <a:lnTo>
                  <a:pt x="71984" y="205127"/>
                </a:lnTo>
                <a:lnTo>
                  <a:pt x="73662" y="201772"/>
                </a:lnTo>
                <a:lnTo>
                  <a:pt x="76102" y="192621"/>
                </a:lnTo>
                <a:lnTo>
                  <a:pt x="76255" y="189419"/>
                </a:lnTo>
                <a:lnTo>
                  <a:pt x="76255" y="55972"/>
                </a:lnTo>
                <a:lnTo>
                  <a:pt x="76255" y="55056"/>
                </a:lnTo>
                <a:lnTo>
                  <a:pt x="75949" y="50786"/>
                </a:lnTo>
                <a:lnTo>
                  <a:pt x="74272" y="43771"/>
                </a:lnTo>
                <a:lnTo>
                  <a:pt x="71374" y="38433"/>
                </a:lnTo>
                <a:lnTo>
                  <a:pt x="67714" y="34467"/>
                </a:lnTo>
                <a:lnTo>
                  <a:pt x="61766" y="30655"/>
                </a:lnTo>
                <a:lnTo>
                  <a:pt x="54751" y="28825"/>
                </a:lnTo>
                <a:lnTo>
                  <a:pt x="52921" y="28672"/>
                </a:lnTo>
                <a:lnTo>
                  <a:pt x="52463" y="28672"/>
                </a:lnTo>
                <a:lnTo>
                  <a:pt x="52463" y="17844"/>
                </a:lnTo>
                <a:lnTo>
                  <a:pt x="56123" y="17844"/>
                </a:lnTo>
                <a:lnTo>
                  <a:pt x="57496" y="17691"/>
                </a:lnTo>
                <a:lnTo>
                  <a:pt x="59479" y="15709"/>
                </a:lnTo>
                <a:lnTo>
                  <a:pt x="59784" y="14336"/>
                </a:lnTo>
                <a:lnTo>
                  <a:pt x="59479" y="12811"/>
                </a:lnTo>
                <a:lnTo>
                  <a:pt x="57496" y="10981"/>
                </a:lnTo>
                <a:lnTo>
                  <a:pt x="56123" y="10676"/>
                </a:lnTo>
                <a:lnTo>
                  <a:pt x="52463" y="10676"/>
                </a:lnTo>
                <a:lnTo>
                  <a:pt x="52463" y="7168"/>
                </a:lnTo>
                <a:lnTo>
                  <a:pt x="56123" y="7168"/>
                </a:lnTo>
                <a:lnTo>
                  <a:pt x="57496" y="7016"/>
                </a:lnTo>
                <a:lnTo>
                  <a:pt x="59479" y="5033"/>
                </a:lnTo>
                <a:lnTo>
                  <a:pt x="59784" y="3508"/>
                </a:lnTo>
                <a:lnTo>
                  <a:pt x="59479" y="2135"/>
                </a:lnTo>
                <a:lnTo>
                  <a:pt x="57496" y="153"/>
                </a:lnTo>
                <a:lnTo>
                  <a:pt x="56123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 dirty="0"/>
          </a:p>
        </p:txBody>
      </p:sp>
      <p:sp>
        <p:nvSpPr>
          <p:cNvPr id="45" name="Google Shape;446;p46">
            <a:extLst>
              <a:ext uri="{FF2B5EF4-FFF2-40B4-BE49-F238E27FC236}">
                <a16:creationId xmlns:a16="http://schemas.microsoft.com/office/drawing/2014/main" id="{C966173C-08AE-4E1F-9138-91A9D91453EA}"/>
              </a:ext>
            </a:extLst>
          </p:cNvPr>
          <p:cNvSpPr/>
          <p:nvPr/>
        </p:nvSpPr>
        <p:spPr>
          <a:xfrm>
            <a:off x="11276554" y="6467638"/>
            <a:ext cx="512044" cy="1433669"/>
          </a:xfrm>
          <a:custGeom>
            <a:avLst/>
            <a:gdLst/>
            <a:ahLst/>
            <a:cxnLst/>
            <a:rect l="l" t="t" r="r" b="b"/>
            <a:pathLst>
              <a:path w="74425" h="209703" extrusionOk="0">
                <a:moveTo>
                  <a:pt x="27147" y="0"/>
                </a:moveTo>
                <a:lnTo>
                  <a:pt x="25469" y="153"/>
                </a:lnTo>
                <a:lnTo>
                  <a:pt x="23334" y="2288"/>
                </a:lnTo>
                <a:lnTo>
                  <a:pt x="23181" y="3813"/>
                </a:lnTo>
                <a:lnTo>
                  <a:pt x="23181" y="4880"/>
                </a:lnTo>
                <a:lnTo>
                  <a:pt x="24249" y="6558"/>
                </a:lnTo>
                <a:lnTo>
                  <a:pt x="25164" y="7168"/>
                </a:lnTo>
                <a:lnTo>
                  <a:pt x="24249" y="7778"/>
                </a:lnTo>
                <a:lnTo>
                  <a:pt x="23181" y="9456"/>
                </a:lnTo>
                <a:lnTo>
                  <a:pt x="23181" y="10523"/>
                </a:lnTo>
                <a:lnTo>
                  <a:pt x="23334" y="11896"/>
                </a:lnTo>
                <a:lnTo>
                  <a:pt x="25164" y="13878"/>
                </a:lnTo>
                <a:lnTo>
                  <a:pt x="26537" y="14336"/>
                </a:lnTo>
                <a:lnTo>
                  <a:pt x="2288" y="77323"/>
                </a:lnTo>
                <a:lnTo>
                  <a:pt x="1220" y="80373"/>
                </a:lnTo>
                <a:lnTo>
                  <a:pt x="153" y="87084"/>
                </a:lnTo>
                <a:lnTo>
                  <a:pt x="0" y="90439"/>
                </a:lnTo>
                <a:lnTo>
                  <a:pt x="0" y="202077"/>
                </a:lnTo>
                <a:lnTo>
                  <a:pt x="153" y="203602"/>
                </a:lnTo>
                <a:lnTo>
                  <a:pt x="1373" y="206347"/>
                </a:lnTo>
                <a:lnTo>
                  <a:pt x="3508" y="208482"/>
                </a:lnTo>
                <a:lnTo>
                  <a:pt x="6253" y="209550"/>
                </a:lnTo>
                <a:lnTo>
                  <a:pt x="7930" y="209703"/>
                </a:lnTo>
                <a:lnTo>
                  <a:pt x="66342" y="209703"/>
                </a:lnTo>
                <a:lnTo>
                  <a:pt x="68019" y="209550"/>
                </a:lnTo>
                <a:lnTo>
                  <a:pt x="70917" y="208482"/>
                </a:lnTo>
                <a:lnTo>
                  <a:pt x="73052" y="206347"/>
                </a:lnTo>
                <a:lnTo>
                  <a:pt x="74272" y="203602"/>
                </a:lnTo>
                <a:lnTo>
                  <a:pt x="74425" y="202077"/>
                </a:lnTo>
                <a:lnTo>
                  <a:pt x="74425" y="90439"/>
                </a:lnTo>
                <a:lnTo>
                  <a:pt x="74272" y="87084"/>
                </a:lnTo>
                <a:lnTo>
                  <a:pt x="73052" y="80373"/>
                </a:lnTo>
                <a:lnTo>
                  <a:pt x="72137" y="77323"/>
                </a:lnTo>
                <a:lnTo>
                  <a:pt x="47735" y="14336"/>
                </a:lnTo>
                <a:lnTo>
                  <a:pt x="49260" y="13878"/>
                </a:lnTo>
                <a:lnTo>
                  <a:pt x="50938" y="11896"/>
                </a:lnTo>
                <a:lnTo>
                  <a:pt x="51243" y="10523"/>
                </a:lnTo>
                <a:lnTo>
                  <a:pt x="51091" y="9456"/>
                </a:lnTo>
                <a:lnTo>
                  <a:pt x="49871" y="7778"/>
                </a:lnTo>
                <a:lnTo>
                  <a:pt x="49108" y="7168"/>
                </a:lnTo>
                <a:lnTo>
                  <a:pt x="50023" y="6558"/>
                </a:lnTo>
                <a:lnTo>
                  <a:pt x="51091" y="4880"/>
                </a:lnTo>
                <a:lnTo>
                  <a:pt x="51243" y="3813"/>
                </a:lnTo>
                <a:lnTo>
                  <a:pt x="50938" y="2288"/>
                </a:lnTo>
                <a:lnTo>
                  <a:pt x="48803" y="153"/>
                </a:lnTo>
                <a:lnTo>
                  <a:pt x="47125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 dirty="0"/>
          </a:p>
        </p:txBody>
      </p:sp>
      <p:sp>
        <p:nvSpPr>
          <p:cNvPr id="46" name="Google Shape;447;p46">
            <a:extLst>
              <a:ext uri="{FF2B5EF4-FFF2-40B4-BE49-F238E27FC236}">
                <a16:creationId xmlns:a16="http://schemas.microsoft.com/office/drawing/2014/main" id="{FAE220E4-ADEF-4D3A-9A86-778E1E1CC8FF}"/>
              </a:ext>
            </a:extLst>
          </p:cNvPr>
          <p:cNvSpPr/>
          <p:nvPr/>
        </p:nvSpPr>
        <p:spPr>
          <a:xfrm>
            <a:off x="12217620" y="6422314"/>
            <a:ext cx="511931" cy="1479105"/>
          </a:xfrm>
          <a:custGeom>
            <a:avLst/>
            <a:gdLst/>
            <a:ahLst/>
            <a:cxnLst/>
            <a:rect l="l" t="t" r="r" b="b"/>
            <a:pathLst>
              <a:path w="72443" h="209703" extrusionOk="0">
                <a:moveTo>
                  <a:pt x="32485" y="0"/>
                </a:moveTo>
                <a:lnTo>
                  <a:pt x="31722" y="305"/>
                </a:lnTo>
                <a:lnTo>
                  <a:pt x="31417" y="1220"/>
                </a:lnTo>
                <a:lnTo>
                  <a:pt x="31417" y="10066"/>
                </a:lnTo>
                <a:lnTo>
                  <a:pt x="31112" y="10981"/>
                </a:lnTo>
                <a:lnTo>
                  <a:pt x="30197" y="11286"/>
                </a:lnTo>
                <a:lnTo>
                  <a:pt x="21962" y="11286"/>
                </a:lnTo>
                <a:lnTo>
                  <a:pt x="21046" y="11591"/>
                </a:lnTo>
                <a:lnTo>
                  <a:pt x="20894" y="12506"/>
                </a:lnTo>
                <a:lnTo>
                  <a:pt x="20894" y="22572"/>
                </a:lnTo>
                <a:lnTo>
                  <a:pt x="21046" y="23334"/>
                </a:lnTo>
                <a:lnTo>
                  <a:pt x="21962" y="23639"/>
                </a:lnTo>
                <a:lnTo>
                  <a:pt x="23182" y="23639"/>
                </a:lnTo>
                <a:lnTo>
                  <a:pt x="23639" y="23792"/>
                </a:lnTo>
                <a:lnTo>
                  <a:pt x="23792" y="24249"/>
                </a:lnTo>
                <a:lnTo>
                  <a:pt x="23792" y="33705"/>
                </a:lnTo>
                <a:lnTo>
                  <a:pt x="23639" y="35078"/>
                </a:lnTo>
                <a:lnTo>
                  <a:pt x="22877" y="36145"/>
                </a:lnTo>
                <a:lnTo>
                  <a:pt x="1525" y="65122"/>
                </a:lnTo>
                <a:lnTo>
                  <a:pt x="305" y="67105"/>
                </a:lnTo>
                <a:lnTo>
                  <a:pt x="0" y="69240"/>
                </a:lnTo>
                <a:lnTo>
                  <a:pt x="0" y="202535"/>
                </a:lnTo>
                <a:lnTo>
                  <a:pt x="153" y="204060"/>
                </a:lnTo>
                <a:lnTo>
                  <a:pt x="1220" y="206500"/>
                </a:lnTo>
                <a:lnTo>
                  <a:pt x="3050" y="208482"/>
                </a:lnTo>
                <a:lnTo>
                  <a:pt x="5643" y="209550"/>
                </a:lnTo>
                <a:lnTo>
                  <a:pt x="7015" y="209703"/>
                </a:lnTo>
                <a:lnTo>
                  <a:pt x="65427" y="209703"/>
                </a:lnTo>
                <a:lnTo>
                  <a:pt x="66800" y="209550"/>
                </a:lnTo>
                <a:lnTo>
                  <a:pt x="69392" y="208482"/>
                </a:lnTo>
                <a:lnTo>
                  <a:pt x="71222" y="206500"/>
                </a:lnTo>
                <a:lnTo>
                  <a:pt x="72290" y="204060"/>
                </a:lnTo>
                <a:lnTo>
                  <a:pt x="72443" y="202535"/>
                </a:lnTo>
                <a:lnTo>
                  <a:pt x="72443" y="69240"/>
                </a:lnTo>
                <a:lnTo>
                  <a:pt x="71527" y="67410"/>
                </a:lnTo>
                <a:lnTo>
                  <a:pt x="70460" y="65427"/>
                </a:lnTo>
                <a:lnTo>
                  <a:pt x="48956" y="36450"/>
                </a:lnTo>
                <a:lnTo>
                  <a:pt x="48193" y="35383"/>
                </a:lnTo>
                <a:lnTo>
                  <a:pt x="48041" y="34010"/>
                </a:lnTo>
                <a:lnTo>
                  <a:pt x="48041" y="24249"/>
                </a:lnTo>
                <a:lnTo>
                  <a:pt x="48193" y="23792"/>
                </a:lnTo>
                <a:lnTo>
                  <a:pt x="48651" y="23639"/>
                </a:lnTo>
                <a:lnTo>
                  <a:pt x="49871" y="23639"/>
                </a:lnTo>
                <a:lnTo>
                  <a:pt x="50786" y="23334"/>
                </a:lnTo>
                <a:lnTo>
                  <a:pt x="51091" y="22572"/>
                </a:lnTo>
                <a:lnTo>
                  <a:pt x="51091" y="12506"/>
                </a:lnTo>
                <a:lnTo>
                  <a:pt x="50786" y="11591"/>
                </a:lnTo>
                <a:lnTo>
                  <a:pt x="49871" y="11286"/>
                </a:lnTo>
                <a:lnTo>
                  <a:pt x="41635" y="11286"/>
                </a:lnTo>
                <a:lnTo>
                  <a:pt x="40720" y="10981"/>
                </a:lnTo>
                <a:lnTo>
                  <a:pt x="40415" y="10066"/>
                </a:lnTo>
                <a:lnTo>
                  <a:pt x="40415" y="1220"/>
                </a:lnTo>
                <a:lnTo>
                  <a:pt x="40110" y="305"/>
                </a:lnTo>
                <a:lnTo>
                  <a:pt x="39348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533" dirty="0">
              <a:solidFill>
                <a:srgbClr val="FFFFFF"/>
              </a:solidFill>
            </a:endParaRPr>
          </a:p>
        </p:txBody>
      </p:sp>
      <p:sp>
        <p:nvSpPr>
          <p:cNvPr id="47" name="Google Shape;448;p46">
            <a:extLst>
              <a:ext uri="{FF2B5EF4-FFF2-40B4-BE49-F238E27FC236}">
                <a16:creationId xmlns:a16="http://schemas.microsoft.com/office/drawing/2014/main" id="{F180280A-DDC4-4088-B8B6-77B2D6FE3871}"/>
              </a:ext>
            </a:extLst>
          </p:cNvPr>
          <p:cNvSpPr txBox="1"/>
          <p:nvPr/>
        </p:nvSpPr>
        <p:spPr>
          <a:xfrm>
            <a:off x="11176307" y="3703113"/>
            <a:ext cx="14208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Позиционирование</a:t>
            </a:r>
            <a:endParaRPr sz="1733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48" name="Google Shape;449;p46">
            <a:extLst>
              <a:ext uri="{FF2B5EF4-FFF2-40B4-BE49-F238E27FC236}">
                <a16:creationId xmlns:a16="http://schemas.microsoft.com/office/drawing/2014/main" id="{F22199E8-8072-4B0E-A2E2-971D149447EB}"/>
              </a:ext>
            </a:extLst>
          </p:cNvPr>
          <p:cNvSpPr/>
          <p:nvPr/>
        </p:nvSpPr>
        <p:spPr>
          <a:xfrm>
            <a:off x="9593820" y="1442995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49" name="Google Shape;450;p46">
            <a:extLst>
              <a:ext uri="{FF2B5EF4-FFF2-40B4-BE49-F238E27FC236}">
                <a16:creationId xmlns:a16="http://schemas.microsoft.com/office/drawing/2014/main" id="{4485DCC4-1328-4283-9267-621A588D98EB}"/>
              </a:ext>
            </a:extLst>
          </p:cNvPr>
          <p:cNvSpPr/>
          <p:nvPr/>
        </p:nvSpPr>
        <p:spPr>
          <a:xfrm>
            <a:off x="12712338" y="3954127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50" name="Google Shape;453;p46">
            <a:extLst>
              <a:ext uri="{FF2B5EF4-FFF2-40B4-BE49-F238E27FC236}">
                <a16:creationId xmlns:a16="http://schemas.microsoft.com/office/drawing/2014/main" id="{293AD1A6-0D01-4B0A-A68A-B7BBA3F1F063}"/>
              </a:ext>
            </a:extLst>
          </p:cNvPr>
          <p:cNvSpPr/>
          <p:nvPr/>
        </p:nvSpPr>
        <p:spPr>
          <a:xfrm>
            <a:off x="9210301" y="7885397"/>
            <a:ext cx="6581200" cy="128000"/>
          </a:xfrm>
          <a:prstGeom prst="rect">
            <a:avLst/>
          </a:prstGeom>
          <a:solidFill>
            <a:srgbClr val="515659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endParaRPr sz="2400" dirty="0"/>
          </a:p>
        </p:txBody>
      </p:sp>
      <p:sp>
        <p:nvSpPr>
          <p:cNvPr id="51" name="Google Shape;454;p46">
            <a:extLst>
              <a:ext uri="{FF2B5EF4-FFF2-40B4-BE49-F238E27FC236}">
                <a16:creationId xmlns:a16="http://schemas.microsoft.com/office/drawing/2014/main" id="{BFA9B654-5C56-455E-B373-A50F358152BB}"/>
              </a:ext>
            </a:extLst>
          </p:cNvPr>
          <p:cNvSpPr txBox="1"/>
          <p:nvPr/>
        </p:nvSpPr>
        <p:spPr>
          <a:xfrm>
            <a:off x="5625383" y="6819425"/>
            <a:ext cx="13728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b="1" dirty="0"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Бонусы</a:t>
            </a:r>
            <a:endParaRPr sz="1733" b="1" dirty="0"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2" name="Google Shape;455;p46">
            <a:extLst>
              <a:ext uri="{FF2B5EF4-FFF2-40B4-BE49-F238E27FC236}">
                <a16:creationId xmlns:a16="http://schemas.microsoft.com/office/drawing/2014/main" id="{C2B496D6-3D5F-4ADA-B2F7-249E38B8690A}"/>
              </a:ext>
            </a:extLst>
          </p:cNvPr>
          <p:cNvSpPr txBox="1"/>
          <p:nvPr/>
        </p:nvSpPr>
        <p:spPr>
          <a:xfrm>
            <a:off x="6570465" y="5075423"/>
            <a:ext cx="1833883" cy="36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2400" b="1" dirty="0"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Эластичность</a:t>
            </a:r>
            <a:endParaRPr sz="2400" b="1" dirty="0"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3" name="Google Shape;456;p46">
            <a:extLst>
              <a:ext uri="{FF2B5EF4-FFF2-40B4-BE49-F238E27FC236}">
                <a16:creationId xmlns:a16="http://schemas.microsoft.com/office/drawing/2014/main" id="{9CCA2D96-A643-46F9-A093-D416E3F0F5C1}"/>
              </a:ext>
            </a:extLst>
          </p:cNvPr>
          <p:cNvSpPr txBox="1"/>
          <p:nvPr/>
        </p:nvSpPr>
        <p:spPr>
          <a:xfrm>
            <a:off x="9812511" y="2210471"/>
            <a:ext cx="14208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Сезонность</a:t>
            </a:r>
            <a:endParaRPr sz="1733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54" name="Google Shape;457;p46">
            <a:extLst>
              <a:ext uri="{FF2B5EF4-FFF2-40B4-BE49-F238E27FC236}">
                <a16:creationId xmlns:a16="http://schemas.microsoft.com/office/drawing/2014/main" id="{5724B72C-AD6D-4C3F-B2C9-681FD31512AC}"/>
              </a:ext>
            </a:extLst>
          </p:cNvPr>
          <p:cNvSpPr txBox="1"/>
          <p:nvPr/>
        </p:nvSpPr>
        <p:spPr>
          <a:xfrm>
            <a:off x="13081859" y="4567993"/>
            <a:ext cx="11504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Похожие товары</a:t>
            </a:r>
            <a:endParaRPr sz="1733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55" name="Google Shape;458;p46">
            <a:extLst>
              <a:ext uri="{FF2B5EF4-FFF2-40B4-BE49-F238E27FC236}">
                <a16:creationId xmlns:a16="http://schemas.microsoft.com/office/drawing/2014/main" id="{C1BE17AF-0CBC-431A-8037-628C4FB6FEF9}"/>
              </a:ext>
            </a:extLst>
          </p:cNvPr>
          <p:cNvSpPr/>
          <p:nvPr/>
        </p:nvSpPr>
        <p:spPr>
          <a:xfrm>
            <a:off x="9319454" y="4212756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56" name="Google Shape;459;p46">
            <a:extLst>
              <a:ext uri="{FF2B5EF4-FFF2-40B4-BE49-F238E27FC236}">
                <a16:creationId xmlns:a16="http://schemas.microsoft.com/office/drawing/2014/main" id="{1B1FE791-7898-4603-8BFF-5449378DB4DB}"/>
              </a:ext>
            </a:extLst>
          </p:cNvPr>
          <p:cNvSpPr txBox="1"/>
          <p:nvPr/>
        </p:nvSpPr>
        <p:spPr>
          <a:xfrm>
            <a:off x="9595423" y="4959963"/>
            <a:ext cx="13728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b="1" dirty="0"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Мотивация</a:t>
            </a:r>
            <a:endParaRPr sz="1733" b="1" dirty="0"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7" name="Google Shape;460;p46">
            <a:extLst>
              <a:ext uri="{FF2B5EF4-FFF2-40B4-BE49-F238E27FC236}">
                <a16:creationId xmlns:a16="http://schemas.microsoft.com/office/drawing/2014/main" id="{72C5DA90-3970-45AA-AE14-33FD6A67E4E6}"/>
              </a:ext>
            </a:extLst>
          </p:cNvPr>
          <p:cNvSpPr/>
          <p:nvPr/>
        </p:nvSpPr>
        <p:spPr>
          <a:xfrm>
            <a:off x="14118750" y="5741460"/>
            <a:ext cx="1742701" cy="174270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58" name="Google Shape;461;p46">
            <a:extLst>
              <a:ext uri="{FF2B5EF4-FFF2-40B4-BE49-F238E27FC236}">
                <a16:creationId xmlns:a16="http://schemas.microsoft.com/office/drawing/2014/main" id="{81903748-6B38-462D-8969-C7617E50C93B}"/>
              </a:ext>
            </a:extLst>
          </p:cNvPr>
          <p:cNvSpPr txBox="1"/>
          <p:nvPr/>
        </p:nvSpPr>
        <p:spPr>
          <a:xfrm>
            <a:off x="14151816" y="6264546"/>
            <a:ext cx="1638957" cy="70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Рекламные каналы</a:t>
            </a:r>
            <a:endParaRPr sz="1733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59" name="Google Shape;463;p46">
            <a:extLst>
              <a:ext uri="{FF2B5EF4-FFF2-40B4-BE49-F238E27FC236}">
                <a16:creationId xmlns:a16="http://schemas.microsoft.com/office/drawing/2014/main" id="{0745FB75-46B8-43A6-A467-9AB93E1FFF42}"/>
              </a:ext>
            </a:extLst>
          </p:cNvPr>
          <p:cNvSpPr txBox="1"/>
          <p:nvPr/>
        </p:nvSpPr>
        <p:spPr>
          <a:xfrm>
            <a:off x="14231045" y="2754428"/>
            <a:ext cx="1832087" cy="6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600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Расположение на полке</a:t>
            </a:r>
            <a:endParaRPr sz="1600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sp>
        <p:nvSpPr>
          <p:cNvPr id="60" name="Google Shape;464;p46">
            <a:extLst>
              <a:ext uri="{FF2B5EF4-FFF2-40B4-BE49-F238E27FC236}">
                <a16:creationId xmlns:a16="http://schemas.microsoft.com/office/drawing/2014/main" id="{E3638D20-A295-4BC0-8325-EE230F171FDE}"/>
              </a:ext>
            </a:extLst>
          </p:cNvPr>
          <p:cNvSpPr/>
          <p:nvPr/>
        </p:nvSpPr>
        <p:spPr>
          <a:xfrm>
            <a:off x="8134760" y="6068805"/>
            <a:ext cx="1901129" cy="190112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61" name="Google Shape;465;p46">
            <a:extLst>
              <a:ext uri="{FF2B5EF4-FFF2-40B4-BE49-F238E27FC236}">
                <a16:creationId xmlns:a16="http://schemas.microsoft.com/office/drawing/2014/main" id="{7EDCCBB0-47B4-4AE0-9CA7-E85AD6FA6556}"/>
              </a:ext>
            </a:extLst>
          </p:cNvPr>
          <p:cNvSpPr txBox="1"/>
          <p:nvPr/>
        </p:nvSpPr>
        <p:spPr>
          <a:xfrm>
            <a:off x="8422150" y="6876113"/>
            <a:ext cx="1267600" cy="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b="1" dirty="0">
                <a:latin typeface="Montserrat SemiBold" panose="00000700000000000000" pitchFamily="2" charset="-52"/>
                <a:ea typeface="Helvetica Neue"/>
                <a:cs typeface="Calibri" panose="020F0502020204030204" pitchFamily="34" charset="0"/>
                <a:sym typeface="Helvetica Neue"/>
              </a:rPr>
              <a:t>Курсы валют</a:t>
            </a:r>
            <a:endParaRPr sz="1733" b="1" dirty="0">
              <a:latin typeface="Montserrat SemiBold" panose="00000700000000000000" pitchFamily="2" charset="-52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63" name="Google Shape;440;p46">
            <a:extLst>
              <a:ext uri="{FF2B5EF4-FFF2-40B4-BE49-F238E27FC236}">
                <a16:creationId xmlns:a16="http://schemas.microsoft.com/office/drawing/2014/main" id="{BCBD6F25-0AA2-41D7-A47F-04927214E4D5}"/>
              </a:ext>
            </a:extLst>
          </p:cNvPr>
          <p:cNvSpPr/>
          <p:nvPr/>
        </p:nvSpPr>
        <p:spPr>
          <a:xfrm>
            <a:off x="12198626" y="1449435"/>
            <a:ext cx="1901129" cy="190509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62500" tIns="162500" rIns="162500" bIns="162500" anchor="ctr" anchorCtr="0">
            <a:noAutofit/>
          </a:bodyPr>
          <a:lstStyle/>
          <a:p>
            <a:endParaRPr sz="2400" dirty="0"/>
          </a:p>
        </p:txBody>
      </p:sp>
      <p:sp>
        <p:nvSpPr>
          <p:cNvPr id="64" name="Google Shape;443;p46">
            <a:extLst>
              <a:ext uri="{FF2B5EF4-FFF2-40B4-BE49-F238E27FC236}">
                <a16:creationId xmlns:a16="http://schemas.microsoft.com/office/drawing/2014/main" id="{B6144728-8958-49AB-906D-EB7C228FD5EB}"/>
              </a:ext>
            </a:extLst>
          </p:cNvPr>
          <p:cNvSpPr txBox="1"/>
          <p:nvPr/>
        </p:nvSpPr>
        <p:spPr>
          <a:xfrm>
            <a:off x="12321459" y="1980501"/>
            <a:ext cx="1733460" cy="7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733" dirty="0">
                <a:latin typeface="Montserrat SemiBold" panose="00000700000000000000" pitchFamily="2" charset="-52"/>
                <a:ea typeface="Helvetica Neue Light"/>
                <a:cs typeface="Calibri" panose="020F0502020204030204" pitchFamily="34" charset="0"/>
                <a:sym typeface="Helvetica Neue Light"/>
              </a:rPr>
              <a:t>Поведение покупателей</a:t>
            </a:r>
            <a:endParaRPr sz="1733" dirty="0">
              <a:latin typeface="Montserrat SemiBold" panose="00000700000000000000" pitchFamily="2" charset="-52"/>
              <a:ea typeface="Helvetica Neue Light"/>
              <a:cs typeface="Calibri" panose="020F0502020204030204" pitchFamily="34" charset="0"/>
              <a:sym typeface="Helvetica Neue Light"/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14" y="3449442"/>
            <a:ext cx="2233485" cy="2450887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580" y="4848975"/>
            <a:ext cx="1281319" cy="15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16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3415" y="405468"/>
            <a:ext cx="1547296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От традиционного ценообразования к ценообразованию </a:t>
            </a:r>
            <a:r>
              <a:rPr lang="ru-RU" sz="4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 базе </a:t>
            </a:r>
            <a:r>
              <a:rPr lang="en-US" sz="4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AI</a:t>
            </a: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5" name="Google Shape;586;p55">
            <a:extLst>
              <a:ext uri="{FF2B5EF4-FFF2-40B4-BE49-F238E27FC236}">
                <a16:creationId xmlns:a16="http://schemas.microsoft.com/office/drawing/2014/main" id="{E0841846-932F-4183-93E4-C962974CD8D9}"/>
              </a:ext>
            </a:extLst>
          </p:cNvPr>
          <p:cNvSpPr/>
          <p:nvPr/>
        </p:nvSpPr>
        <p:spPr>
          <a:xfrm>
            <a:off x="735246" y="5667878"/>
            <a:ext cx="195560" cy="181041"/>
          </a:xfrm>
          <a:custGeom>
            <a:avLst/>
            <a:gdLst/>
            <a:ahLst/>
            <a:cxnLst/>
            <a:rect l="l" t="t" r="r" b="b"/>
            <a:pathLst>
              <a:path w="24383" h="24207" extrusionOk="0">
                <a:moveTo>
                  <a:pt x="24383" y="12016"/>
                </a:moveTo>
                <a:lnTo>
                  <a:pt x="24206" y="14489"/>
                </a:lnTo>
                <a:lnTo>
                  <a:pt x="22262" y="18906"/>
                </a:lnTo>
                <a:lnTo>
                  <a:pt x="18905" y="22263"/>
                </a:lnTo>
                <a:lnTo>
                  <a:pt x="14665" y="24030"/>
                </a:lnTo>
                <a:lnTo>
                  <a:pt x="12191" y="24207"/>
                </a:lnTo>
                <a:lnTo>
                  <a:pt x="9718" y="24030"/>
                </a:lnTo>
                <a:lnTo>
                  <a:pt x="5301" y="22263"/>
                </a:lnTo>
                <a:lnTo>
                  <a:pt x="1944" y="18906"/>
                </a:lnTo>
                <a:lnTo>
                  <a:pt x="177" y="14489"/>
                </a:lnTo>
                <a:lnTo>
                  <a:pt x="0" y="12016"/>
                </a:lnTo>
                <a:lnTo>
                  <a:pt x="177" y="9542"/>
                </a:lnTo>
                <a:lnTo>
                  <a:pt x="1944" y="5302"/>
                </a:lnTo>
                <a:lnTo>
                  <a:pt x="5301" y="1944"/>
                </a:lnTo>
                <a:lnTo>
                  <a:pt x="9718" y="1"/>
                </a:lnTo>
                <a:lnTo>
                  <a:pt x="12191" y="1"/>
                </a:lnTo>
                <a:lnTo>
                  <a:pt x="14665" y="1"/>
                </a:lnTo>
                <a:lnTo>
                  <a:pt x="18905" y="1944"/>
                </a:lnTo>
                <a:lnTo>
                  <a:pt x="22262" y="5302"/>
                </a:lnTo>
                <a:lnTo>
                  <a:pt x="24206" y="9542"/>
                </a:lnTo>
                <a:lnTo>
                  <a:pt x="24383" y="12016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587;p55">
            <a:extLst>
              <a:ext uri="{FF2B5EF4-FFF2-40B4-BE49-F238E27FC236}">
                <a16:creationId xmlns:a16="http://schemas.microsoft.com/office/drawing/2014/main" id="{B65EA5C8-76A0-45D3-9086-94F8BB21D560}"/>
              </a:ext>
            </a:extLst>
          </p:cNvPr>
          <p:cNvSpPr/>
          <p:nvPr/>
        </p:nvSpPr>
        <p:spPr>
          <a:xfrm>
            <a:off x="1833475" y="5221238"/>
            <a:ext cx="195568" cy="182365"/>
          </a:xfrm>
          <a:custGeom>
            <a:avLst/>
            <a:gdLst/>
            <a:ahLst/>
            <a:cxnLst/>
            <a:rect l="l" t="t" r="r" b="b"/>
            <a:pathLst>
              <a:path w="24384" h="24384" extrusionOk="0">
                <a:moveTo>
                  <a:pt x="24384" y="12192"/>
                </a:moveTo>
                <a:lnTo>
                  <a:pt x="24207" y="14666"/>
                </a:lnTo>
                <a:lnTo>
                  <a:pt x="22263" y="18906"/>
                </a:lnTo>
                <a:lnTo>
                  <a:pt x="18906" y="22263"/>
                </a:lnTo>
                <a:lnTo>
                  <a:pt x="14666" y="24207"/>
                </a:lnTo>
                <a:lnTo>
                  <a:pt x="12192" y="24384"/>
                </a:lnTo>
                <a:lnTo>
                  <a:pt x="9719" y="24207"/>
                </a:lnTo>
                <a:lnTo>
                  <a:pt x="5301" y="22263"/>
                </a:lnTo>
                <a:lnTo>
                  <a:pt x="1944" y="18906"/>
                </a:lnTo>
                <a:lnTo>
                  <a:pt x="178" y="14666"/>
                </a:lnTo>
                <a:lnTo>
                  <a:pt x="1" y="12192"/>
                </a:lnTo>
                <a:lnTo>
                  <a:pt x="178" y="9719"/>
                </a:lnTo>
                <a:lnTo>
                  <a:pt x="1944" y="5302"/>
                </a:lnTo>
                <a:lnTo>
                  <a:pt x="5301" y="1945"/>
                </a:lnTo>
                <a:lnTo>
                  <a:pt x="9719" y="178"/>
                </a:lnTo>
                <a:lnTo>
                  <a:pt x="12192" y="1"/>
                </a:lnTo>
                <a:lnTo>
                  <a:pt x="14666" y="178"/>
                </a:lnTo>
                <a:lnTo>
                  <a:pt x="18906" y="1945"/>
                </a:lnTo>
                <a:lnTo>
                  <a:pt x="22263" y="5302"/>
                </a:lnTo>
                <a:lnTo>
                  <a:pt x="24207" y="9719"/>
                </a:lnTo>
                <a:lnTo>
                  <a:pt x="24384" y="12192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588;p55">
            <a:extLst>
              <a:ext uri="{FF2B5EF4-FFF2-40B4-BE49-F238E27FC236}">
                <a16:creationId xmlns:a16="http://schemas.microsoft.com/office/drawing/2014/main" id="{65FA51ED-FD41-4EFC-A327-A438C9FA23B6}"/>
              </a:ext>
            </a:extLst>
          </p:cNvPr>
          <p:cNvSpPr/>
          <p:nvPr/>
        </p:nvSpPr>
        <p:spPr>
          <a:xfrm>
            <a:off x="2241599" y="6410519"/>
            <a:ext cx="194148" cy="182365"/>
          </a:xfrm>
          <a:custGeom>
            <a:avLst/>
            <a:gdLst/>
            <a:ahLst/>
            <a:cxnLst/>
            <a:rect l="l" t="t" r="r" b="b"/>
            <a:pathLst>
              <a:path w="24207" h="24384" extrusionOk="0">
                <a:moveTo>
                  <a:pt x="24206" y="12192"/>
                </a:moveTo>
                <a:lnTo>
                  <a:pt x="24030" y="14666"/>
                </a:lnTo>
                <a:lnTo>
                  <a:pt x="22263" y="18906"/>
                </a:lnTo>
                <a:lnTo>
                  <a:pt x="18906" y="22263"/>
                </a:lnTo>
                <a:lnTo>
                  <a:pt x="14489" y="24207"/>
                </a:lnTo>
                <a:lnTo>
                  <a:pt x="12015" y="24383"/>
                </a:lnTo>
                <a:lnTo>
                  <a:pt x="9541" y="24207"/>
                </a:lnTo>
                <a:lnTo>
                  <a:pt x="5301" y="22263"/>
                </a:lnTo>
                <a:lnTo>
                  <a:pt x="1944" y="18906"/>
                </a:lnTo>
                <a:lnTo>
                  <a:pt x="0" y="14666"/>
                </a:lnTo>
                <a:lnTo>
                  <a:pt x="0" y="12192"/>
                </a:lnTo>
                <a:lnTo>
                  <a:pt x="0" y="9718"/>
                </a:lnTo>
                <a:lnTo>
                  <a:pt x="1944" y="5301"/>
                </a:lnTo>
                <a:lnTo>
                  <a:pt x="5301" y="1944"/>
                </a:lnTo>
                <a:lnTo>
                  <a:pt x="9541" y="177"/>
                </a:lnTo>
                <a:lnTo>
                  <a:pt x="12015" y="1"/>
                </a:lnTo>
                <a:lnTo>
                  <a:pt x="14489" y="177"/>
                </a:lnTo>
                <a:lnTo>
                  <a:pt x="18906" y="1944"/>
                </a:lnTo>
                <a:lnTo>
                  <a:pt x="22263" y="5301"/>
                </a:lnTo>
                <a:lnTo>
                  <a:pt x="24030" y="9718"/>
                </a:lnTo>
                <a:lnTo>
                  <a:pt x="24206" y="12192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589;p55">
            <a:extLst>
              <a:ext uri="{FF2B5EF4-FFF2-40B4-BE49-F238E27FC236}">
                <a16:creationId xmlns:a16="http://schemas.microsoft.com/office/drawing/2014/main" id="{5601304E-53B8-4647-A829-FE5AA0C969E9}"/>
              </a:ext>
            </a:extLst>
          </p:cNvPr>
          <p:cNvSpPr/>
          <p:nvPr/>
        </p:nvSpPr>
        <p:spPr>
          <a:xfrm>
            <a:off x="1337499" y="6410519"/>
            <a:ext cx="195568" cy="182365"/>
          </a:xfrm>
          <a:custGeom>
            <a:avLst/>
            <a:gdLst/>
            <a:ahLst/>
            <a:cxnLst/>
            <a:rect l="l" t="t" r="r" b="b"/>
            <a:pathLst>
              <a:path w="24384" h="24384" extrusionOk="0">
                <a:moveTo>
                  <a:pt x="24383" y="12192"/>
                </a:moveTo>
                <a:lnTo>
                  <a:pt x="24207" y="14666"/>
                </a:lnTo>
                <a:lnTo>
                  <a:pt x="22263" y="18906"/>
                </a:lnTo>
                <a:lnTo>
                  <a:pt x="18906" y="22263"/>
                </a:lnTo>
                <a:lnTo>
                  <a:pt x="14666" y="24207"/>
                </a:lnTo>
                <a:lnTo>
                  <a:pt x="12192" y="24383"/>
                </a:lnTo>
                <a:lnTo>
                  <a:pt x="9718" y="24207"/>
                </a:lnTo>
                <a:lnTo>
                  <a:pt x="5301" y="22263"/>
                </a:lnTo>
                <a:lnTo>
                  <a:pt x="1944" y="18906"/>
                </a:lnTo>
                <a:lnTo>
                  <a:pt x="177" y="14666"/>
                </a:lnTo>
                <a:lnTo>
                  <a:pt x="1" y="12192"/>
                </a:lnTo>
                <a:lnTo>
                  <a:pt x="177" y="9718"/>
                </a:lnTo>
                <a:lnTo>
                  <a:pt x="1944" y="5301"/>
                </a:lnTo>
                <a:lnTo>
                  <a:pt x="5301" y="1944"/>
                </a:lnTo>
                <a:lnTo>
                  <a:pt x="9718" y="177"/>
                </a:lnTo>
                <a:lnTo>
                  <a:pt x="12192" y="1"/>
                </a:lnTo>
                <a:lnTo>
                  <a:pt x="14666" y="177"/>
                </a:lnTo>
                <a:lnTo>
                  <a:pt x="18906" y="1944"/>
                </a:lnTo>
                <a:lnTo>
                  <a:pt x="22263" y="5301"/>
                </a:lnTo>
                <a:lnTo>
                  <a:pt x="24207" y="9718"/>
                </a:lnTo>
                <a:lnTo>
                  <a:pt x="24383" y="12192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590;p55">
            <a:extLst>
              <a:ext uri="{FF2B5EF4-FFF2-40B4-BE49-F238E27FC236}">
                <a16:creationId xmlns:a16="http://schemas.microsoft.com/office/drawing/2014/main" id="{F86526E3-A9F4-47F4-9FAC-757CD4B998A0}"/>
              </a:ext>
            </a:extLst>
          </p:cNvPr>
          <p:cNvSpPr/>
          <p:nvPr/>
        </p:nvSpPr>
        <p:spPr>
          <a:xfrm>
            <a:off x="2294027" y="5948023"/>
            <a:ext cx="141719" cy="132152"/>
          </a:xfrm>
          <a:custGeom>
            <a:avLst/>
            <a:gdLst/>
            <a:ahLst/>
            <a:cxnLst/>
            <a:rect l="l" t="t" r="r" b="b"/>
            <a:pathLst>
              <a:path w="17670" h="17670" extrusionOk="0">
                <a:moveTo>
                  <a:pt x="17669" y="8835"/>
                </a:moveTo>
                <a:lnTo>
                  <a:pt x="17493" y="10602"/>
                </a:lnTo>
                <a:lnTo>
                  <a:pt x="16256" y="13782"/>
                </a:lnTo>
                <a:lnTo>
                  <a:pt x="13782" y="16256"/>
                </a:lnTo>
                <a:lnTo>
                  <a:pt x="10602" y="17492"/>
                </a:lnTo>
                <a:lnTo>
                  <a:pt x="8835" y="17669"/>
                </a:lnTo>
                <a:lnTo>
                  <a:pt x="7068" y="17492"/>
                </a:lnTo>
                <a:lnTo>
                  <a:pt x="3888" y="16256"/>
                </a:lnTo>
                <a:lnTo>
                  <a:pt x="1414" y="13782"/>
                </a:lnTo>
                <a:lnTo>
                  <a:pt x="178" y="10602"/>
                </a:lnTo>
                <a:lnTo>
                  <a:pt x="1" y="8835"/>
                </a:lnTo>
                <a:lnTo>
                  <a:pt x="178" y="7068"/>
                </a:lnTo>
                <a:lnTo>
                  <a:pt x="1414" y="3888"/>
                </a:lnTo>
                <a:lnTo>
                  <a:pt x="3888" y="1414"/>
                </a:lnTo>
                <a:lnTo>
                  <a:pt x="7068" y="177"/>
                </a:lnTo>
                <a:lnTo>
                  <a:pt x="8835" y="0"/>
                </a:lnTo>
                <a:lnTo>
                  <a:pt x="10602" y="177"/>
                </a:lnTo>
                <a:lnTo>
                  <a:pt x="13782" y="1414"/>
                </a:lnTo>
                <a:lnTo>
                  <a:pt x="16256" y="3888"/>
                </a:lnTo>
                <a:lnTo>
                  <a:pt x="17493" y="7068"/>
                </a:lnTo>
                <a:lnTo>
                  <a:pt x="17669" y="8835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591;p55">
            <a:extLst>
              <a:ext uri="{FF2B5EF4-FFF2-40B4-BE49-F238E27FC236}">
                <a16:creationId xmlns:a16="http://schemas.microsoft.com/office/drawing/2014/main" id="{57BAF5BD-D8AF-4EAC-9920-202B75E798A7}"/>
              </a:ext>
            </a:extLst>
          </p:cNvPr>
          <p:cNvSpPr/>
          <p:nvPr/>
        </p:nvSpPr>
        <p:spPr>
          <a:xfrm>
            <a:off x="1620915" y="5023032"/>
            <a:ext cx="141719" cy="132145"/>
          </a:xfrm>
          <a:custGeom>
            <a:avLst/>
            <a:gdLst/>
            <a:ahLst/>
            <a:cxnLst/>
            <a:rect l="l" t="t" r="r" b="b"/>
            <a:pathLst>
              <a:path w="17670" h="17669" extrusionOk="0">
                <a:moveTo>
                  <a:pt x="17670" y="8834"/>
                </a:moveTo>
                <a:lnTo>
                  <a:pt x="17493" y="10601"/>
                </a:lnTo>
                <a:lnTo>
                  <a:pt x="16256" y="13782"/>
                </a:lnTo>
                <a:lnTo>
                  <a:pt x="13782" y="16255"/>
                </a:lnTo>
                <a:lnTo>
                  <a:pt x="10602" y="17492"/>
                </a:lnTo>
                <a:lnTo>
                  <a:pt x="8835" y="17669"/>
                </a:lnTo>
                <a:lnTo>
                  <a:pt x="7068" y="17492"/>
                </a:lnTo>
                <a:lnTo>
                  <a:pt x="3888" y="16255"/>
                </a:lnTo>
                <a:lnTo>
                  <a:pt x="1414" y="13782"/>
                </a:lnTo>
                <a:lnTo>
                  <a:pt x="178" y="10601"/>
                </a:lnTo>
                <a:lnTo>
                  <a:pt x="1" y="8834"/>
                </a:lnTo>
                <a:lnTo>
                  <a:pt x="178" y="7067"/>
                </a:lnTo>
                <a:lnTo>
                  <a:pt x="1414" y="3887"/>
                </a:lnTo>
                <a:lnTo>
                  <a:pt x="3888" y="1413"/>
                </a:lnTo>
                <a:lnTo>
                  <a:pt x="7068" y="177"/>
                </a:lnTo>
                <a:lnTo>
                  <a:pt x="8835" y="0"/>
                </a:lnTo>
                <a:lnTo>
                  <a:pt x="10602" y="177"/>
                </a:lnTo>
                <a:lnTo>
                  <a:pt x="13782" y="1413"/>
                </a:lnTo>
                <a:lnTo>
                  <a:pt x="16256" y="3887"/>
                </a:lnTo>
                <a:lnTo>
                  <a:pt x="17493" y="7067"/>
                </a:lnTo>
                <a:lnTo>
                  <a:pt x="17670" y="8834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592;p55">
            <a:extLst>
              <a:ext uri="{FF2B5EF4-FFF2-40B4-BE49-F238E27FC236}">
                <a16:creationId xmlns:a16="http://schemas.microsoft.com/office/drawing/2014/main" id="{D9753399-B0D3-4FA0-A126-725C5AB0C070}"/>
              </a:ext>
            </a:extLst>
          </p:cNvPr>
          <p:cNvSpPr/>
          <p:nvPr/>
        </p:nvSpPr>
        <p:spPr>
          <a:xfrm>
            <a:off x="1426775" y="5766989"/>
            <a:ext cx="194148" cy="181041"/>
          </a:xfrm>
          <a:custGeom>
            <a:avLst/>
            <a:gdLst/>
            <a:ahLst/>
            <a:cxnLst/>
            <a:rect l="l" t="t" r="r" b="b"/>
            <a:pathLst>
              <a:path w="24207" h="24207" extrusionOk="0">
                <a:moveTo>
                  <a:pt x="24207" y="12015"/>
                </a:moveTo>
                <a:lnTo>
                  <a:pt x="24030" y="14489"/>
                </a:lnTo>
                <a:lnTo>
                  <a:pt x="22263" y="18906"/>
                </a:lnTo>
                <a:lnTo>
                  <a:pt x="18906" y="22263"/>
                </a:lnTo>
                <a:lnTo>
                  <a:pt x="14489" y="24030"/>
                </a:lnTo>
                <a:lnTo>
                  <a:pt x="12016" y="24206"/>
                </a:lnTo>
                <a:lnTo>
                  <a:pt x="9542" y="24030"/>
                </a:lnTo>
                <a:lnTo>
                  <a:pt x="5301" y="22263"/>
                </a:lnTo>
                <a:lnTo>
                  <a:pt x="1944" y="18906"/>
                </a:lnTo>
                <a:lnTo>
                  <a:pt x="1" y="14489"/>
                </a:lnTo>
                <a:lnTo>
                  <a:pt x="1" y="12015"/>
                </a:lnTo>
                <a:lnTo>
                  <a:pt x="1" y="9541"/>
                </a:lnTo>
                <a:lnTo>
                  <a:pt x="1944" y="5301"/>
                </a:lnTo>
                <a:lnTo>
                  <a:pt x="5301" y="1944"/>
                </a:lnTo>
                <a:lnTo>
                  <a:pt x="9542" y="0"/>
                </a:lnTo>
                <a:lnTo>
                  <a:pt x="12016" y="0"/>
                </a:lnTo>
                <a:lnTo>
                  <a:pt x="14489" y="0"/>
                </a:lnTo>
                <a:lnTo>
                  <a:pt x="18906" y="1944"/>
                </a:lnTo>
                <a:lnTo>
                  <a:pt x="22263" y="5301"/>
                </a:lnTo>
                <a:lnTo>
                  <a:pt x="24030" y="9541"/>
                </a:lnTo>
                <a:lnTo>
                  <a:pt x="24207" y="12015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593;p55">
            <a:extLst>
              <a:ext uri="{FF2B5EF4-FFF2-40B4-BE49-F238E27FC236}">
                <a16:creationId xmlns:a16="http://schemas.microsoft.com/office/drawing/2014/main" id="{A99A5677-C30B-4098-B28A-8AB989204B72}"/>
              </a:ext>
            </a:extLst>
          </p:cNvPr>
          <p:cNvSpPr/>
          <p:nvPr/>
        </p:nvSpPr>
        <p:spPr>
          <a:xfrm>
            <a:off x="1691773" y="6212304"/>
            <a:ext cx="141711" cy="132152"/>
          </a:xfrm>
          <a:custGeom>
            <a:avLst/>
            <a:gdLst/>
            <a:ahLst/>
            <a:cxnLst/>
            <a:rect l="l" t="t" r="r" b="b"/>
            <a:pathLst>
              <a:path w="17669" h="17670" extrusionOk="0">
                <a:moveTo>
                  <a:pt x="17669" y="8835"/>
                </a:moveTo>
                <a:lnTo>
                  <a:pt x="17492" y="10602"/>
                </a:lnTo>
                <a:lnTo>
                  <a:pt x="16255" y="13782"/>
                </a:lnTo>
                <a:lnTo>
                  <a:pt x="13782" y="16256"/>
                </a:lnTo>
                <a:lnTo>
                  <a:pt x="10601" y="17493"/>
                </a:lnTo>
                <a:lnTo>
                  <a:pt x="8835" y="17669"/>
                </a:lnTo>
                <a:lnTo>
                  <a:pt x="7068" y="17493"/>
                </a:lnTo>
                <a:lnTo>
                  <a:pt x="3887" y="16256"/>
                </a:lnTo>
                <a:lnTo>
                  <a:pt x="1414" y="13782"/>
                </a:lnTo>
                <a:lnTo>
                  <a:pt x="177" y="10602"/>
                </a:lnTo>
                <a:lnTo>
                  <a:pt x="0" y="8835"/>
                </a:lnTo>
                <a:lnTo>
                  <a:pt x="177" y="7068"/>
                </a:lnTo>
                <a:lnTo>
                  <a:pt x="1414" y="3888"/>
                </a:lnTo>
                <a:lnTo>
                  <a:pt x="3887" y="1414"/>
                </a:lnTo>
                <a:lnTo>
                  <a:pt x="7068" y="177"/>
                </a:lnTo>
                <a:lnTo>
                  <a:pt x="8835" y="1"/>
                </a:lnTo>
                <a:lnTo>
                  <a:pt x="10601" y="177"/>
                </a:lnTo>
                <a:lnTo>
                  <a:pt x="13782" y="1414"/>
                </a:lnTo>
                <a:lnTo>
                  <a:pt x="16255" y="3888"/>
                </a:lnTo>
                <a:lnTo>
                  <a:pt x="17492" y="7068"/>
                </a:lnTo>
                <a:lnTo>
                  <a:pt x="17669" y="8835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594;p55">
            <a:extLst>
              <a:ext uri="{FF2B5EF4-FFF2-40B4-BE49-F238E27FC236}">
                <a16:creationId xmlns:a16="http://schemas.microsoft.com/office/drawing/2014/main" id="{79E3F396-8C23-45C1-8216-7740322A579F}"/>
              </a:ext>
            </a:extLst>
          </p:cNvPr>
          <p:cNvSpPr/>
          <p:nvPr/>
        </p:nvSpPr>
        <p:spPr>
          <a:xfrm>
            <a:off x="1239724" y="5301845"/>
            <a:ext cx="137460" cy="128188"/>
          </a:xfrm>
          <a:custGeom>
            <a:avLst/>
            <a:gdLst/>
            <a:ahLst/>
            <a:cxnLst/>
            <a:rect l="l" t="t" r="r" b="b"/>
            <a:pathLst>
              <a:path w="17139" h="17140" extrusionOk="0">
                <a:moveTo>
                  <a:pt x="17139" y="8658"/>
                </a:moveTo>
                <a:lnTo>
                  <a:pt x="16962" y="10425"/>
                </a:lnTo>
                <a:lnTo>
                  <a:pt x="15725" y="13429"/>
                </a:lnTo>
                <a:lnTo>
                  <a:pt x="13428" y="15726"/>
                </a:lnTo>
                <a:lnTo>
                  <a:pt x="10425" y="17139"/>
                </a:lnTo>
                <a:lnTo>
                  <a:pt x="8658" y="17139"/>
                </a:lnTo>
                <a:lnTo>
                  <a:pt x="6891" y="17139"/>
                </a:lnTo>
                <a:lnTo>
                  <a:pt x="3711" y="15726"/>
                </a:lnTo>
                <a:lnTo>
                  <a:pt x="1414" y="13429"/>
                </a:lnTo>
                <a:lnTo>
                  <a:pt x="177" y="10425"/>
                </a:lnTo>
                <a:lnTo>
                  <a:pt x="0" y="8658"/>
                </a:lnTo>
                <a:lnTo>
                  <a:pt x="177" y="6892"/>
                </a:lnTo>
                <a:lnTo>
                  <a:pt x="1414" y="3711"/>
                </a:lnTo>
                <a:lnTo>
                  <a:pt x="3711" y="1414"/>
                </a:lnTo>
                <a:lnTo>
                  <a:pt x="6891" y="178"/>
                </a:lnTo>
                <a:lnTo>
                  <a:pt x="8658" y="1"/>
                </a:lnTo>
                <a:lnTo>
                  <a:pt x="10425" y="178"/>
                </a:lnTo>
                <a:lnTo>
                  <a:pt x="13428" y="1414"/>
                </a:lnTo>
                <a:lnTo>
                  <a:pt x="15725" y="3711"/>
                </a:lnTo>
                <a:lnTo>
                  <a:pt x="16962" y="6892"/>
                </a:lnTo>
                <a:lnTo>
                  <a:pt x="17139" y="8658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595;p55">
            <a:extLst>
              <a:ext uri="{FF2B5EF4-FFF2-40B4-BE49-F238E27FC236}">
                <a16:creationId xmlns:a16="http://schemas.microsoft.com/office/drawing/2014/main" id="{C64A4617-B3B7-4B60-8C2F-73222A8CB49A}"/>
              </a:ext>
            </a:extLst>
          </p:cNvPr>
          <p:cNvSpPr/>
          <p:nvPr/>
        </p:nvSpPr>
        <p:spPr>
          <a:xfrm>
            <a:off x="2111228" y="5601809"/>
            <a:ext cx="137460" cy="128188"/>
          </a:xfrm>
          <a:custGeom>
            <a:avLst/>
            <a:gdLst/>
            <a:ahLst/>
            <a:cxnLst/>
            <a:rect l="l" t="t" r="r" b="b"/>
            <a:pathLst>
              <a:path w="17139" h="17140" extrusionOk="0">
                <a:moveTo>
                  <a:pt x="17139" y="8658"/>
                </a:moveTo>
                <a:lnTo>
                  <a:pt x="17139" y="10425"/>
                </a:lnTo>
                <a:lnTo>
                  <a:pt x="15725" y="13429"/>
                </a:lnTo>
                <a:lnTo>
                  <a:pt x="13428" y="15726"/>
                </a:lnTo>
                <a:lnTo>
                  <a:pt x="10425" y="17139"/>
                </a:lnTo>
                <a:lnTo>
                  <a:pt x="8658" y="17139"/>
                </a:lnTo>
                <a:lnTo>
                  <a:pt x="6891" y="17139"/>
                </a:lnTo>
                <a:lnTo>
                  <a:pt x="3711" y="15726"/>
                </a:lnTo>
                <a:lnTo>
                  <a:pt x="1414" y="13429"/>
                </a:lnTo>
                <a:lnTo>
                  <a:pt x="177" y="10425"/>
                </a:lnTo>
                <a:lnTo>
                  <a:pt x="0" y="8658"/>
                </a:lnTo>
                <a:lnTo>
                  <a:pt x="177" y="6891"/>
                </a:lnTo>
                <a:lnTo>
                  <a:pt x="1414" y="3711"/>
                </a:lnTo>
                <a:lnTo>
                  <a:pt x="3711" y="1414"/>
                </a:lnTo>
                <a:lnTo>
                  <a:pt x="6891" y="177"/>
                </a:lnTo>
                <a:lnTo>
                  <a:pt x="8658" y="1"/>
                </a:lnTo>
                <a:lnTo>
                  <a:pt x="10425" y="177"/>
                </a:lnTo>
                <a:lnTo>
                  <a:pt x="13428" y="1414"/>
                </a:lnTo>
                <a:lnTo>
                  <a:pt x="15725" y="3711"/>
                </a:lnTo>
                <a:lnTo>
                  <a:pt x="17139" y="6891"/>
                </a:lnTo>
                <a:lnTo>
                  <a:pt x="17139" y="8658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596;p55">
            <a:extLst>
              <a:ext uri="{FF2B5EF4-FFF2-40B4-BE49-F238E27FC236}">
                <a16:creationId xmlns:a16="http://schemas.microsoft.com/office/drawing/2014/main" id="{186AA88B-1E1A-478C-A28E-2DAA1C48869F}"/>
              </a:ext>
            </a:extLst>
          </p:cNvPr>
          <p:cNvSpPr/>
          <p:nvPr/>
        </p:nvSpPr>
        <p:spPr>
          <a:xfrm>
            <a:off x="2581700" y="6212305"/>
            <a:ext cx="137460" cy="129505"/>
          </a:xfrm>
          <a:custGeom>
            <a:avLst/>
            <a:gdLst/>
            <a:ahLst/>
            <a:cxnLst/>
            <a:rect l="l" t="t" r="r" b="b"/>
            <a:pathLst>
              <a:path w="17139" h="17316" extrusionOk="0">
                <a:moveTo>
                  <a:pt x="17139" y="8658"/>
                </a:moveTo>
                <a:lnTo>
                  <a:pt x="16962" y="10425"/>
                </a:lnTo>
                <a:lnTo>
                  <a:pt x="15725" y="13606"/>
                </a:lnTo>
                <a:lnTo>
                  <a:pt x="13428" y="15902"/>
                </a:lnTo>
                <a:lnTo>
                  <a:pt x="10248" y="17139"/>
                </a:lnTo>
                <a:lnTo>
                  <a:pt x="8481" y="17316"/>
                </a:lnTo>
                <a:lnTo>
                  <a:pt x="6891" y="17139"/>
                </a:lnTo>
                <a:lnTo>
                  <a:pt x="3711" y="15902"/>
                </a:lnTo>
                <a:lnTo>
                  <a:pt x="1414" y="13606"/>
                </a:lnTo>
                <a:lnTo>
                  <a:pt x="177" y="10425"/>
                </a:lnTo>
                <a:lnTo>
                  <a:pt x="0" y="8658"/>
                </a:lnTo>
                <a:lnTo>
                  <a:pt x="177" y="6891"/>
                </a:lnTo>
                <a:lnTo>
                  <a:pt x="1414" y="3888"/>
                </a:lnTo>
                <a:lnTo>
                  <a:pt x="3711" y="1591"/>
                </a:lnTo>
                <a:lnTo>
                  <a:pt x="6891" y="177"/>
                </a:lnTo>
                <a:lnTo>
                  <a:pt x="8481" y="1"/>
                </a:lnTo>
                <a:lnTo>
                  <a:pt x="10248" y="177"/>
                </a:lnTo>
                <a:lnTo>
                  <a:pt x="13428" y="1591"/>
                </a:lnTo>
                <a:lnTo>
                  <a:pt x="15725" y="3888"/>
                </a:lnTo>
                <a:lnTo>
                  <a:pt x="16962" y="6891"/>
                </a:lnTo>
                <a:lnTo>
                  <a:pt x="17139" y="8658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597;p55">
            <a:extLst>
              <a:ext uri="{FF2B5EF4-FFF2-40B4-BE49-F238E27FC236}">
                <a16:creationId xmlns:a16="http://schemas.microsoft.com/office/drawing/2014/main" id="{7D2A76DB-89BB-4203-94FC-0B3D70857131}"/>
              </a:ext>
            </a:extLst>
          </p:cNvPr>
          <p:cNvSpPr/>
          <p:nvPr/>
        </p:nvSpPr>
        <p:spPr>
          <a:xfrm>
            <a:off x="2444240" y="5184239"/>
            <a:ext cx="137468" cy="128188"/>
          </a:xfrm>
          <a:custGeom>
            <a:avLst/>
            <a:gdLst/>
            <a:ahLst/>
            <a:cxnLst/>
            <a:rect l="l" t="t" r="r" b="b"/>
            <a:pathLst>
              <a:path w="17140" h="17140" extrusionOk="0">
                <a:moveTo>
                  <a:pt x="17139" y="8482"/>
                </a:moveTo>
                <a:lnTo>
                  <a:pt x="16962" y="10249"/>
                </a:lnTo>
                <a:lnTo>
                  <a:pt x="15726" y="13429"/>
                </a:lnTo>
                <a:lnTo>
                  <a:pt x="13429" y="15726"/>
                </a:lnTo>
                <a:lnTo>
                  <a:pt x="10248" y="16963"/>
                </a:lnTo>
                <a:lnTo>
                  <a:pt x="8482" y="17139"/>
                </a:lnTo>
                <a:lnTo>
                  <a:pt x="6715" y="16963"/>
                </a:lnTo>
                <a:lnTo>
                  <a:pt x="3711" y="15726"/>
                </a:lnTo>
                <a:lnTo>
                  <a:pt x="1414" y="13429"/>
                </a:lnTo>
                <a:lnTo>
                  <a:pt x="1" y="10249"/>
                </a:lnTo>
                <a:lnTo>
                  <a:pt x="1" y="8482"/>
                </a:lnTo>
                <a:lnTo>
                  <a:pt x="1" y="6715"/>
                </a:lnTo>
                <a:lnTo>
                  <a:pt x="1414" y="3711"/>
                </a:lnTo>
                <a:lnTo>
                  <a:pt x="3711" y="1414"/>
                </a:lnTo>
                <a:lnTo>
                  <a:pt x="6715" y="1"/>
                </a:lnTo>
                <a:lnTo>
                  <a:pt x="8482" y="1"/>
                </a:lnTo>
                <a:lnTo>
                  <a:pt x="10248" y="1"/>
                </a:lnTo>
                <a:lnTo>
                  <a:pt x="13429" y="1414"/>
                </a:lnTo>
                <a:lnTo>
                  <a:pt x="15726" y="3711"/>
                </a:lnTo>
                <a:lnTo>
                  <a:pt x="16962" y="6715"/>
                </a:lnTo>
                <a:lnTo>
                  <a:pt x="17139" y="8482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598;p55">
            <a:extLst>
              <a:ext uri="{FF2B5EF4-FFF2-40B4-BE49-F238E27FC236}">
                <a16:creationId xmlns:a16="http://schemas.microsoft.com/office/drawing/2014/main" id="{2C870312-15AA-4DCA-8AE2-E6334BF8DF45}"/>
              </a:ext>
            </a:extLst>
          </p:cNvPr>
          <p:cNvSpPr/>
          <p:nvPr/>
        </p:nvSpPr>
        <p:spPr>
          <a:xfrm>
            <a:off x="861366" y="5119494"/>
            <a:ext cx="195560" cy="182359"/>
          </a:xfrm>
          <a:custGeom>
            <a:avLst/>
            <a:gdLst/>
            <a:ahLst/>
            <a:cxnLst/>
            <a:rect l="l" t="t" r="r" b="b"/>
            <a:pathLst>
              <a:path w="24383" h="24383" extrusionOk="0">
                <a:moveTo>
                  <a:pt x="24383" y="12191"/>
                </a:moveTo>
                <a:lnTo>
                  <a:pt x="24206" y="14665"/>
                </a:lnTo>
                <a:lnTo>
                  <a:pt x="22263" y="19082"/>
                </a:lnTo>
                <a:lnTo>
                  <a:pt x="19082" y="22263"/>
                </a:lnTo>
                <a:lnTo>
                  <a:pt x="14665" y="24206"/>
                </a:lnTo>
                <a:lnTo>
                  <a:pt x="12191" y="24383"/>
                </a:lnTo>
                <a:lnTo>
                  <a:pt x="9718" y="24206"/>
                </a:lnTo>
                <a:lnTo>
                  <a:pt x="5301" y="22263"/>
                </a:lnTo>
                <a:lnTo>
                  <a:pt x="1944" y="19082"/>
                </a:lnTo>
                <a:lnTo>
                  <a:pt x="177" y="14665"/>
                </a:lnTo>
                <a:lnTo>
                  <a:pt x="0" y="12191"/>
                </a:lnTo>
                <a:lnTo>
                  <a:pt x="177" y="9718"/>
                </a:lnTo>
                <a:lnTo>
                  <a:pt x="1944" y="5301"/>
                </a:lnTo>
                <a:lnTo>
                  <a:pt x="5301" y="1944"/>
                </a:lnTo>
                <a:lnTo>
                  <a:pt x="9718" y="177"/>
                </a:lnTo>
                <a:lnTo>
                  <a:pt x="12191" y="0"/>
                </a:lnTo>
                <a:lnTo>
                  <a:pt x="14665" y="177"/>
                </a:lnTo>
                <a:lnTo>
                  <a:pt x="19082" y="1944"/>
                </a:lnTo>
                <a:lnTo>
                  <a:pt x="22263" y="5301"/>
                </a:lnTo>
                <a:lnTo>
                  <a:pt x="24206" y="9718"/>
                </a:lnTo>
                <a:lnTo>
                  <a:pt x="24383" y="1219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599;p55">
            <a:extLst>
              <a:ext uri="{FF2B5EF4-FFF2-40B4-BE49-F238E27FC236}">
                <a16:creationId xmlns:a16="http://schemas.microsoft.com/office/drawing/2014/main" id="{306DAA58-C1E2-439C-A548-B2534F22D015}"/>
              </a:ext>
            </a:extLst>
          </p:cNvPr>
          <p:cNvSpPr/>
          <p:nvPr/>
        </p:nvSpPr>
        <p:spPr>
          <a:xfrm>
            <a:off x="861367" y="6277058"/>
            <a:ext cx="137460" cy="129505"/>
          </a:xfrm>
          <a:custGeom>
            <a:avLst/>
            <a:gdLst/>
            <a:ahLst/>
            <a:cxnLst/>
            <a:rect l="l" t="t" r="r" b="b"/>
            <a:pathLst>
              <a:path w="17139" h="17316" extrusionOk="0">
                <a:moveTo>
                  <a:pt x="17139" y="8658"/>
                </a:moveTo>
                <a:lnTo>
                  <a:pt x="16962" y="10425"/>
                </a:lnTo>
                <a:lnTo>
                  <a:pt x="15725" y="13429"/>
                </a:lnTo>
                <a:lnTo>
                  <a:pt x="13428" y="15725"/>
                </a:lnTo>
                <a:lnTo>
                  <a:pt x="10248" y="17139"/>
                </a:lnTo>
                <a:lnTo>
                  <a:pt x="8658" y="17316"/>
                </a:lnTo>
                <a:lnTo>
                  <a:pt x="6891" y="17139"/>
                </a:lnTo>
                <a:lnTo>
                  <a:pt x="3710" y="15725"/>
                </a:lnTo>
                <a:lnTo>
                  <a:pt x="1414" y="13429"/>
                </a:lnTo>
                <a:lnTo>
                  <a:pt x="177" y="10425"/>
                </a:lnTo>
                <a:lnTo>
                  <a:pt x="0" y="8658"/>
                </a:lnTo>
                <a:lnTo>
                  <a:pt x="177" y="6891"/>
                </a:lnTo>
                <a:lnTo>
                  <a:pt x="1414" y="3711"/>
                </a:lnTo>
                <a:lnTo>
                  <a:pt x="3710" y="1414"/>
                </a:lnTo>
                <a:lnTo>
                  <a:pt x="6891" y="177"/>
                </a:lnTo>
                <a:lnTo>
                  <a:pt x="8658" y="0"/>
                </a:lnTo>
                <a:lnTo>
                  <a:pt x="10248" y="177"/>
                </a:lnTo>
                <a:lnTo>
                  <a:pt x="13428" y="1414"/>
                </a:lnTo>
                <a:lnTo>
                  <a:pt x="15725" y="3711"/>
                </a:lnTo>
                <a:lnTo>
                  <a:pt x="16962" y="6891"/>
                </a:lnTo>
                <a:lnTo>
                  <a:pt x="17139" y="8658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600;p55">
            <a:extLst>
              <a:ext uri="{FF2B5EF4-FFF2-40B4-BE49-F238E27FC236}">
                <a16:creationId xmlns:a16="http://schemas.microsoft.com/office/drawing/2014/main" id="{71543977-0984-4B23-9F85-84D5CF16DF06}"/>
              </a:ext>
            </a:extLst>
          </p:cNvPr>
          <p:cNvSpPr txBox="1"/>
          <p:nvPr/>
        </p:nvSpPr>
        <p:spPr>
          <a:xfrm>
            <a:off x="362764" y="6822383"/>
            <a:ext cx="2782125" cy="1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>
              <a:defRPr lang="ru-RU"/>
            </a:defPPr>
            <a:lvl1pPr algn="ctr">
              <a:buClr>
                <a:srgbClr val="000000"/>
              </a:buClr>
              <a:buFont typeface="Arial"/>
              <a:buNone/>
              <a:defRPr sz="2400" b="1" kern="0">
                <a:ln w="0"/>
                <a:latin typeface="Montserrat Medium" panose="00000600000000000000" pitchFamily="2" charset="-52"/>
                <a:ea typeface="Helvetica Neue"/>
                <a:cs typeface="Helvetica Neue"/>
              </a:defRPr>
            </a:lvl1pPr>
          </a:lstStyle>
          <a:p>
            <a:r>
              <a:rPr lang="en" dirty="0">
                <a:sym typeface="Helvetica Neue"/>
              </a:rPr>
              <a:t>ЦО от </a:t>
            </a:r>
            <a:r>
              <a:rPr lang="ru-RU" dirty="0">
                <a:sym typeface="Helvetica Neue"/>
              </a:rPr>
              <a:t>издержек </a:t>
            </a:r>
          </a:p>
          <a:p>
            <a:r>
              <a:rPr lang="ru-RU" dirty="0">
                <a:sym typeface="Helvetica Neue"/>
              </a:rPr>
              <a:t>по наценке</a:t>
            </a:r>
            <a:endParaRPr dirty="0">
              <a:sym typeface="Helvetica Neue Light"/>
            </a:endParaRPr>
          </a:p>
        </p:txBody>
      </p:sp>
      <p:sp>
        <p:nvSpPr>
          <p:cNvPr id="80" name="Google Shape;602;p55">
            <a:extLst>
              <a:ext uri="{FF2B5EF4-FFF2-40B4-BE49-F238E27FC236}">
                <a16:creationId xmlns:a16="http://schemas.microsoft.com/office/drawing/2014/main" id="{88F9DAF2-D0F2-47E5-BE3A-1CED7BCAF618}"/>
              </a:ext>
            </a:extLst>
          </p:cNvPr>
          <p:cNvSpPr/>
          <p:nvPr/>
        </p:nvSpPr>
        <p:spPr>
          <a:xfrm>
            <a:off x="7672558" y="4478103"/>
            <a:ext cx="1009885" cy="795968"/>
          </a:xfrm>
          <a:custGeom>
            <a:avLst/>
            <a:gdLst/>
            <a:ahLst/>
            <a:cxnLst/>
            <a:rect l="l" t="t" r="r" b="b"/>
            <a:pathLst>
              <a:path w="129019" h="101894" extrusionOk="0">
                <a:moveTo>
                  <a:pt x="52727" y="67816"/>
                </a:moveTo>
                <a:lnTo>
                  <a:pt x="52387" y="66460"/>
                </a:lnTo>
                <a:lnTo>
                  <a:pt x="52387" y="64934"/>
                </a:lnTo>
                <a:lnTo>
                  <a:pt x="52557" y="62560"/>
                </a:lnTo>
                <a:lnTo>
                  <a:pt x="54083" y="58322"/>
                </a:lnTo>
                <a:lnTo>
                  <a:pt x="57135" y="54931"/>
                </a:lnTo>
                <a:lnTo>
                  <a:pt x="61204" y="52727"/>
                </a:lnTo>
                <a:lnTo>
                  <a:pt x="63577" y="52388"/>
                </a:lnTo>
                <a:lnTo>
                  <a:pt x="63577" y="1"/>
                </a:lnTo>
                <a:lnTo>
                  <a:pt x="67816" y="1"/>
                </a:lnTo>
                <a:lnTo>
                  <a:pt x="67816" y="52558"/>
                </a:lnTo>
                <a:lnTo>
                  <a:pt x="69850" y="53066"/>
                </a:lnTo>
                <a:lnTo>
                  <a:pt x="73410" y="55270"/>
                </a:lnTo>
                <a:lnTo>
                  <a:pt x="76123" y="58661"/>
                </a:lnTo>
                <a:lnTo>
                  <a:pt x="77649" y="62730"/>
                </a:lnTo>
                <a:lnTo>
                  <a:pt x="77818" y="64934"/>
                </a:lnTo>
                <a:lnTo>
                  <a:pt x="77649" y="66629"/>
                </a:lnTo>
                <a:lnTo>
                  <a:pt x="77310" y="68325"/>
                </a:lnTo>
                <a:lnTo>
                  <a:pt x="129019" y="98164"/>
                </a:lnTo>
                <a:lnTo>
                  <a:pt x="126984" y="101893"/>
                </a:lnTo>
                <a:lnTo>
                  <a:pt x="75445" y="72224"/>
                </a:lnTo>
                <a:lnTo>
                  <a:pt x="73580" y="74598"/>
                </a:lnTo>
                <a:lnTo>
                  <a:pt x="68324" y="77480"/>
                </a:lnTo>
                <a:lnTo>
                  <a:pt x="65103" y="77649"/>
                </a:lnTo>
                <a:lnTo>
                  <a:pt x="63408" y="77649"/>
                </a:lnTo>
                <a:lnTo>
                  <a:pt x="60186" y="76802"/>
                </a:lnTo>
                <a:lnTo>
                  <a:pt x="56287" y="74259"/>
                </a:lnTo>
                <a:lnTo>
                  <a:pt x="54252" y="71715"/>
                </a:lnTo>
                <a:lnTo>
                  <a:pt x="2204" y="101893"/>
                </a:lnTo>
                <a:lnTo>
                  <a:pt x="0" y="98164"/>
                </a:lnTo>
                <a:lnTo>
                  <a:pt x="52727" y="67816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603;p55">
            <a:extLst>
              <a:ext uri="{FF2B5EF4-FFF2-40B4-BE49-F238E27FC236}">
                <a16:creationId xmlns:a16="http://schemas.microsoft.com/office/drawing/2014/main" id="{4605368D-5EFD-4AAE-9120-F63D69B15746}"/>
              </a:ext>
            </a:extLst>
          </p:cNvPr>
          <p:cNvSpPr/>
          <p:nvPr/>
        </p:nvSpPr>
        <p:spPr>
          <a:xfrm>
            <a:off x="8596176" y="4786691"/>
            <a:ext cx="199067" cy="430435"/>
          </a:xfrm>
          <a:custGeom>
            <a:avLst/>
            <a:gdLst/>
            <a:ahLst/>
            <a:cxnLst/>
            <a:rect l="l" t="t" r="r" b="b"/>
            <a:pathLst>
              <a:path w="25432" h="55101" extrusionOk="0">
                <a:moveTo>
                  <a:pt x="10682" y="25261"/>
                </a:moveTo>
                <a:lnTo>
                  <a:pt x="10682" y="55100"/>
                </a:lnTo>
                <a:lnTo>
                  <a:pt x="14920" y="55100"/>
                </a:lnTo>
                <a:lnTo>
                  <a:pt x="14920" y="25261"/>
                </a:lnTo>
                <a:lnTo>
                  <a:pt x="17124" y="24753"/>
                </a:lnTo>
                <a:lnTo>
                  <a:pt x="20854" y="22549"/>
                </a:lnTo>
                <a:lnTo>
                  <a:pt x="23736" y="19328"/>
                </a:lnTo>
                <a:lnTo>
                  <a:pt x="25262" y="15089"/>
                </a:lnTo>
                <a:lnTo>
                  <a:pt x="25432" y="12716"/>
                </a:lnTo>
                <a:lnTo>
                  <a:pt x="25262" y="10172"/>
                </a:lnTo>
                <a:lnTo>
                  <a:pt x="23397" y="5595"/>
                </a:lnTo>
                <a:lnTo>
                  <a:pt x="19837" y="2204"/>
                </a:lnTo>
                <a:lnTo>
                  <a:pt x="15429" y="170"/>
                </a:lnTo>
                <a:lnTo>
                  <a:pt x="12716" y="0"/>
                </a:lnTo>
                <a:lnTo>
                  <a:pt x="10173" y="170"/>
                </a:lnTo>
                <a:lnTo>
                  <a:pt x="5596" y="2204"/>
                </a:lnTo>
                <a:lnTo>
                  <a:pt x="2205" y="5595"/>
                </a:lnTo>
                <a:lnTo>
                  <a:pt x="170" y="10172"/>
                </a:lnTo>
                <a:lnTo>
                  <a:pt x="1" y="12716"/>
                </a:lnTo>
                <a:lnTo>
                  <a:pt x="170" y="15089"/>
                </a:lnTo>
                <a:lnTo>
                  <a:pt x="1696" y="19328"/>
                </a:lnTo>
                <a:lnTo>
                  <a:pt x="4578" y="22549"/>
                </a:lnTo>
                <a:lnTo>
                  <a:pt x="8478" y="24753"/>
                </a:lnTo>
                <a:lnTo>
                  <a:pt x="10682" y="2526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604;p55">
            <a:extLst>
              <a:ext uri="{FF2B5EF4-FFF2-40B4-BE49-F238E27FC236}">
                <a16:creationId xmlns:a16="http://schemas.microsoft.com/office/drawing/2014/main" id="{610B2521-638E-4FB7-86C8-701477AA85F8}"/>
              </a:ext>
            </a:extLst>
          </p:cNvPr>
          <p:cNvSpPr/>
          <p:nvPr/>
        </p:nvSpPr>
        <p:spPr>
          <a:xfrm>
            <a:off x="8738174" y="5282009"/>
            <a:ext cx="395472" cy="280777"/>
          </a:xfrm>
          <a:custGeom>
            <a:avLst/>
            <a:gdLst/>
            <a:ahLst/>
            <a:cxnLst/>
            <a:rect l="l" t="t" r="r" b="b"/>
            <a:pathLst>
              <a:path w="50524" h="35943" extrusionOk="0">
                <a:moveTo>
                  <a:pt x="27805" y="14920"/>
                </a:moveTo>
                <a:lnTo>
                  <a:pt x="2035" y="1"/>
                </a:lnTo>
                <a:lnTo>
                  <a:pt x="1" y="3730"/>
                </a:lnTo>
                <a:lnTo>
                  <a:pt x="25770" y="18650"/>
                </a:lnTo>
                <a:lnTo>
                  <a:pt x="25092" y="20854"/>
                </a:lnTo>
                <a:lnTo>
                  <a:pt x="25092" y="25262"/>
                </a:lnTo>
                <a:lnTo>
                  <a:pt x="26618" y="29331"/>
                </a:lnTo>
                <a:lnTo>
                  <a:pt x="29331" y="32891"/>
                </a:lnTo>
                <a:lnTo>
                  <a:pt x="31365" y="34078"/>
                </a:lnTo>
                <a:lnTo>
                  <a:pt x="33739" y="35265"/>
                </a:lnTo>
                <a:lnTo>
                  <a:pt x="38655" y="35943"/>
                </a:lnTo>
                <a:lnTo>
                  <a:pt x="43233" y="34587"/>
                </a:lnTo>
                <a:lnTo>
                  <a:pt x="47302" y="31535"/>
                </a:lnTo>
                <a:lnTo>
                  <a:pt x="48658" y="29500"/>
                </a:lnTo>
                <a:lnTo>
                  <a:pt x="49845" y="27127"/>
                </a:lnTo>
                <a:lnTo>
                  <a:pt x="50523" y="22210"/>
                </a:lnTo>
                <a:lnTo>
                  <a:pt x="49167" y="17463"/>
                </a:lnTo>
                <a:lnTo>
                  <a:pt x="46115" y="13564"/>
                </a:lnTo>
                <a:lnTo>
                  <a:pt x="44081" y="12038"/>
                </a:lnTo>
                <a:lnTo>
                  <a:pt x="41877" y="11021"/>
                </a:lnTo>
                <a:lnTo>
                  <a:pt x="37469" y="10342"/>
                </a:lnTo>
                <a:lnTo>
                  <a:pt x="33230" y="11190"/>
                </a:lnTo>
                <a:lnTo>
                  <a:pt x="29500" y="13394"/>
                </a:lnTo>
                <a:lnTo>
                  <a:pt x="27805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605;p55">
            <a:extLst>
              <a:ext uri="{FF2B5EF4-FFF2-40B4-BE49-F238E27FC236}">
                <a16:creationId xmlns:a16="http://schemas.microsoft.com/office/drawing/2014/main" id="{75B019DC-E71B-465C-AE57-A3838B023A2F}"/>
              </a:ext>
            </a:extLst>
          </p:cNvPr>
          <p:cNvSpPr/>
          <p:nvPr/>
        </p:nvSpPr>
        <p:spPr>
          <a:xfrm>
            <a:off x="8251144" y="5282009"/>
            <a:ext cx="395472" cy="280777"/>
          </a:xfrm>
          <a:custGeom>
            <a:avLst/>
            <a:gdLst/>
            <a:ahLst/>
            <a:cxnLst/>
            <a:rect l="l" t="t" r="r" b="b"/>
            <a:pathLst>
              <a:path w="50524" h="35943" extrusionOk="0">
                <a:moveTo>
                  <a:pt x="22550" y="14920"/>
                </a:moveTo>
                <a:lnTo>
                  <a:pt x="48319" y="1"/>
                </a:lnTo>
                <a:lnTo>
                  <a:pt x="50523" y="3730"/>
                </a:lnTo>
                <a:lnTo>
                  <a:pt x="24754" y="18650"/>
                </a:lnTo>
                <a:lnTo>
                  <a:pt x="25262" y="20854"/>
                </a:lnTo>
                <a:lnTo>
                  <a:pt x="25432" y="25262"/>
                </a:lnTo>
                <a:lnTo>
                  <a:pt x="23906" y="29331"/>
                </a:lnTo>
                <a:lnTo>
                  <a:pt x="21024" y="32891"/>
                </a:lnTo>
                <a:lnTo>
                  <a:pt x="19159" y="34078"/>
                </a:lnTo>
                <a:lnTo>
                  <a:pt x="16785" y="35265"/>
                </a:lnTo>
                <a:lnTo>
                  <a:pt x="11869" y="35943"/>
                </a:lnTo>
                <a:lnTo>
                  <a:pt x="7122" y="34587"/>
                </a:lnTo>
                <a:lnTo>
                  <a:pt x="3222" y="31535"/>
                </a:lnTo>
                <a:lnTo>
                  <a:pt x="1696" y="29500"/>
                </a:lnTo>
                <a:lnTo>
                  <a:pt x="679" y="27127"/>
                </a:lnTo>
                <a:lnTo>
                  <a:pt x="1" y="22210"/>
                </a:lnTo>
                <a:lnTo>
                  <a:pt x="1188" y="17463"/>
                </a:lnTo>
                <a:lnTo>
                  <a:pt x="4239" y="13564"/>
                </a:lnTo>
                <a:lnTo>
                  <a:pt x="6443" y="12038"/>
                </a:lnTo>
                <a:lnTo>
                  <a:pt x="8478" y="11021"/>
                </a:lnTo>
                <a:lnTo>
                  <a:pt x="12886" y="10342"/>
                </a:lnTo>
                <a:lnTo>
                  <a:pt x="17124" y="11190"/>
                </a:lnTo>
                <a:lnTo>
                  <a:pt x="21024" y="13394"/>
                </a:lnTo>
                <a:lnTo>
                  <a:pt x="22550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606;p55">
            <a:extLst>
              <a:ext uri="{FF2B5EF4-FFF2-40B4-BE49-F238E27FC236}">
                <a16:creationId xmlns:a16="http://schemas.microsoft.com/office/drawing/2014/main" id="{B092D941-CC82-4ADF-8897-03F0FB397C4D}"/>
              </a:ext>
            </a:extLst>
          </p:cNvPr>
          <p:cNvSpPr/>
          <p:nvPr/>
        </p:nvSpPr>
        <p:spPr>
          <a:xfrm>
            <a:off x="8596176" y="5168114"/>
            <a:ext cx="199067" cy="198668"/>
          </a:xfrm>
          <a:custGeom>
            <a:avLst/>
            <a:gdLst/>
            <a:ahLst/>
            <a:cxnLst/>
            <a:rect l="l" t="t" r="r" b="b"/>
            <a:pathLst>
              <a:path w="25432" h="25432" extrusionOk="0">
                <a:moveTo>
                  <a:pt x="25432" y="12716"/>
                </a:moveTo>
                <a:lnTo>
                  <a:pt x="25262" y="10003"/>
                </a:lnTo>
                <a:lnTo>
                  <a:pt x="23397" y="5426"/>
                </a:lnTo>
                <a:lnTo>
                  <a:pt x="19837" y="2035"/>
                </a:lnTo>
                <a:lnTo>
                  <a:pt x="15429" y="170"/>
                </a:lnTo>
                <a:lnTo>
                  <a:pt x="12716" y="0"/>
                </a:lnTo>
                <a:lnTo>
                  <a:pt x="10173" y="170"/>
                </a:lnTo>
                <a:lnTo>
                  <a:pt x="5596" y="2035"/>
                </a:lnTo>
                <a:lnTo>
                  <a:pt x="2205" y="5426"/>
                </a:lnTo>
                <a:lnTo>
                  <a:pt x="170" y="10003"/>
                </a:lnTo>
                <a:lnTo>
                  <a:pt x="1" y="12716"/>
                </a:lnTo>
                <a:lnTo>
                  <a:pt x="170" y="15259"/>
                </a:lnTo>
                <a:lnTo>
                  <a:pt x="2205" y="19836"/>
                </a:lnTo>
                <a:lnTo>
                  <a:pt x="5596" y="23227"/>
                </a:lnTo>
                <a:lnTo>
                  <a:pt x="10173" y="25262"/>
                </a:lnTo>
                <a:lnTo>
                  <a:pt x="12716" y="25431"/>
                </a:lnTo>
                <a:lnTo>
                  <a:pt x="15429" y="25262"/>
                </a:lnTo>
                <a:lnTo>
                  <a:pt x="19837" y="23227"/>
                </a:lnTo>
                <a:lnTo>
                  <a:pt x="23397" y="19836"/>
                </a:lnTo>
                <a:lnTo>
                  <a:pt x="25262" y="15259"/>
                </a:lnTo>
                <a:lnTo>
                  <a:pt x="25432" y="12716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607;p55">
            <a:extLst>
              <a:ext uri="{FF2B5EF4-FFF2-40B4-BE49-F238E27FC236}">
                <a16:creationId xmlns:a16="http://schemas.microsoft.com/office/drawing/2014/main" id="{9345BA13-B33F-4862-88F9-A282FCEFACD5}"/>
              </a:ext>
            </a:extLst>
          </p:cNvPr>
          <p:cNvSpPr/>
          <p:nvPr/>
        </p:nvSpPr>
        <p:spPr>
          <a:xfrm>
            <a:off x="8082612" y="3943047"/>
            <a:ext cx="199067" cy="430435"/>
          </a:xfrm>
          <a:custGeom>
            <a:avLst/>
            <a:gdLst/>
            <a:ahLst/>
            <a:cxnLst/>
            <a:rect l="l" t="t" r="r" b="b"/>
            <a:pathLst>
              <a:path w="25432" h="55101" extrusionOk="0">
                <a:moveTo>
                  <a:pt x="10512" y="25262"/>
                </a:moveTo>
                <a:lnTo>
                  <a:pt x="10512" y="55101"/>
                </a:lnTo>
                <a:lnTo>
                  <a:pt x="14750" y="55101"/>
                </a:lnTo>
                <a:lnTo>
                  <a:pt x="14750" y="25262"/>
                </a:lnTo>
                <a:lnTo>
                  <a:pt x="16954" y="24754"/>
                </a:lnTo>
                <a:lnTo>
                  <a:pt x="20854" y="22550"/>
                </a:lnTo>
                <a:lnTo>
                  <a:pt x="23736" y="19159"/>
                </a:lnTo>
                <a:lnTo>
                  <a:pt x="25262" y="14920"/>
                </a:lnTo>
                <a:lnTo>
                  <a:pt x="25431" y="12716"/>
                </a:lnTo>
                <a:lnTo>
                  <a:pt x="25262" y="10004"/>
                </a:lnTo>
                <a:lnTo>
                  <a:pt x="23227" y="5426"/>
                </a:lnTo>
                <a:lnTo>
                  <a:pt x="19837" y="2035"/>
                </a:lnTo>
                <a:lnTo>
                  <a:pt x="15259" y="170"/>
                </a:lnTo>
                <a:lnTo>
                  <a:pt x="12716" y="1"/>
                </a:lnTo>
                <a:lnTo>
                  <a:pt x="10003" y="170"/>
                </a:lnTo>
                <a:lnTo>
                  <a:pt x="5595" y="2035"/>
                </a:lnTo>
                <a:lnTo>
                  <a:pt x="2035" y="5426"/>
                </a:lnTo>
                <a:lnTo>
                  <a:pt x="170" y="10004"/>
                </a:lnTo>
                <a:lnTo>
                  <a:pt x="0" y="12716"/>
                </a:lnTo>
                <a:lnTo>
                  <a:pt x="170" y="14920"/>
                </a:lnTo>
                <a:lnTo>
                  <a:pt x="1696" y="19159"/>
                </a:lnTo>
                <a:lnTo>
                  <a:pt x="4578" y="22550"/>
                </a:lnTo>
                <a:lnTo>
                  <a:pt x="8308" y="24754"/>
                </a:lnTo>
                <a:lnTo>
                  <a:pt x="10512" y="25262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608;p55">
            <a:extLst>
              <a:ext uri="{FF2B5EF4-FFF2-40B4-BE49-F238E27FC236}">
                <a16:creationId xmlns:a16="http://schemas.microsoft.com/office/drawing/2014/main" id="{B3F6082D-0415-4747-8767-ECF6A3A74643}"/>
              </a:ext>
            </a:extLst>
          </p:cNvPr>
          <p:cNvSpPr/>
          <p:nvPr/>
        </p:nvSpPr>
        <p:spPr>
          <a:xfrm>
            <a:off x="8223278" y="4438374"/>
            <a:ext cx="395472" cy="279457"/>
          </a:xfrm>
          <a:custGeom>
            <a:avLst/>
            <a:gdLst/>
            <a:ahLst/>
            <a:cxnLst/>
            <a:rect l="l" t="t" r="r" b="b"/>
            <a:pathLst>
              <a:path w="50524" h="35774" extrusionOk="0">
                <a:moveTo>
                  <a:pt x="27974" y="14920"/>
                </a:moveTo>
                <a:lnTo>
                  <a:pt x="2205" y="0"/>
                </a:lnTo>
                <a:lnTo>
                  <a:pt x="1" y="3730"/>
                </a:lnTo>
                <a:lnTo>
                  <a:pt x="25770" y="18650"/>
                </a:lnTo>
                <a:lnTo>
                  <a:pt x="25262" y="20684"/>
                </a:lnTo>
                <a:lnTo>
                  <a:pt x="25092" y="25092"/>
                </a:lnTo>
                <a:lnTo>
                  <a:pt x="26618" y="29331"/>
                </a:lnTo>
                <a:lnTo>
                  <a:pt x="29500" y="32721"/>
                </a:lnTo>
                <a:lnTo>
                  <a:pt x="31365" y="34078"/>
                </a:lnTo>
                <a:lnTo>
                  <a:pt x="33739" y="35095"/>
                </a:lnTo>
                <a:lnTo>
                  <a:pt x="38655" y="35773"/>
                </a:lnTo>
                <a:lnTo>
                  <a:pt x="43402" y="34586"/>
                </a:lnTo>
                <a:lnTo>
                  <a:pt x="47302" y="31535"/>
                </a:lnTo>
                <a:lnTo>
                  <a:pt x="48828" y="29331"/>
                </a:lnTo>
                <a:lnTo>
                  <a:pt x="49845" y="26957"/>
                </a:lnTo>
                <a:lnTo>
                  <a:pt x="50523" y="22040"/>
                </a:lnTo>
                <a:lnTo>
                  <a:pt x="49336" y="17463"/>
                </a:lnTo>
                <a:lnTo>
                  <a:pt x="46285" y="13394"/>
                </a:lnTo>
                <a:lnTo>
                  <a:pt x="44081" y="12038"/>
                </a:lnTo>
                <a:lnTo>
                  <a:pt x="42046" y="11020"/>
                </a:lnTo>
                <a:lnTo>
                  <a:pt x="37638" y="10173"/>
                </a:lnTo>
                <a:lnTo>
                  <a:pt x="33400" y="11020"/>
                </a:lnTo>
                <a:lnTo>
                  <a:pt x="29500" y="13224"/>
                </a:lnTo>
                <a:lnTo>
                  <a:pt x="27974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609;p55">
            <a:extLst>
              <a:ext uri="{FF2B5EF4-FFF2-40B4-BE49-F238E27FC236}">
                <a16:creationId xmlns:a16="http://schemas.microsoft.com/office/drawing/2014/main" id="{7608C8DF-9BB4-4487-987D-7EB2D0A2EC18}"/>
              </a:ext>
            </a:extLst>
          </p:cNvPr>
          <p:cNvSpPr/>
          <p:nvPr/>
        </p:nvSpPr>
        <p:spPr>
          <a:xfrm>
            <a:off x="7736248" y="4438374"/>
            <a:ext cx="395472" cy="279457"/>
          </a:xfrm>
          <a:custGeom>
            <a:avLst/>
            <a:gdLst/>
            <a:ahLst/>
            <a:cxnLst/>
            <a:rect l="l" t="t" r="r" b="b"/>
            <a:pathLst>
              <a:path w="50524" h="35774" extrusionOk="0">
                <a:moveTo>
                  <a:pt x="22719" y="14920"/>
                </a:moveTo>
                <a:lnTo>
                  <a:pt x="48489" y="0"/>
                </a:lnTo>
                <a:lnTo>
                  <a:pt x="50523" y="3730"/>
                </a:lnTo>
                <a:lnTo>
                  <a:pt x="24754" y="18650"/>
                </a:lnTo>
                <a:lnTo>
                  <a:pt x="25432" y="20684"/>
                </a:lnTo>
                <a:lnTo>
                  <a:pt x="25432" y="25092"/>
                </a:lnTo>
                <a:lnTo>
                  <a:pt x="23906" y="29331"/>
                </a:lnTo>
                <a:lnTo>
                  <a:pt x="21193" y="32721"/>
                </a:lnTo>
                <a:lnTo>
                  <a:pt x="19159" y="34078"/>
                </a:lnTo>
                <a:lnTo>
                  <a:pt x="16785" y="35095"/>
                </a:lnTo>
                <a:lnTo>
                  <a:pt x="11869" y="35773"/>
                </a:lnTo>
                <a:lnTo>
                  <a:pt x="7291" y="34586"/>
                </a:lnTo>
                <a:lnTo>
                  <a:pt x="3222" y="31535"/>
                </a:lnTo>
                <a:lnTo>
                  <a:pt x="1866" y="29331"/>
                </a:lnTo>
                <a:lnTo>
                  <a:pt x="679" y="26957"/>
                </a:lnTo>
                <a:lnTo>
                  <a:pt x="1" y="22040"/>
                </a:lnTo>
                <a:lnTo>
                  <a:pt x="1357" y="17463"/>
                </a:lnTo>
                <a:lnTo>
                  <a:pt x="4409" y="13394"/>
                </a:lnTo>
                <a:lnTo>
                  <a:pt x="6443" y="12038"/>
                </a:lnTo>
                <a:lnTo>
                  <a:pt x="8647" y="11020"/>
                </a:lnTo>
                <a:lnTo>
                  <a:pt x="13055" y="10173"/>
                </a:lnTo>
                <a:lnTo>
                  <a:pt x="17294" y="11020"/>
                </a:lnTo>
                <a:lnTo>
                  <a:pt x="21024" y="13224"/>
                </a:lnTo>
                <a:lnTo>
                  <a:pt x="22719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610;p55">
            <a:extLst>
              <a:ext uri="{FF2B5EF4-FFF2-40B4-BE49-F238E27FC236}">
                <a16:creationId xmlns:a16="http://schemas.microsoft.com/office/drawing/2014/main" id="{512D2741-C755-43BA-B9B6-8C7F76F16579}"/>
              </a:ext>
            </a:extLst>
          </p:cNvPr>
          <p:cNvSpPr/>
          <p:nvPr/>
        </p:nvSpPr>
        <p:spPr>
          <a:xfrm>
            <a:off x="8082612" y="4323150"/>
            <a:ext cx="199067" cy="198668"/>
          </a:xfrm>
          <a:custGeom>
            <a:avLst/>
            <a:gdLst/>
            <a:ahLst/>
            <a:cxnLst/>
            <a:rect l="l" t="t" r="r" b="b"/>
            <a:pathLst>
              <a:path w="25432" h="25432" extrusionOk="0">
                <a:moveTo>
                  <a:pt x="25431" y="12716"/>
                </a:moveTo>
                <a:lnTo>
                  <a:pt x="25262" y="10173"/>
                </a:lnTo>
                <a:lnTo>
                  <a:pt x="23227" y="5595"/>
                </a:lnTo>
                <a:lnTo>
                  <a:pt x="19837" y="2205"/>
                </a:lnTo>
                <a:lnTo>
                  <a:pt x="15259" y="170"/>
                </a:lnTo>
                <a:lnTo>
                  <a:pt x="12716" y="0"/>
                </a:lnTo>
                <a:lnTo>
                  <a:pt x="10003" y="170"/>
                </a:lnTo>
                <a:lnTo>
                  <a:pt x="5595" y="2205"/>
                </a:lnTo>
                <a:lnTo>
                  <a:pt x="2035" y="5595"/>
                </a:lnTo>
                <a:lnTo>
                  <a:pt x="170" y="10173"/>
                </a:lnTo>
                <a:lnTo>
                  <a:pt x="0" y="12716"/>
                </a:lnTo>
                <a:lnTo>
                  <a:pt x="170" y="15259"/>
                </a:lnTo>
                <a:lnTo>
                  <a:pt x="2035" y="19837"/>
                </a:lnTo>
                <a:lnTo>
                  <a:pt x="5595" y="23397"/>
                </a:lnTo>
                <a:lnTo>
                  <a:pt x="10003" y="25262"/>
                </a:lnTo>
                <a:lnTo>
                  <a:pt x="12716" y="25431"/>
                </a:lnTo>
                <a:lnTo>
                  <a:pt x="15259" y="25262"/>
                </a:lnTo>
                <a:lnTo>
                  <a:pt x="19837" y="23397"/>
                </a:lnTo>
                <a:lnTo>
                  <a:pt x="23227" y="19837"/>
                </a:lnTo>
                <a:lnTo>
                  <a:pt x="25262" y="15259"/>
                </a:lnTo>
                <a:lnTo>
                  <a:pt x="25431" y="12716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611;p55">
            <a:extLst>
              <a:ext uri="{FF2B5EF4-FFF2-40B4-BE49-F238E27FC236}">
                <a16:creationId xmlns:a16="http://schemas.microsoft.com/office/drawing/2014/main" id="{83BEFB8F-82C5-44B4-9FBC-A476A2CB63ED}"/>
              </a:ext>
            </a:extLst>
          </p:cNvPr>
          <p:cNvSpPr/>
          <p:nvPr/>
        </p:nvSpPr>
        <p:spPr>
          <a:xfrm>
            <a:off x="7567716" y="4786691"/>
            <a:ext cx="199067" cy="430435"/>
          </a:xfrm>
          <a:custGeom>
            <a:avLst/>
            <a:gdLst/>
            <a:ahLst/>
            <a:cxnLst/>
            <a:rect l="l" t="t" r="r" b="b"/>
            <a:pathLst>
              <a:path w="25432" h="55101" extrusionOk="0">
                <a:moveTo>
                  <a:pt x="10681" y="25261"/>
                </a:moveTo>
                <a:lnTo>
                  <a:pt x="10681" y="55100"/>
                </a:lnTo>
                <a:lnTo>
                  <a:pt x="14920" y="55100"/>
                </a:lnTo>
                <a:lnTo>
                  <a:pt x="14920" y="25261"/>
                </a:lnTo>
                <a:lnTo>
                  <a:pt x="17124" y="24753"/>
                </a:lnTo>
                <a:lnTo>
                  <a:pt x="20854" y="22549"/>
                </a:lnTo>
                <a:lnTo>
                  <a:pt x="23736" y="19328"/>
                </a:lnTo>
                <a:lnTo>
                  <a:pt x="25262" y="15089"/>
                </a:lnTo>
                <a:lnTo>
                  <a:pt x="25431" y="12716"/>
                </a:lnTo>
                <a:lnTo>
                  <a:pt x="25262" y="10172"/>
                </a:lnTo>
                <a:lnTo>
                  <a:pt x="23397" y="5595"/>
                </a:lnTo>
                <a:lnTo>
                  <a:pt x="19837" y="2204"/>
                </a:lnTo>
                <a:lnTo>
                  <a:pt x="15429" y="170"/>
                </a:lnTo>
                <a:lnTo>
                  <a:pt x="12716" y="0"/>
                </a:lnTo>
                <a:lnTo>
                  <a:pt x="10173" y="170"/>
                </a:lnTo>
                <a:lnTo>
                  <a:pt x="5595" y="2204"/>
                </a:lnTo>
                <a:lnTo>
                  <a:pt x="2205" y="5595"/>
                </a:lnTo>
                <a:lnTo>
                  <a:pt x="170" y="10172"/>
                </a:lnTo>
                <a:lnTo>
                  <a:pt x="1" y="12716"/>
                </a:lnTo>
                <a:lnTo>
                  <a:pt x="170" y="15089"/>
                </a:lnTo>
                <a:lnTo>
                  <a:pt x="1696" y="19328"/>
                </a:lnTo>
                <a:lnTo>
                  <a:pt x="4578" y="22549"/>
                </a:lnTo>
                <a:lnTo>
                  <a:pt x="8477" y="24753"/>
                </a:lnTo>
                <a:lnTo>
                  <a:pt x="10681" y="2526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612;p55">
            <a:extLst>
              <a:ext uri="{FF2B5EF4-FFF2-40B4-BE49-F238E27FC236}">
                <a16:creationId xmlns:a16="http://schemas.microsoft.com/office/drawing/2014/main" id="{F29D3298-EC1D-4D83-9FF3-4E479CE30848}"/>
              </a:ext>
            </a:extLst>
          </p:cNvPr>
          <p:cNvSpPr/>
          <p:nvPr/>
        </p:nvSpPr>
        <p:spPr>
          <a:xfrm>
            <a:off x="7709714" y="5282009"/>
            <a:ext cx="395464" cy="280777"/>
          </a:xfrm>
          <a:custGeom>
            <a:avLst/>
            <a:gdLst/>
            <a:ahLst/>
            <a:cxnLst/>
            <a:rect l="l" t="t" r="r" b="b"/>
            <a:pathLst>
              <a:path w="50523" h="35943" extrusionOk="0">
                <a:moveTo>
                  <a:pt x="27804" y="14920"/>
                </a:moveTo>
                <a:lnTo>
                  <a:pt x="2035" y="1"/>
                </a:lnTo>
                <a:lnTo>
                  <a:pt x="0" y="3730"/>
                </a:lnTo>
                <a:lnTo>
                  <a:pt x="25770" y="18650"/>
                </a:lnTo>
                <a:lnTo>
                  <a:pt x="25092" y="20854"/>
                </a:lnTo>
                <a:lnTo>
                  <a:pt x="25092" y="25262"/>
                </a:lnTo>
                <a:lnTo>
                  <a:pt x="26618" y="29331"/>
                </a:lnTo>
                <a:lnTo>
                  <a:pt x="29330" y="32891"/>
                </a:lnTo>
                <a:lnTo>
                  <a:pt x="31365" y="34078"/>
                </a:lnTo>
                <a:lnTo>
                  <a:pt x="33738" y="35265"/>
                </a:lnTo>
                <a:lnTo>
                  <a:pt x="38655" y="35943"/>
                </a:lnTo>
                <a:lnTo>
                  <a:pt x="43232" y="34587"/>
                </a:lnTo>
                <a:lnTo>
                  <a:pt x="47301" y="31535"/>
                </a:lnTo>
                <a:lnTo>
                  <a:pt x="48658" y="29500"/>
                </a:lnTo>
                <a:lnTo>
                  <a:pt x="49844" y="27127"/>
                </a:lnTo>
                <a:lnTo>
                  <a:pt x="50523" y="22210"/>
                </a:lnTo>
                <a:lnTo>
                  <a:pt x="49166" y="17463"/>
                </a:lnTo>
                <a:lnTo>
                  <a:pt x="46115" y="13564"/>
                </a:lnTo>
                <a:lnTo>
                  <a:pt x="44080" y="12038"/>
                </a:lnTo>
                <a:lnTo>
                  <a:pt x="41876" y="11021"/>
                </a:lnTo>
                <a:lnTo>
                  <a:pt x="37468" y="10342"/>
                </a:lnTo>
                <a:lnTo>
                  <a:pt x="33230" y="11190"/>
                </a:lnTo>
                <a:lnTo>
                  <a:pt x="29500" y="13394"/>
                </a:lnTo>
                <a:lnTo>
                  <a:pt x="27804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613;p55">
            <a:extLst>
              <a:ext uri="{FF2B5EF4-FFF2-40B4-BE49-F238E27FC236}">
                <a16:creationId xmlns:a16="http://schemas.microsoft.com/office/drawing/2014/main" id="{F4B5C8AB-FF79-4D85-8A1C-2E9714B999E1}"/>
              </a:ext>
            </a:extLst>
          </p:cNvPr>
          <p:cNvSpPr/>
          <p:nvPr/>
        </p:nvSpPr>
        <p:spPr>
          <a:xfrm>
            <a:off x="7222684" y="5282009"/>
            <a:ext cx="395464" cy="280777"/>
          </a:xfrm>
          <a:custGeom>
            <a:avLst/>
            <a:gdLst/>
            <a:ahLst/>
            <a:cxnLst/>
            <a:rect l="l" t="t" r="r" b="b"/>
            <a:pathLst>
              <a:path w="50523" h="35943" extrusionOk="0">
                <a:moveTo>
                  <a:pt x="22549" y="14920"/>
                </a:moveTo>
                <a:lnTo>
                  <a:pt x="48319" y="1"/>
                </a:lnTo>
                <a:lnTo>
                  <a:pt x="50523" y="3730"/>
                </a:lnTo>
                <a:lnTo>
                  <a:pt x="24753" y="18650"/>
                </a:lnTo>
                <a:lnTo>
                  <a:pt x="25262" y="20854"/>
                </a:lnTo>
                <a:lnTo>
                  <a:pt x="25431" y="25262"/>
                </a:lnTo>
                <a:lnTo>
                  <a:pt x="23905" y="29331"/>
                </a:lnTo>
                <a:lnTo>
                  <a:pt x="21023" y="32891"/>
                </a:lnTo>
                <a:lnTo>
                  <a:pt x="19158" y="34078"/>
                </a:lnTo>
                <a:lnTo>
                  <a:pt x="16785" y="35265"/>
                </a:lnTo>
                <a:lnTo>
                  <a:pt x="11868" y="35943"/>
                </a:lnTo>
                <a:lnTo>
                  <a:pt x="7121" y="34587"/>
                </a:lnTo>
                <a:lnTo>
                  <a:pt x="3222" y="31535"/>
                </a:lnTo>
                <a:lnTo>
                  <a:pt x="1696" y="29500"/>
                </a:lnTo>
                <a:lnTo>
                  <a:pt x="679" y="27127"/>
                </a:lnTo>
                <a:lnTo>
                  <a:pt x="0" y="22210"/>
                </a:lnTo>
                <a:lnTo>
                  <a:pt x="1187" y="17463"/>
                </a:lnTo>
                <a:lnTo>
                  <a:pt x="4239" y="13564"/>
                </a:lnTo>
                <a:lnTo>
                  <a:pt x="6443" y="12038"/>
                </a:lnTo>
                <a:lnTo>
                  <a:pt x="8477" y="11021"/>
                </a:lnTo>
                <a:lnTo>
                  <a:pt x="12885" y="10342"/>
                </a:lnTo>
                <a:lnTo>
                  <a:pt x="17124" y="11190"/>
                </a:lnTo>
                <a:lnTo>
                  <a:pt x="21023" y="13394"/>
                </a:lnTo>
                <a:lnTo>
                  <a:pt x="22549" y="1492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614;p55">
            <a:extLst>
              <a:ext uri="{FF2B5EF4-FFF2-40B4-BE49-F238E27FC236}">
                <a16:creationId xmlns:a16="http://schemas.microsoft.com/office/drawing/2014/main" id="{58CD3B33-6083-4EF7-BE24-A8F76575D4C1}"/>
              </a:ext>
            </a:extLst>
          </p:cNvPr>
          <p:cNvSpPr/>
          <p:nvPr/>
        </p:nvSpPr>
        <p:spPr>
          <a:xfrm>
            <a:off x="7567716" y="5168114"/>
            <a:ext cx="199067" cy="198668"/>
          </a:xfrm>
          <a:custGeom>
            <a:avLst/>
            <a:gdLst/>
            <a:ahLst/>
            <a:cxnLst/>
            <a:rect l="l" t="t" r="r" b="b"/>
            <a:pathLst>
              <a:path w="25432" h="25432" extrusionOk="0">
                <a:moveTo>
                  <a:pt x="25431" y="12716"/>
                </a:moveTo>
                <a:lnTo>
                  <a:pt x="25262" y="10003"/>
                </a:lnTo>
                <a:lnTo>
                  <a:pt x="23397" y="5426"/>
                </a:lnTo>
                <a:lnTo>
                  <a:pt x="19837" y="2035"/>
                </a:lnTo>
                <a:lnTo>
                  <a:pt x="15429" y="170"/>
                </a:lnTo>
                <a:lnTo>
                  <a:pt x="12716" y="0"/>
                </a:lnTo>
                <a:lnTo>
                  <a:pt x="10173" y="170"/>
                </a:lnTo>
                <a:lnTo>
                  <a:pt x="5595" y="2035"/>
                </a:lnTo>
                <a:lnTo>
                  <a:pt x="2205" y="5426"/>
                </a:lnTo>
                <a:lnTo>
                  <a:pt x="170" y="10003"/>
                </a:lnTo>
                <a:lnTo>
                  <a:pt x="1" y="12716"/>
                </a:lnTo>
                <a:lnTo>
                  <a:pt x="170" y="15259"/>
                </a:lnTo>
                <a:lnTo>
                  <a:pt x="2205" y="19836"/>
                </a:lnTo>
                <a:lnTo>
                  <a:pt x="5595" y="23227"/>
                </a:lnTo>
                <a:lnTo>
                  <a:pt x="10173" y="25262"/>
                </a:lnTo>
                <a:lnTo>
                  <a:pt x="12716" y="25431"/>
                </a:lnTo>
                <a:lnTo>
                  <a:pt x="15429" y="25262"/>
                </a:lnTo>
                <a:lnTo>
                  <a:pt x="19837" y="23227"/>
                </a:lnTo>
                <a:lnTo>
                  <a:pt x="23397" y="19836"/>
                </a:lnTo>
                <a:lnTo>
                  <a:pt x="25262" y="15259"/>
                </a:lnTo>
                <a:lnTo>
                  <a:pt x="25431" y="12716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616;p55">
            <a:extLst>
              <a:ext uri="{FF2B5EF4-FFF2-40B4-BE49-F238E27FC236}">
                <a16:creationId xmlns:a16="http://schemas.microsoft.com/office/drawing/2014/main" id="{0FFAC89C-A102-49B6-A7C4-CBF4EEFAE218}"/>
              </a:ext>
            </a:extLst>
          </p:cNvPr>
          <p:cNvSpPr/>
          <p:nvPr/>
        </p:nvSpPr>
        <p:spPr>
          <a:xfrm>
            <a:off x="11072575" y="3923067"/>
            <a:ext cx="202817" cy="440581"/>
          </a:xfrm>
          <a:custGeom>
            <a:avLst/>
            <a:gdLst/>
            <a:ahLst/>
            <a:cxnLst/>
            <a:rect l="l" t="t" r="r" b="b"/>
            <a:pathLst>
              <a:path w="25432" h="55101" extrusionOk="0">
                <a:moveTo>
                  <a:pt x="10682" y="25262"/>
                </a:moveTo>
                <a:lnTo>
                  <a:pt x="10682" y="55101"/>
                </a:lnTo>
                <a:lnTo>
                  <a:pt x="14920" y="55101"/>
                </a:lnTo>
                <a:lnTo>
                  <a:pt x="14920" y="25262"/>
                </a:lnTo>
                <a:lnTo>
                  <a:pt x="17124" y="24753"/>
                </a:lnTo>
                <a:lnTo>
                  <a:pt x="20854" y="22549"/>
                </a:lnTo>
                <a:lnTo>
                  <a:pt x="23736" y="19158"/>
                </a:lnTo>
                <a:lnTo>
                  <a:pt x="25432" y="14920"/>
                </a:lnTo>
                <a:lnTo>
                  <a:pt x="25432" y="12716"/>
                </a:lnTo>
                <a:lnTo>
                  <a:pt x="25262" y="10003"/>
                </a:lnTo>
                <a:lnTo>
                  <a:pt x="23397" y="5426"/>
                </a:lnTo>
                <a:lnTo>
                  <a:pt x="20006" y="2035"/>
                </a:lnTo>
                <a:lnTo>
                  <a:pt x="15429" y="170"/>
                </a:lnTo>
                <a:lnTo>
                  <a:pt x="12716" y="1"/>
                </a:lnTo>
                <a:lnTo>
                  <a:pt x="10173" y="170"/>
                </a:lnTo>
                <a:lnTo>
                  <a:pt x="5596" y="2035"/>
                </a:lnTo>
                <a:lnTo>
                  <a:pt x="2205" y="5426"/>
                </a:lnTo>
                <a:lnTo>
                  <a:pt x="170" y="10003"/>
                </a:lnTo>
                <a:lnTo>
                  <a:pt x="1" y="12716"/>
                </a:lnTo>
                <a:lnTo>
                  <a:pt x="170" y="14920"/>
                </a:lnTo>
                <a:lnTo>
                  <a:pt x="1696" y="19158"/>
                </a:lnTo>
                <a:lnTo>
                  <a:pt x="4578" y="22549"/>
                </a:lnTo>
                <a:lnTo>
                  <a:pt x="8478" y="24753"/>
                </a:lnTo>
                <a:lnTo>
                  <a:pt x="10682" y="25262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617;p55">
            <a:extLst>
              <a:ext uri="{FF2B5EF4-FFF2-40B4-BE49-F238E27FC236}">
                <a16:creationId xmlns:a16="http://schemas.microsoft.com/office/drawing/2014/main" id="{B4DC3D2F-6251-4041-8556-ACDA962107B4}"/>
              </a:ext>
            </a:extLst>
          </p:cNvPr>
          <p:cNvSpPr/>
          <p:nvPr/>
        </p:nvSpPr>
        <p:spPr>
          <a:xfrm>
            <a:off x="11217248" y="4430069"/>
            <a:ext cx="402925" cy="286037"/>
          </a:xfrm>
          <a:custGeom>
            <a:avLst/>
            <a:gdLst/>
            <a:ahLst/>
            <a:cxnLst/>
            <a:rect l="l" t="t" r="r" b="b"/>
            <a:pathLst>
              <a:path w="50524" h="35773" extrusionOk="0">
                <a:moveTo>
                  <a:pt x="27974" y="14919"/>
                </a:moveTo>
                <a:lnTo>
                  <a:pt x="2035" y="0"/>
                </a:lnTo>
                <a:lnTo>
                  <a:pt x="1" y="3730"/>
                </a:lnTo>
                <a:lnTo>
                  <a:pt x="25770" y="18649"/>
                </a:lnTo>
                <a:lnTo>
                  <a:pt x="25092" y="20684"/>
                </a:lnTo>
                <a:lnTo>
                  <a:pt x="25092" y="25092"/>
                </a:lnTo>
                <a:lnTo>
                  <a:pt x="26618" y="29330"/>
                </a:lnTo>
                <a:lnTo>
                  <a:pt x="29331" y="32721"/>
                </a:lnTo>
                <a:lnTo>
                  <a:pt x="31365" y="34077"/>
                </a:lnTo>
                <a:lnTo>
                  <a:pt x="33739" y="35095"/>
                </a:lnTo>
                <a:lnTo>
                  <a:pt x="38655" y="35773"/>
                </a:lnTo>
                <a:lnTo>
                  <a:pt x="43233" y="34586"/>
                </a:lnTo>
                <a:lnTo>
                  <a:pt x="47302" y="31534"/>
                </a:lnTo>
                <a:lnTo>
                  <a:pt x="48658" y="29330"/>
                </a:lnTo>
                <a:lnTo>
                  <a:pt x="49845" y="26957"/>
                </a:lnTo>
                <a:lnTo>
                  <a:pt x="50523" y="22040"/>
                </a:lnTo>
                <a:lnTo>
                  <a:pt x="49167" y="17463"/>
                </a:lnTo>
                <a:lnTo>
                  <a:pt x="46285" y="13394"/>
                </a:lnTo>
                <a:lnTo>
                  <a:pt x="44081" y="12037"/>
                </a:lnTo>
                <a:lnTo>
                  <a:pt x="42046" y="11020"/>
                </a:lnTo>
                <a:lnTo>
                  <a:pt x="37638" y="10172"/>
                </a:lnTo>
                <a:lnTo>
                  <a:pt x="33230" y="11020"/>
                </a:lnTo>
                <a:lnTo>
                  <a:pt x="29500" y="13224"/>
                </a:lnTo>
                <a:lnTo>
                  <a:pt x="27974" y="14919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618;p55">
            <a:extLst>
              <a:ext uri="{FF2B5EF4-FFF2-40B4-BE49-F238E27FC236}">
                <a16:creationId xmlns:a16="http://schemas.microsoft.com/office/drawing/2014/main" id="{14899F39-2839-4D73-9D57-7F1B6A38B272}"/>
              </a:ext>
            </a:extLst>
          </p:cNvPr>
          <p:cNvSpPr/>
          <p:nvPr/>
        </p:nvSpPr>
        <p:spPr>
          <a:xfrm>
            <a:off x="10721042" y="4430069"/>
            <a:ext cx="402925" cy="286037"/>
          </a:xfrm>
          <a:custGeom>
            <a:avLst/>
            <a:gdLst/>
            <a:ahLst/>
            <a:cxnLst/>
            <a:rect l="l" t="t" r="r" b="b"/>
            <a:pathLst>
              <a:path w="50524" h="35773" extrusionOk="0">
                <a:moveTo>
                  <a:pt x="22549" y="14919"/>
                </a:moveTo>
                <a:lnTo>
                  <a:pt x="48489" y="0"/>
                </a:lnTo>
                <a:lnTo>
                  <a:pt x="50523" y="3730"/>
                </a:lnTo>
                <a:lnTo>
                  <a:pt x="24753" y="18649"/>
                </a:lnTo>
                <a:lnTo>
                  <a:pt x="25432" y="20684"/>
                </a:lnTo>
                <a:lnTo>
                  <a:pt x="25432" y="25092"/>
                </a:lnTo>
                <a:lnTo>
                  <a:pt x="23906" y="29330"/>
                </a:lnTo>
                <a:lnTo>
                  <a:pt x="21024" y="32721"/>
                </a:lnTo>
                <a:lnTo>
                  <a:pt x="19159" y="34077"/>
                </a:lnTo>
                <a:lnTo>
                  <a:pt x="16785" y="35095"/>
                </a:lnTo>
                <a:lnTo>
                  <a:pt x="11869" y="35773"/>
                </a:lnTo>
                <a:lnTo>
                  <a:pt x="7121" y="34586"/>
                </a:lnTo>
                <a:lnTo>
                  <a:pt x="3222" y="31534"/>
                </a:lnTo>
                <a:lnTo>
                  <a:pt x="1696" y="29330"/>
                </a:lnTo>
                <a:lnTo>
                  <a:pt x="679" y="26957"/>
                </a:lnTo>
                <a:lnTo>
                  <a:pt x="1" y="22040"/>
                </a:lnTo>
                <a:lnTo>
                  <a:pt x="1188" y="17463"/>
                </a:lnTo>
                <a:lnTo>
                  <a:pt x="4239" y="13394"/>
                </a:lnTo>
                <a:lnTo>
                  <a:pt x="6443" y="12037"/>
                </a:lnTo>
                <a:lnTo>
                  <a:pt x="8478" y="11020"/>
                </a:lnTo>
                <a:lnTo>
                  <a:pt x="12886" y="10172"/>
                </a:lnTo>
                <a:lnTo>
                  <a:pt x="17294" y="11020"/>
                </a:lnTo>
                <a:lnTo>
                  <a:pt x="21024" y="13224"/>
                </a:lnTo>
                <a:lnTo>
                  <a:pt x="22549" y="14919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619;p55">
            <a:extLst>
              <a:ext uri="{FF2B5EF4-FFF2-40B4-BE49-F238E27FC236}">
                <a16:creationId xmlns:a16="http://schemas.microsoft.com/office/drawing/2014/main" id="{AA29AE89-E28E-4974-9D3F-1CF683A1BA83}"/>
              </a:ext>
            </a:extLst>
          </p:cNvPr>
          <p:cNvSpPr/>
          <p:nvPr/>
        </p:nvSpPr>
        <p:spPr>
          <a:xfrm>
            <a:off x="11072575" y="4312130"/>
            <a:ext cx="202817" cy="203344"/>
          </a:xfrm>
          <a:custGeom>
            <a:avLst/>
            <a:gdLst/>
            <a:ahLst/>
            <a:cxnLst/>
            <a:rect l="l" t="t" r="r" b="b"/>
            <a:pathLst>
              <a:path w="25432" h="25431" extrusionOk="0">
                <a:moveTo>
                  <a:pt x="25432" y="12716"/>
                </a:moveTo>
                <a:lnTo>
                  <a:pt x="25262" y="10172"/>
                </a:lnTo>
                <a:lnTo>
                  <a:pt x="23397" y="5595"/>
                </a:lnTo>
                <a:lnTo>
                  <a:pt x="20006" y="2204"/>
                </a:lnTo>
                <a:lnTo>
                  <a:pt x="15429" y="170"/>
                </a:lnTo>
                <a:lnTo>
                  <a:pt x="12716" y="0"/>
                </a:lnTo>
                <a:lnTo>
                  <a:pt x="10173" y="170"/>
                </a:lnTo>
                <a:lnTo>
                  <a:pt x="5596" y="2204"/>
                </a:lnTo>
                <a:lnTo>
                  <a:pt x="2205" y="5595"/>
                </a:lnTo>
                <a:lnTo>
                  <a:pt x="170" y="10172"/>
                </a:lnTo>
                <a:lnTo>
                  <a:pt x="1" y="12716"/>
                </a:lnTo>
                <a:lnTo>
                  <a:pt x="170" y="15259"/>
                </a:lnTo>
                <a:lnTo>
                  <a:pt x="2205" y="19836"/>
                </a:lnTo>
                <a:lnTo>
                  <a:pt x="5596" y="23397"/>
                </a:lnTo>
                <a:lnTo>
                  <a:pt x="10173" y="25261"/>
                </a:lnTo>
                <a:lnTo>
                  <a:pt x="12716" y="25431"/>
                </a:lnTo>
                <a:lnTo>
                  <a:pt x="15429" y="25261"/>
                </a:lnTo>
                <a:lnTo>
                  <a:pt x="20006" y="23397"/>
                </a:lnTo>
                <a:lnTo>
                  <a:pt x="23397" y="19836"/>
                </a:lnTo>
                <a:lnTo>
                  <a:pt x="25262" y="15259"/>
                </a:lnTo>
                <a:lnTo>
                  <a:pt x="25432" y="12716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7" name="Google Shape;620;p55">
            <a:extLst>
              <a:ext uri="{FF2B5EF4-FFF2-40B4-BE49-F238E27FC236}">
                <a16:creationId xmlns:a16="http://schemas.microsoft.com/office/drawing/2014/main" id="{B302EE56-4BD2-4169-ACD8-6D81C6F755BA}"/>
              </a:ext>
            </a:extLst>
          </p:cNvPr>
          <p:cNvSpPr/>
          <p:nvPr/>
        </p:nvSpPr>
        <p:spPr>
          <a:xfrm>
            <a:off x="10603411" y="3504188"/>
            <a:ext cx="1149256" cy="437869"/>
          </a:xfrm>
          <a:custGeom>
            <a:avLst/>
            <a:gdLst/>
            <a:ahLst/>
            <a:cxnLst/>
            <a:rect l="l" t="t" r="r" b="b"/>
            <a:pathLst>
              <a:path w="144109" h="54762" extrusionOk="0">
                <a:moveTo>
                  <a:pt x="69851" y="24922"/>
                </a:moveTo>
                <a:lnTo>
                  <a:pt x="67986" y="24075"/>
                </a:lnTo>
                <a:lnTo>
                  <a:pt x="65782" y="20853"/>
                </a:lnTo>
                <a:lnTo>
                  <a:pt x="65612" y="18819"/>
                </a:lnTo>
                <a:lnTo>
                  <a:pt x="65612" y="18141"/>
                </a:lnTo>
                <a:lnTo>
                  <a:pt x="65782" y="17293"/>
                </a:lnTo>
                <a:lnTo>
                  <a:pt x="55101" y="11190"/>
                </a:lnTo>
                <a:lnTo>
                  <a:pt x="53406" y="12376"/>
                </a:lnTo>
                <a:lnTo>
                  <a:pt x="49676" y="12715"/>
                </a:lnTo>
                <a:lnTo>
                  <a:pt x="47811" y="11868"/>
                </a:lnTo>
                <a:lnTo>
                  <a:pt x="46794" y="11190"/>
                </a:lnTo>
                <a:lnTo>
                  <a:pt x="45268" y="9155"/>
                </a:lnTo>
                <a:lnTo>
                  <a:pt x="44590" y="6782"/>
                </a:lnTo>
                <a:lnTo>
                  <a:pt x="44929" y="4408"/>
                </a:lnTo>
                <a:lnTo>
                  <a:pt x="45437" y="3221"/>
                </a:lnTo>
                <a:lnTo>
                  <a:pt x="46115" y="2034"/>
                </a:lnTo>
                <a:lnTo>
                  <a:pt x="48150" y="678"/>
                </a:lnTo>
                <a:lnTo>
                  <a:pt x="50523" y="0"/>
                </a:lnTo>
                <a:lnTo>
                  <a:pt x="52897" y="339"/>
                </a:lnTo>
                <a:lnTo>
                  <a:pt x="54084" y="848"/>
                </a:lnTo>
                <a:lnTo>
                  <a:pt x="55779" y="2034"/>
                </a:lnTo>
                <a:lnTo>
                  <a:pt x="57305" y="5595"/>
                </a:lnTo>
                <a:lnTo>
                  <a:pt x="57135" y="7460"/>
                </a:lnTo>
                <a:lnTo>
                  <a:pt x="68156" y="13733"/>
                </a:lnTo>
                <a:lnTo>
                  <a:pt x="69851" y="12715"/>
                </a:lnTo>
                <a:lnTo>
                  <a:pt x="71885" y="12546"/>
                </a:lnTo>
                <a:lnTo>
                  <a:pt x="74089" y="12715"/>
                </a:lnTo>
                <a:lnTo>
                  <a:pt x="75954" y="13902"/>
                </a:lnTo>
                <a:lnTo>
                  <a:pt x="86974" y="7460"/>
                </a:lnTo>
                <a:lnTo>
                  <a:pt x="86805" y="5595"/>
                </a:lnTo>
                <a:lnTo>
                  <a:pt x="88331" y="2034"/>
                </a:lnTo>
                <a:lnTo>
                  <a:pt x="90026" y="848"/>
                </a:lnTo>
                <a:lnTo>
                  <a:pt x="91213" y="339"/>
                </a:lnTo>
                <a:lnTo>
                  <a:pt x="93586" y="0"/>
                </a:lnTo>
                <a:lnTo>
                  <a:pt x="95960" y="678"/>
                </a:lnTo>
                <a:lnTo>
                  <a:pt x="97994" y="2034"/>
                </a:lnTo>
                <a:lnTo>
                  <a:pt x="98672" y="3221"/>
                </a:lnTo>
                <a:lnTo>
                  <a:pt x="99351" y="4408"/>
                </a:lnTo>
                <a:lnTo>
                  <a:pt x="99520" y="6782"/>
                </a:lnTo>
                <a:lnTo>
                  <a:pt x="99012" y="9155"/>
                </a:lnTo>
                <a:lnTo>
                  <a:pt x="97486" y="11190"/>
                </a:lnTo>
                <a:lnTo>
                  <a:pt x="96299" y="11868"/>
                </a:lnTo>
                <a:lnTo>
                  <a:pt x="94434" y="12715"/>
                </a:lnTo>
                <a:lnTo>
                  <a:pt x="90704" y="12376"/>
                </a:lnTo>
                <a:lnTo>
                  <a:pt x="89009" y="11190"/>
                </a:lnTo>
                <a:lnTo>
                  <a:pt x="78158" y="17463"/>
                </a:lnTo>
                <a:lnTo>
                  <a:pt x="78328" y="18141"/>
                </a:lnTo>
                <a:lnTo>
                  <a:pt x="78328" y="18819"/>
                </a:lnTo>
                <a:lnTo>
                  <a:pt x="78158" y="20853"/>
                </a:lnTo>
                <a:lnTo>
                  <a:pt x="75785" y="24075"/>
                </a:lnTo>
                <a:lnTo>
                  <a:pt x="74089" y="24922"/>
                </a:lnTo>
                <a:lnTo>
                  <a:pt x="74089" y="34077"/>
                </a:lnTo>
                <a:lnTo>
                  <a:pt x="75785" y="34925"/>
                </a:lnTo>
                <a:lnTo>
                  <a:pt x="78158" y="37977"/>
                </a:lnTo>
                <a:lnTo>
                  <a:pt x="78328" y="40011"/>
                </a:lnTo>
                <a:lnTo>
                  <a:pt x="78158" y="41367"/>
                </a:lnTo>
                <a:lnTo>
                  <a:pt x="77311" y="43571"/>
                </a:lnTo>
                <a:lnTo>
                  <a:pt x="75446" y="45436"/>
                </a:lnTo>
                <a:lnTo>
                  <a:pt x="73242" y="46284"/>
                </a:lnTo>
                <a:lnTo>
                  <a:pt x="71885" y="46454"/>
                </a:lnTo>
                <a:lnTo>
                  <a:pt x="70699" y="46284"/>
                </a:lnTo>
                <a:lnTo>
                  <a:pt x="68325" y="45436"/>
                </a:lnTo>
                <a:lnTo>
                  <a:pt x="66630" y="43571"/>
                </a:lnTo>
                <a:lnTo>
                  <a:pt x="65612" y="41367"/>
                </a:lnTo>
                <a:lnTo>
                  <a:pt x="65612" y="40011"/>
                </a:lnTo>
                <a:lnTo>
                  <a:pt x="65782" y="37977"/>
                </a:lnTo>
                <a:lnTo>
                  <a:pt x="67986" y="34925"/>
                </a:lnTo>
                <a:lnTo>
                  <a:pt x="69851" y="34077"/>
                </a:lnTo>
                <a:close/>
                <a:moveTo>
                  <a:pt x="114270" y="29839"/>
                </a:moveTo>
                <a:lnTo>
                  <a:pt x="114270" y="20684"/>
                </a:lnTo>
                <a:lnTo>
                  <a:pt x="112575" y="19836"/>
                </a:lnTo>
                <a:lnTo>
                  <a:pt x="110371" y="16615"/>
                </a:lnTo>
                <a:lnTo>
                  <a:pt x="110032" y="14580"/>
                </a:lnTo>
                <a:lnTo>
                  <a:pt x="110201" y="13394"/>
                </a:lnTo>
                <a:lnTo>
                  <a:pt x="111218" y="11020"/>
                </a:lnTo>
                <a:lnTo>
                  <a:pt x="112914" y="9325"/>
                </a:lnTo>
                <a:lnTo>
                  <a:pt x="115118" y="8307"/>
                </a:lnTo>
                <a:lnTo>
                  <a:pt x="116474" y="8307"/>
                </a:lnTo>
                <a:lnTo>
                  <a:pt x="117830" y="8307"/>
                </a:lnTo>
                <a:lnTo>
                  <a:pt x="120034" y="9325"/>
                </a:lnTo>
                <a:lnTo>
                  <a:pt x="121730" y="11020"/>
                </a:lnTo>
                <a:lnTo>
                  <a:pt x="122747" y="13394"/>
                </a:lnTo>
                <a:lnTo>
                  <a:pt x="122747" y="14580"/>
                </a:lnTo>
                <a:lnTo>
                  <a:pt x="122577" y="16615"/>
                </a:lnTo>
                <a:lnTo>
                  <a:pt x="120373" y="19836"/>
                </a:lnTo>
                <a:lnTo>
                  <a:pt x="118508" y="20684"/>
                </a:lnTo>
                <a:lnTo>
                  <a:pt x="118508" y="29839"/>
                </a:lnTo>
                <a:lnTo>
                  <a:pt x="120373" y="30687"/>
                </a:lnTo>
                <a:lnTo>
                  <a:pt x="122577" y="33738"/>
                </a:lnTo>
                <a:lnTo>
                  <a:pt x="122747" y="35773"/>
                </a:lnTo>
                <a:lnTo>
                  <a:pt x="122747" y="36451"/>
                </a:lnTo>
                <a:lnTo>
                  <a:pt x="122747" y="37129"/>
                </a:lnTo>
                <a:lnTo>
                  <a:pt x="133597" y="43571"/>
                </a:lnTo>
                <a:lnTo>
                  <a:pt x="135123" y="42385"/>
                </a:lnTo>
                <a:lnTo>
                  <a:pt x="139023" y="42046"/>
                </a:lnTo>
                <a:lnTo>
                  <a:pt x="140888" y="42893"/>
                </a:lnTo>
                <a:lnTo>
                  <a:pt x="141905" y="43571"/>
                </a:lnTo>
                <a:lnTo>
                  <a:pt x="143431" y="45606"/>
                </a:lnTo>
                <a:lnTo>
                  <a:pt x="144109" y="47810"/>
                </a:lnTo>
                <a:lnTo>
                  <a:pt x="143770" y="50353"/>
                </a:lnTo>
                <a:lnTo>
                  <a:pt x="143261" y="51540"/>
                </a:lnTo>
                <a:lnTo>
                  <a:pt x="142413" y="52557"/>
                </a:lnTo>
                <a:lnTo>
                  <a:pt x="140548" y="54083"/>
                </a:lnTo>
                <a:lnTo>
                  <a:pt x="138175" y="54761"/>
                </a:lnTo>
                <a:lnTo>
                  <a:pt x="135632" y="54422"/>
                </a:lnTo>
                <a:lnTo>
                  <a:pt x="134445" y="53913"/>
                </a:lnTo>
                <a:lnTo>
                  <a:pt x="132919" y="52557"/>
                </a:lnTo>
                <a:lnTo>
                  <a:pt x="131224" y="49166"/>
                </a:lnTo>
                <a:lnTo>
                  <a:pt x="131393" y="47132"/>
                </a:lnTo>
                <a:lnTo>
                  <a:pt x="120373" y="40859"/>
                </a:lnTo>
                <a:lnTo>
                  <a:pt x="118678" y="41876"/>
                </a:lnTo>
                <a:lnTo>
                  <a:pt x="116474" y="42215"/>
                </a:lnTo>
                <a:lnTo>
                  <a:pt x="114270" y="41876"/>
                </a:lnTo>
                <a:lnTo>
                  <a:pt x="112575" y="40859"/>
                </a:lnTo>
                <a:lnTo>
                  <a:pt x="101724" y="47132"/>
                </a:lnTo>
                <a:lnTo>
                  <a:pt x="101894" y="49166"/>
                </a:lnTo>
                <a:lnTo>
                  <a:pt x="100368" y="52557"/>
                </a:lnTo>
                <a:lnTo>
                  <a:pt x="98672" y="53913"/>
                </a:lnTo>
                <a:lnTo>
                  <a:pt x="97486" y="54422"/>
                </a:lnTo>
                <a:lnTo>
                  <a:pt x="94943" y="54761"/>
                </a:lnTo>
                <a:lnTo>
                  <a:pt x="92739" y="54083"/>
                </a:lnTo>
                <a:lnTo>
                  <a:pt x="90704" y="52557"/>
                </a:lnTo>
                <a:lnTo>
                  <a:pt x="90026" y="51540"/>
                </a:lnTo>
                <a:lnTo>
                  <a:pt x="89348" y="50353"/>
                </a:lnTo>
                <a:lnTo>
                  <a:pt x="89009" y="47810"/>
                </a:lnTo>
                <a:lnTo>
                  <a:pt x="89687" y="45606"/>
                </a:lnTo>
                <a:lnTo>
                  <a:pt x="91213" y="43571"/>
                </a:lnTo>
                <a:lnTo>
                  <a:pt x="92230" y="42893"/>
                </a:lnTo>
                <a:lnTo>
                  <a:pt x="94095" y="42046"/>
                </a:lnTo>
                <a:lnTo>
                  <a:pt x="97994" y="42385"/>
                </a:lnTo>
                <a:lnTo>
                  <a:pt x="99520" y="43571"/>
                </a:lnTo>
                <a:lnTo>
                  <a:pt x="110201" y="37299"/>
                </a:lnTo>
                <a:lnTo>
                  <a:pt x="110201" y="36620"/>
                </a:lnTo>
                <a:lnTo>
                  <a:pt x="110032" y="35773"/>
                </a:lnTo>
                <a:lnTo>
                  <a:pt x="110371" y="33738"/>
                </a:lnTo>
                <a:lnTo>
                  <a:pt x="112575" y="30687"/>
                </a:lnTo>
                <a:close/>
                <a:moveTo>
                  <a:pt x="25262" y="29839"/>
                </a:moveTo>
                <a:lnTo>
                  <a:pt x="25262" y="20684"/>
                </a:lnTo>
                <a:lnTo>
                  <a:pt x="23567" y="19836"/>
                </a:lnTo>
                <a:lnTo>
                  <a:pt x="21363" y="16615"/>
                </a:lnTo>
                <a:lnTo>
                  <a:pt x="21024" y="14580"/>
                </a:lnTo>
                <a:lnTo>
                  <a:pt x="21193" y="13394"/>
                </a:lnTo>
                <a:lnTo>
                  <a:pt x="22211" y="11020"/>
                </a:lnTo>
                <a:lnTo>
                  <a:pt x="23906" y="9325"/>
                </a:lnTo>
                <a:lnTo>
                  <a:pt x="26110" y="8307"/>
                </a:lnTo>
                <a:lnTo>
                  <a:pt x="27466" y="8307"/>
                </a:lnTo>
                <a:lnTo>
                  <a:pt x="28823" y="8307"/>
                </a:lnTo>
                <a:lnTo>
                  <a:pt x="31027" y="9325"/>
                </a:lnTo>
                <a:lnTo>
                  <a:pt x="32722" y="11020"/>
                </a:lnTo>
                <a:lnTo>
                  <a:pt x="33739" y="13394"/>
                </a:lnTo>
                <a:lnTo>
                  <a:pt x="33739" y="14580"/>
                </a:lnTo>
                <a:lnTo>
                  <a:pt x="33570" y="16615"/>
                </a:lnTo>
                <a:lnTo>
                  <a:pt x="31366" y="19836"/>
                </a:lnTo>
                <a:lnTo>
                  <a:pt x="29501" y="20684"/>
                </a:lnTo>
                <a:lnTo>
                  <a:pt x="29501" y="29839"/>
                </a:lnTo>
                <a:lnTo>
                  <a:pt x="31366" y="30687"/>
                </a:lnTo>
                <a:lnTo>
                  <a:pt x="33570" y="33738"/>
                </a:lnTo>
                <a:lnTo>
                  <a:pt x="33739" y="35773"/>
                </a:lnTo>
                <a:lnTo>
                  <a:pt x="33739" y="36451"/>
                </a:lnTo>
                <a:lnTo>
                  <a:pt x="33739" y="37129"/>
                </a:lnTo>
                <a:lnTo>
                  <a:pt x="44590" y="43571"/>
                </a:lnTo>
                <a:lnTo>
                  <a:pt x="46115" y="42385"/>
                </a:lnTo>
                <a:lnTo>
                  <a:pt x="50015" y="42046"/>
                </a:lnTo>
                <a:lnTo>
                  <a:pt x="51880" y="42893"/>
                </a:lnTo>
                <a:lnTo>
                  <a:pt x="52897" y="43571"/>
                </a:lnTo>
                <a:lnTo>
                  <a:pt x="54423" y="45606"/>
                </a:lnTo>
                <a:lnTo>
                  <a:pt x="55101" y="47810"/>
                </a:lnTo>
                <a:lnTo>
                  <a:pt x="54762" y="50353"/>
                </a:lnTo>
                <a:lnTo>
                  <a:pt x="54253" y="51540"/>
                </a:lnTo>
                <a:lnTo>
                  <a:pt x="53406" y="52557"/>
                </a:lnTo>
                <a:lnTo>
                  <a:pt x="51541" y="54083"/>
                </a:lnTo>
                <a:lnTo>
                  <a:pt x="49167" y="54761"/>
                </a:lnTo>
                <a:lnTo>
                  <a:pt x="46624" y="54422"/>
                </a:lnTo>
                <a:lnTo>
                  <a:pt x="45437" y="53913"/>
                </a:lnTo>
                <a:lnTo>
                  <a:pt x="43911" y="52557"/>
                </a:lnTo>
                <a:lnTo>
                  <a:pt x="42216" y="49166"/>
                </a:lnTo>
                <a:lnTo>
                  <a:pt x="42386" y="47132"/>
                </a:lnTo>
                <a:lnTo>
                  <a:pt x="31366" y="40859"/>
                </a:lnTo>
                <a:lnTo>
                  <a:pt x="29670" y="41876"/>
                </a:lnTo>
                <a:lnTo>
                  <a:pt x="27466" y="42215"/>
                </a:lnTo>
                <a:lnTo>
                  <a:pt x="25262" y="41876"/>
                </a:lnTo>
                <a:lnTo>
                  <a:pt x="23567" y="40859"/>
                </a:lnTo>
                <a:lnTo>
                  <a:pt x="12716" y="47132"/>
                </a:lnTo>
                <a:lnTo>
                  <a:pt x="12886" y="49166"/>
                </a:lnTo>
                <a:lnTo>
                  <a:pt x="11360" y="52557"/>
                </a:lnTo>
                <a:lnTo>
                  <a:pt x="9665" y="53913"/>
                </a:lnTo>
                <a:lnTo>
                  <a:pt x="8478" y="54422"/>
                </a:lnTo>
                <a:lnTo>
                  <a:pt x="5935" y="54761"/>
                </a:lnTo>
                <a:lnTo>
                  <a:pt x="3731" y="54083"/>
                </a:lnTo>
                <a:lnTo>
                  <a:pt x="1696" y="52557"/>
                </a:lnTo>
                <a:lnTo>
                  <a:pt x="1018" y="51540"/>
                </a:lnTo>
                <a:lnTo>
                  <a:pt x="340" y="50353"/>
                </a:lnTo>
                <a:lnTo>
                  <a:pt x="1" y="47810"/>
                </a:lnTo>
                <a:lnTo>
                  <a:pt x="679" y="45606"/>
                </a:lnTo>
                <a:lnTo>
                  <a:pt x="2205" y="43571"/>
                </a:lnTo>
                <a:lnTo>
                  <a:pt x="3222" y="42893"/>
                </a:lnTo>
                <a:lnTo>
                  <a:pt x="5087" y="42046"/>
                </a:lnTo>
                <a:lnTo>
                  <a:pt x="8987" y="42385"/>
                </a:lnTo>
                <a:lnTo>
                  <a:pt x="10512" y="43571"/>
                </a:lnTo>
                <a:lnTo>
                  <a:pt x="21193" y="37299"/>
                </a:lnTo>
                <a:lnTo>
                  <a:pt x="21193" y="36620"/>
                </a:lnTo>
                <a:lnTo>
                  <a:pt x="21024" y="35773"/>
                </a:lnTo>
                <a:lnTo>
                  <a:pt x="21363" y="33738"/>
                </a:lnTo>
                <a:lnTo>
                  <a:pt x="23567" y="30687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8" name="Google Shape;621;p55">
            <a:extLst>
              <a:ext uri="{FF2B5EF4-FFF2-40B4-BE49-F238E27FC236}">
                <a16:creationId xmlns:a16="http://schemas.microsoft.com/office/drawing/2014/main" id="{782646EA-8475-4595-B560-35876F8C172E}"/>
              </a:ext>
            </a:extLst>
          </p:cNvPr>
          <p:cNvSpPr/>
          <p:nvPr/>
        </p:nvSpPr>
        <p:spPr>
          <a:xfrm>
            <a:off x="11349752" y="4167078"/>
            <a:ext cx="773381" cy="1011295"/>
          </a:xfrm>
          <a:custGeom>
            <a:avLst/>
            <a:gdLst/>
            <a:ahLst/>
            <a:cxnLst/>
            <a:rect l="l" t="t" r="r" b="b"/>
            <a:pathLst>
              <a:path w="96977" h="126477" extrusionOk="0">
                <a:moveTo>
                  <a:pt x="60526" y="73072"/>
                </a:moveTo>
                <a:lnTo>
                  <a:pt x="62221" y="71885"/>
                </a:lnTo>
                <a:lnTo>
                  <a:pt x="66120" y="71546"/>
                </a:lnTo>
                <a:lnTo>
                  <a:pt x="67816" y="72394"/>
                </a:lnTo>
                <a:lnTo>
                  <a:pt x="68494" y="72733"/>
                </a:lnTo>
                <a:lnTo>
                  <a:pt x="69172" y="73241"/>
                </a:lnTo>
                <a:lnTo>
                  <a:pt x="79853" y="67138"/>
                </a:lnTo>
                <a:lnTo>
                  <a:pt x="79683" y="65103"/>
                </a:lnTo>
                <a:lnTo>
                  <a:pt x="81209" y="61543"/>
                </a:lnTo>
                <a:lnTo>
                  <a:pt x="82905" y="60356"/>
                </a:lnTo>
                <a:lnTo>
                  <a:pt x="84091" y="59848"/>
                </a:lnTo>
                <a:lnTo>
                  <a:pt x="86465" y="59509"/>
                </a:lnTo>
                <a:lnTo>
                  <a:pt x="88839" y="60187"/>
                </a:lnTo>
                <a:lnTo>
                  <a:pt x="90873" y="61713"/>
                </a:lnTo>
                <a:lnTo>
                  <a:pt x="91551" y="62730"/>
                </a:lnTo>
                <a:lnTo>
                  <a:pt x="92060" y="63917"/>
                </a:lnTo>
                <a:lnTo>
                  <a:pt x="92399" y="66290"/>
                </a:lnTo>
                <a:lnTo>
                  <a:pt x="91721" y="68664"/>
                </a:lnTo>
                <a:lnTo>
                  <a:pt x="90364" y="70698"/>
                </a:lnTo>
                <a:lnTo>
                  <a:pt x="89178" y="71376"/>
                </a:lnTo>
                <a:lnTo>
                  <a:pt x="87313" y="72224"/>
                </a:lnTo>
                <a:lnTo>
                  <a:pt x="83583" y="71885"/>
                </a:lnTo>
                <a:lnTo>
                  <a:pt x="81887" y="70698"/>
                </a:lnTo>
                <a:lnTo>
                  <a:pt x="71037" y="76971"/>
                </a:lnTo>
                <a:lnTo>
                  <a:pt x="71037" y="79006"/>
                </a:lnTo>
                <a:lnTo>
                  <a:pt x="70189" y="81040"/>
                </a:lnTo>
                <a:lnTo>
                  <a:pt x="68833" y="82735"/>
                </a:lnTo>
                <a:lnTo>
                  <a:pt x="66968" y="83753"/>
                </a:lnTo>
                <a:lnTo>
                  <a:pt x="66968" y="96468"/>
                </a:lnTo>
                <a:lnTo>
                  <a:pt x="68833" y="97316"/>
                </a:lnTo>
                <a:lnTo>
                  <a:pt x="71037" y="100537"/>
                </a:lnTo>
                <a:lnTo>
                  <a:pt x="71207" y="102571"/>
                </a:lnTo>
                <a:lnTo>
                  <a:pt x="71207" y="103758"/>
                </a:lnTo>
                <a:lnTo>
                  <a:pt x="70189" y="106132"/>
                </a:lnTo>
                <a:lnTo>
                  <a:pt x="68494" y="107827"/>
                </a:lnTo>
                <a:lnTo>
                  <a:pt x="66290" y="108844"/>
                </a:lnTo>
                <a:lnTo>
                  <a:pt x="64934" y="108844"/>
                </a:lnTo>
                <a:lnTo>
                  <a:pt x="63577" y="108844"/>
                </a:lnTo>
                <a:lnTo>
                  <a:pt x="61373" y="107827"/>
                </a:lnTo>
                <a:lnTo>
                  <a:pt x="59678" y="106132"/>
                </a:lnTo>
                <a:lnTo>
                  <a:pt x="58661" y="103758"/>
                </a:lnTo>
                <a:lnTo>
                  <a:pt x="58491" y="102571"/>
                </a:lnTo>
                <a:lnTo>
                  <a:pt x="58830" y="100537"/>
                </a:lnTo>
                <a:lnTo>
                  <a:pt x="61034" y="97316"/>
                </a:lnTo>
                <a:lnTo>
                  <a:pt x="62730" y="96468"/>
                </a:lnTo>
                <a:lnTo>
                  <a:pt x="62730" y="83922"/>
                </a:lnTo>
                <a:lnTo>
                  <a:pt x="62221" y="83753"/>
                </a:lnTo>
                <a:lnTo>
                  <a:pt x="61543" y="83414"/>
                </a:lnTo>
                <a:lnTo>
                  <a:pt x="59847" y="82057"/>
                </a:lnTo>
                <a:lnTo>
                  <a:pt x="58322" y="78667"/>
                </a:lnTo>
                <a:lnTo>
                  <a:pt x="58491" y="76632"/>
                </a:lnTo>
                <a:lnTo>
                  <a:pt x="50523" y="72055"/>
                </a:lnTo>
                <a:lnTo>
                  <a:pt x="48827" y="73241"/>
                </a:lnTo>
                <a:lnTo>
                  <a:pt x="45098" y="73580"/>
                </a:lnTo>
                <a:lnTo>
                  <a:pt x="43233" y="72733"/>
                </a:lnTo>
                <a:lnTo>
                  <a:pt x="42046" y="72055"/>
                </a:lnTo>
                <a:lnTo>
                  <a:pt x="40690" y="70020"/>
                </a:lnTo>
                <a:lnTo>
                  <a:pt x="40011" y="67646"/>
                </a:lnTo>
                <a:lnTo>
                  <a:pt x="40350" y="65273"/>
                </a:lnTo>
                <a:lnTo>
                  <a:pt x="40859" y="64086"/>
                </a:lnTo>
                <a:lnTo>
                  <a:pt x="41537" y="62899"/>
                </a:lnTo>
                <a:lnTo>
                  <a:pt x="43572" y="61543"/>
                </a:lnTo>
                <a:lnTo>
                  <a:pt x="45945" y="60865"/>
                </a:lnTo>
                <a:lnTo>
                  <a:pt x="48319" y="61204"/>
                </a:lnTo>
                <a:lnTo>
                  <a:pt x="49506" y="61713"/>
                </a:lnTo>
                <a:lnTo>
                  <a:pt x="51201" y="62899"/>
                </a:lnTo>
                <a:lnTo>
                  <a:pt x="52727" y="66460"/>
                </a:lnTo>
                <a:lnTo>
                  <a:pt x="52557" y="68325"/>
                </a:lnTo>
                <a:close/>
                <a:moveTo>
                  <a:pt x="34078" y="109014"/>
                </a:moveTo>
                <a:lnTo>
                  <a:pt x="42046" y="113592"/>
                </a:lnTo>
                <a:lnTo>
                  <a:pt x="43572" y="112574"/>
                </a:lnTo>
                <a:lnTo>
                  <a:pt x="47471" y="112235"/>
                </a:lnTo>
                <a:lnTo>
                  <a:pt x="49336" y="112913"/>
                </a:lnTo>
                <a:lnTo>
                  <a:pt x="50353" y="113761"/>
                </a:lnTo>
                <a:lnTo>
                  <a:pt x="51879" y="115626"/>
                </a:lnTo>
                <a:lnTo>
                  <a:pt x="52557" y="118000"/>
                </a:lnTo>
                <a:lnTo>
                  <a:pt x="52218" y="120543"/>
                </a:lnTo>
                <a:lnTo>
                  <a:pt x="51710" y="121729"/>
                </a:lnTo>
                <a:lnTo>
                  <a:pt x="50862" y="122747"/>
                </a:lnTo>
                <a:lnTo>
                  <a:pt x="48997" y="124272"/>
                </a:lnTo>
                <a:lnTo>
                  <a:pt x="46623" y="124951"/>
                </a:lnTo>
                <a:lnTo>
                  <a:pt x="44080" y="124612"/>
                </a:lnTo>
                <a:lnTo>
                  <a:pt x="42894" y="123933"/>
                </a:lnTo>
                <a:lnTo>
                  <a:pt x="41368" y="122747"/>
                </a:lnTo>
                <a:lnTo>
                  <a:pt x="39672" y="119356"/>
                </a:lnTo>
                <a:lnTo>
                  <a:pt x="39842" y="117321"/>
                </a:lnTo>
                <a:lnTo>
                  <a:pt x="31874" y="112744"/>
                </a:lnTo>
                <a:lnTo>
                  <a:pt x="30348" y="113761"/>
                </a:lnTo>
                <a:lnTo>
                  <a:pt x="26448" y="114270"/>
                </a:lnTo>
                <a:lnTo>
                  <a:pt x="24583" y="113422"/>
                </a:lnTo>
                <a:lnTo>
                  <a:pt x="24075" y="113083"/>
                </a:lnTo>
                <a:lnTo>
                  <a:pt x="23566" y="112574"/>
                </a:lnTo>
                <a:lnTo>
                  <a:pt x="12546" y="118847"/>
                </a:lnTo>
                <a:lnTo>
                  <a:pt x="12716" y="120882"/>
                </a:lnTo>
                <a:lnTo>
                  <a:pt x="11190" y="124272"/>
                </a:lnTo>
                <a:lnTo>
                  <a:pt x="9494" y="125629"/>
                </a:lnTo>
                <a:lnTo>
                  <a:pt x="8308" y="126137"/>
                </a:lnTo>
                <a:lnTo>
                  <a:pt x="5934" y="126476"/>
                </a:lnTo>
                <a:lnTo>
                  <a:pt x="3561" y="125798"/>
                </a:lnTo>
                <a:lnTo>
                  <a:pt x="1526" y="124272"/>
                </a:lnTo>
                <a:lnTo>
                  <a:pt x="848" y="123255"/>
                </a:lnTo>
                <a:lnTo>
                  <a:pt x="170" y="122068"/>
                </a:lnTo>
                <a:lnTo>
                  <a:pt x="0" y="119525"/>
                </a:lnTo>
                <a:lnTo>
                  <a:pt x="509" y="117321"/>
                </a:lnTo>
                <a:lnTo>
                  <a:pt x="2035" y="115287"/>
                </a:lnTo>
                <a:lnTo>
                  <a:pt x="3222" y="114609"/>
                </a:lnTo>
                <a:lnTo>
                  <a:pt x="5086" y="113761"/>
                </a:lnTo>
                <a:lnTo>
                  <a:pt x="8816" y="114100"/>
                </a:lnTo>
                <a:lnTo>
                  <a:pt x="10512" y="115287"/>
                </a:lnTo>
                <a:lnTo>
                  <a:pt x="21532" y="108844"/>
                </a:lnTo>
                <a:lnTo>
                  <a:pt x="21362" y="106810"/>
                </a:lnTo>
                <a:lnTo>
                  <a:pt x="22210" y="104775"/>
                </a:lnTo>
                <a:lnTo>
                  <a:pt x="23566" y="103080"/>
                </a:lnTo>
                <a:lnTo>
                  <a:pt x="25262" y="102063"/>
                </a:lnTo>
                <a:lnTo>
                  <a:pt x="25262" y="89517"/>
                </a:lnTo>
                <a:lnTo>
                  <a:pt x="23566" y="88669"/>
                </a:lnTo>
                <a:lnTo>
                  <a:pt x="21362" y="85448"/>
                </a:lnTo>
                <a:lnTo>
                  <a:pt x="21023" y="83414"/>
                </a:lnTo>
                <a:lnTo>
                  <a:pt x="21193" y="82227"/>
                </a:lnTo>
                <a:lnTo>
                  <a:pt x="22210" y="79853"/>
                </a:lnTo>
                <a:lnTo>
                  <a:pt x="23905" y="78158"/>
                </a:lnTo>
                <a:lnTo>
                  <a:pt x="26109" y="77141"/>
                </a:lnTo>
                <a:lnTo>
                  <a:pt x="27466" y="77141"/>
                </a:lnTo>
                <a:lnTo>
                  <a:pt x="28822" y="77141"/>
                </a:lnTo>
                <a:lnTo>
                  <a:pt x="31026" y="78158"/>
                </a:lnTo>
                <a:lnTo>
                  <a:pt x="32721" y="79853"/>
                </a:lnTo>
                <a:lnTo>
                  <a:pt x="33738" y="82227"/>
                </a:lnTo>
                <a:lnTo>
                  <a:pt x="33738" y="83414"/>
                </a:lnTo>
                <a:lnTo>
                  <a:pt x="33569" y="85448"/>
                </a:lnTo>
                <a:lnTo>
                  <a:pt x="31365" y="88669"/>
                </a:lnTo>
                <a:lnTo>
                  <a:pt x="29500" y="89517"/>
                </a:lnTo>
                <a:lnTo>
                  <a:pt x="29500" y="101724"/>
                </a:lnTo>
                <a:lnTo>
                  <a:pt x="30348" y="102063"/>
                </a:lnTo>
                <a:lnTo>
                  <a:pt x="31026" y="102402"/>
                </a:lnTo>
                <a:lnTo>
                  <a:pt x="32552" y="103589"/>
                </a:lnTo>
                <a:lnTo>
                  <a:pt x="34247" y="107149"/>
                </a:lnTo>
                <a:close/>
                <a:moveTo>
                  <a:pt x="78497" y="32043"/>
                </a:moveTo>
                <a:lnTo>
                  <a:pt x="86465" y="36621"/>
                </a:lnTo>
                <a:lnTo>
                  <a:pt x="88160" y="35434"/>
                </a:lnTo>
                <a:lnTo>
                  <a:pt x="91890" y="35095"/>
                </a:lnTo>
                <a:lnTo>
                  <a:pt x="93755" y="35943"/>
                </a:lnTo>
                <a:lnTo>
                  <a:pt x="94942" y="36621"/>
                </a:lnTo>
                <a:lnTo>
                  <a:pt x="96468" y="38655"/>
                </a:lnTo>
                <a:lnTo>
                  <a:pt x="96976" y="41029"/>
                </a:lnTo>
                <a:lnTo>
                  <a:pt x="96637" y="43402"/>
                </a:lnTo>
                <a:lnTo>
                  <a:pt x="96129" y="44589"/>
                </a:lnTo>
                <a:lnTo>
                  <a:pt x="95451" y="45606"/>
                </a:lnTo>
                <a:lnTo>
                  <a:pt x="93416" y="47132"/>
                </a:lnTo>
                <a:lnTo>
                  <a:pt x="91043" y="47810"/>
                </a:lnTo>
                <a:lnTo>
                  <a:pt x="88669" y="47471"/>
                </a:lnTo>
                <a:lnTo>
                  <a:pt x="87482" y="46963"/>
                </a:lnTo>
                <a:lnTo>
                  <a:pt x="85787" y="45776"/>
                </a:lnTo>
                <a:lnTo>
                  <a:pt x="84261" y="42216"/>
                </a:lnTo>
                <a:lnTo>
                  <a:pt x="84431" y="40181"/>
                </a:lnTo>
                <a:lnTo>
                  <a:pt x="76462" y="35604"/>
                </a:lnTo>
                <a:lnTo>
                  <a:pt x="74767" y="36790"/>
                </a:lnTo>
                <a:lnTo>
                  <a:pt x="71037" y="37129"/>
                </a:lnTo>
                <a:lnTo>
                  <a:pt x="69172" y="36282"/>
                </a:lnTo>
                <a:lnTo>
                  <a:pt x="68494" y="35943"/>
                </a:lnTo>
                <a:lnTo>
                  <a:pt x="67985" y="35434"/>
                </a:lnTo>
                <a:lnTo>
                  <a:pt x="57135" y="41877"/>
                </a:lnTo>
                <a:lnTo>
                  <a:pt x="57304" y="43742"/>
                </a:lnTo>
                <a:lnTo>
                  <a:pt x="55609" y="47302"/>
                </a:lnTo>
                <a:lnTo>
                  <a:pt x="54083" y="48489"/>
                </a:lnTo>
                <a:lnTo>
                  <a:pt x="52896" y="48997"/>
                </a:lnTo>
                <a:lnTo>
                  <a:pt x="50353" y="49336"/>
                </a:lnTo>
                <a:lnTo>
                  <a:pt x="47980" y="48658"/>
                </a:lnTo>
                <a:lnTo>
                  <a:pt x="46115" y="47302"/>
                </a:lnTo>
                <a:lnTo>
                  <a:pt x="45267" y="46115"/>
                </a:lnTo>
                <a:lnTo>
                  <a:pt x="44758" y="44928"/>
                </a:lnTo>
                <a:lnTo>
                  <a:pt x="44419" y="42555"/>
                </a:lnTo>
                <a:lnTo>
                  <a:pt x="45098" y="40181"/>
                </a:lnTo>
                <a:lnTo>
                  <a:pt x="46623" y="38147"/>
                </a:lnTo>
                <a:lnTo>
                  <a:pt x="47641" y="37469"/>
                </a:lnTo>
                <a:lnTo>
                  <a:pt x="49506" y="36621"/>
                </a:lnTo>
                <a:lnTo>
                  <a:pt x="53405" y="36960"/>
                </a:lnTo>
                <a:lnTo>
                  <a:pt x="54931" y="38147"/>
                </a:lnTo>
                <a:lnTo>
                  <a:pt x="65951" y="31704"/>
                </a:lnTo>
                <a:lnTo>
                  <a:pt x="65951" y="29670"/>
                </a:lnTo>
                <a:lnTo>
                  <a:pt x="66799" y="27635"/>
                </a:lnTo>
                <a:lnTo>
                  <a:pt x="67985" y="25940"/>
                </a:lnTo>
                <a:lnTo>
                  <a:pt x="69850" y="24923"/>
                </a:lnTo>
                <a:lnTo>
                  <a:pt x="69850" y="12377"/>
                </a:lnTo>
                <a:lnTo>
                  <a:pt x="67985" y="11529"/>
                </a:lnTo>
                <a:lnTo>
                  <a:pt x="65781" y="8477"/>
                </a:lnTo>
                <a:lnTo>
                  <a:pt x="65612" y="6443"/>
                </a:lnTo>
                <a:lnTo>
                  <a:pt x="65612" y="5087"/>
                </a:lnTo>
                <a:lnTo>
                  <a:pt x="66629" y="2883"/>
                </a:lnTo>
                <a:lnTo>
                  <a:pt x="68324" y="1018"/>
                </a:lnTo>
                <a:lnTo>
                  <a:pt x="70698" y="170"/>
                </a:lnTo>
                <a:lnTo>
                  <a:pt x="71885" y="0"/>
                </a:lnTo>
                <a:lnTo>
                  <a:pt x="73241" y="170"/>
                </a:lnTo>
                <a:lnTo>
                  <a:pt x="75445" y="1018"/>
                </a:lnTo>
                <a:lnTo>
                  <a:pt x="77310" y="2883"/>
                </a:lnTo>
                <a:lnTo>
                  <a:pt x="78158" y="5087"/>
                </a:lnTo>
                <a:lnTo>
                  <a:pt x="78327" y="6443"/>
                </a:lnTo>
                <a:lnTo>
                  <a:pt x="78158" y="8477"/>
                </a:lnTo>
                <a:lnTo>
                  <a:pt x="75784" y="11529"/>
                </a:lnTo>
                <a:lnTo>
                  <a:pt x="74089" y="12377"/>
                </a:lnTo>
                <a:lnTo>
                  <a:pt x="74089" y="24753"/>
                </a:lnTo>
                <a:lnTo>
                  <a:pt x="74767" y="24923"/>
                </a:lnTo>
                <a:lnTo>
                  <a:pt x="75445" y="25262"/>
                </a:lnTo>
                <a:lnTo>
                  <a:pt x="77140" y="26449"/>
                </a:lnTo>
                <a:lnTo>
                  <a:pt x="78666" y="30009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622;p55">
            <a:extLst>
              <a:ext uri="{FF2B5EF4-FFF2-40B4-BE49-F238E27FC236}">
                <a16:creationId xmlns:a16="http://schemas.microsoft.com/office/drawing/2014/main" id="{AA86AAA7-CCBE-45E9-8ED4-1EA48872DFF3}"/>
              </a:ext>
            </a:extLst>
          </p:cNvPr>
          <p:cNvSpPr/>
          <p:nvPr/>
        </p:nvSpPr>
        <p:spPr>
          <a:xfrm>
            <a:off x="10205910" y="4167078"/>
            <a:ext cx="773381" cy="1011295"/>
          </a:xfrm>
          <a:custGeom>
            <a:avLst/>
            <a:gdLst/>
            <a:ahLst/>
            <a:cxnLst/>
            <a:rect l="l" t="t" r="r" b="b"/>
            <a:pathLst>
              <a:path w="96977" h="126477" extrusionOk="0">
                <a:moveTo>
                  <a:pt x="36451" y="73072"/>
                </a:moveTo>
                <a:lnTo>
                  <a:pt x="34756" y="71885"/>
                </a:lnTo>
                <a:lnTo>
                  <a:pt x="31026" y="71546"/>
                </a:lnTo>
                <a:lnTo>
                  <a:pt x="29161" y="72394"/>
                </a:lnTo>
                <a:lnTo>
                  <a:pt x="28483" y="72733"/>
                </a:lnTo>
                <a:lnTo>
                  <a:pt x="27805" y="73241"/>
                </a:lnTo>
                <a:lnTo>
                  <a:pt x="17124" y="67138"/>
                </a:lnTo>
                <a:lnTo>
                  <a:pt x="17294" y="65103"/>
                </a:lnTo>
                <a:lnTo>
                  <a:pt x="15768" y="61543"/>
                </a:lnTo>
                <a:lnTo>
                  <a:pt x="14072" y="60356"/>
                </a:lnTo>
                <a:lnTo>
                  <a:pt x="12886" y="59848"/>
                </a:lnTo>
                <a:lnTo>
                  <a:pt x="10512" y="59509"/>
                </a:lnTo>
                <a:lnTo>
                  <a:pt x="8138" y="60187"/>
                </a:lnTo>
                <a:lnTo>
                  <a:pt x="6104" y="61713"/>
                </a:lnTo>
                <a:lnTo>
                  <a:pt x="5426" y="62730"/>
                </a:lnTo>
                <a:lnTo>
                  <a:pt x="4917" y="63917"/>
                </a:lnTo>
                <a:lnTo>
                  <a:pt x="4578" y="66290"/>
                </a:lnTo>
                <a:lnTo>
                  <a:pt x="5256" y="68664"/>
                </a:lnTo>
                <a:lnTo>
                  <a:pt x="6613" y="70698"/>
                </a:lnTo>
                <a:lnTo>
                  <a:pt x="7799" y="71376"/>
                </a:lnTo>
                <a:lnTo>
                  <a:pt x="9664" y="72224"/>
                </a:lnTo>
                <a:lnTo>
                  <a:pt x="13394" y="71885"/>
                </a:lnTo>
                <a:lnTo>
                  <a:pt x="15090" y="70698"/>
                </a:lnTo>
                <a:lnTo>
                  <a:pt x="25940" y="76971"/>
                </a:lnTo>
                <a:lnTo>
                  <a:pt x="25940" y="79006"/>
                </a:lnTo>
                <a:lnTo>
                  <a:pt x="26788" y="81040"/>
                </a:lnTo>
                <a:lnTo>
                  <a:pt x="28144" y="82735"/>
                </a:lnTo>
                <a:lnTo>
                  <a:pt x="30009" y="83753"/>
                </a:lnTo>
                <a:lnTo>
                  <a:pt x="30009" y="96468"/>
                </a:lnTo>
                <a:lnTo>
                  <a:pt x="28144" y="97316"/>
                </a:lnTo>
                <a:lnTo>
                  <a:pt x="25940" y="100537"/>
                </a:lnTo>
                <a:lnTo>
                  <a:pt x="25770" y="102571"/>
                </a:lnTo>
                <a:lnTo>
                  <a:pt x="25770" y="103758"/>
                </a:lnTo>
                <a:lnTo>
                  <a:pt x="26788" y="106132"/>
                </a:lnTo>
                <a:lnTo>
                  <a:pt x="28483" y="107827"/>
                </a:lnTo>
                <a:lnTo>
                  <a:pt x="30687" y="108844"/>
                </a:lnTo>
                <a:lnTo>
                  <a:pt x="32043" y="108844"/>
                </a:lnTo>
                <a:lnTo>
                  <a:pt x="33400" y="108844"/>
                </a:lnTo>
                <a:lnTo>
                  <a:pt x="35604" y="107827"/>
                </a:lnTo>
                <a:lnTo>
                  <a:pt x="37299" y="106132"/>
                </a:lnTo>
                <a:lnTo>
                  <a:pt x="38316" y="103758"/>
                </a:lnTo>
                <a:lnTo>
                  <a:pt x="38486" y="102571"/>
                </a:lnTo>
                <a:lnTo>
                  <a:pt x="38147" y="100537"/>
                </a:lnTo>
                <a:lnTo>
                  <a:pt x="35943" y="97316"/>
                </a:lnTo>
                <a:lnTo>
                  <a:pt x="34247" y="96468"/>
                </a:lnTo>
                <a:lnTo>
                  <a:pt x="34247" y="83922"/>
                </a:lnTo>
                <a:lnTo>
                  <a:pt x="34756" y="83753"/>
                </a:lnTo>
                <a:lnTo>
                  <a:pt x="35434" y="83414"/>
                </a:lnTo>
                <a:lnTo>
                  <a:pt x="37130" y="82057"/>
                </a:lnTo>
                <a:lnTo>
                  <a:pt x="38655" y="78667"/>
                </a:lnTo>
                <a:lnTo>
                  <a:pt x="38486" y="76632"/>
                </a:lnTo>
                <a:lnTo>
                  <a:pt x="46454" y="72055"/>
                </a:lnTo>
                <a:lnTo>
                  <a:pt x="48150" y="73241"/>
                </a:lnTo>
                <a:lnTo>
                  <a:pt x="51879" y="73580"/>
                </a:lnTo>
                <a:lnTo>
                  <a:pt x="53744" y="72733"/>
                </a:lnTo>
                <a:lnTo>
                  <a:pt x="54931" y="72055"/>
                </a:lnTo>
                <a:lnTo>
                  <a:pt x="56457" y="70020"/>
                </a:lnTo>
                <a:lnTo>
                  <a:pt x="56966" y="67646"/>
                </a:lnTo>
                <a:lnTo>
                  <a:pt x="56627" y="65273"/>
                </a:lnTo>
                <a:lnTo>
                  <a:pt x="56118" y="64086"/>
                </a:lnTo>
                <a:lnTo>
                  <a:pt x="55440" y="62899"/>
                </a:lnTo>
                <a:lnTo>
                  <a:pt x="53405" y="61543"/>
                </a:lnTo>
                <a:lnTo>
                  <a:pt x="51032" y="60865"/>
                </a:lnTo>
                <a:lnTo>
                  <a:pt x="48658" y="61204"/>
                </a:lnTo>
                <a:lnTo>
                  <a:pt x="47471" y="61713"/>
                </a:lnTo>
                <a:lnTo>
                  <a:pt x="45776" y="62899"/>
                </a:lnTo>
                <a:lnTo>
                  <a:pt x="44250" y="66460"/>
                </a:lnTo>
                <a:lnTo>
                  <a:pt x="44420" y="68325"/>
                </a:lnTo>
                <a:close/>
                <a:moveTo>
                  <a:pt x="62899" y="109014"/>
                </a:moveTo>
                <a:lnTo>
                  <a:pt x="54931" y="113592"/>
                </a:lnTo>
                <a:lnTo>
                  <a:pt x="53405" y="112574"/>
                </a:lnTo>
                <a:lnTo>
                  <a:pt x="49506" y="112235"/>
                </a:lnTo>
                <a:lnTo>
                  <a:pt x="47641" y="112913"/>
                </a:lnTo>
                <a:lnTo>
                  <a:pt x="46624" y="113761"/>
                </a:lnTo>
                <a:lnTo>
                  <a:pt x="45098" y="115626"/>
                </a:lnTo>
                <a:lnTo>
                  <a:pt x="44420" y="118000"/>
                </a:lnTo>
                <a:lnTo>
                  <a:pt x="44759" y="120543"/>
                </a:lnTo>
                <a:lnTo>
                  <a:pt x="45267" y="121729"/>
                </a:lnTo>
                <a:lnTo>
                  <a:pt x="46115" y="122747"/>
                </a:lnTo>
                <a:lnTo>
                  <a:pt x="47980" y="124272"/>
                </a:lnTo>
                <a:lnTo>
                  <a:pt x="50354" y="124951"/>
                </a:lnTo>
                <a:lnTo>
                  <a:pt x="52897" y="124612"/>
                </a:lnTo>
                <a:lnTo>
                  <a:pt x="54083" y="123933"/>
                </a:lnTo>
                <a:lnTo>
                  <a:pt x="55609" y="122747"/>
                </a:lnTo>
                <a:lnTo>
                  <a:pt x="57305" y="119356"/>
                </a:lnTo>
                <a:lnTo>
                  <a:pt x="57135" y="117321"/>
                </a:lnTo>
                <a:lnTo>
                  <a:pt x="65103" y="112744"/>
                </a:lnTo>
                <a:lnTo>
                  <a:pt x="66629" y="113761"/>
                </a:lnTo>
                <a:lnTo>
                  <a:pt x="70529" y="114270"/>
                </a:lnTo>
                <a:lnTo>
                  <a:pt x="72394" y="113422"/>
                </a:lnTo>
                <a:lnTo>
                  <a:pt x="72902" y="113083"/>
                </a:lnTo>
                <a:lnTo>
                  <a:pt x="73580" y="112574"/>
                </a:lnTo>
                <a:lnTo>
                  <a:pt x="84431" y="118847"/>
                </a:lnTo>
                <a:lnTo>
                  <a:pt x="84261" y="120882"/>
                </a:lnTo>
                <a:lnTo>
                  <a:pt x="85787" y="124272"/>
                </a:lnTo>
                <a:lnTo>
                  <a:pt x="87483" y="125629"/>
                </a:lnTo>
                <a:lnTo>
                  <a:pt x="88669" y="126137"/>
                </a:lnTo>
                <a:lnTo>
                  <a:pt x="91043" y="126476"/>
                </a:lnTo>
                <a:lnTo>
                  <a:pt x="93416" y="125798"/>
                </a:lnTo>
                <a:lnTo>
                  <a:pt x="95451" y="124272"/>
                </a:lnTo>
                <a:lnTo>
                  <a:pt x="96129" y="123255"/>
                </a:lnTo>
                <a:lnTo>
                  <a:pt x="96807" y="122068"/>
                </a:lnTo>
                <a:lnTo>
                  <a:pt x="96977" y="119525"/>
                </a:lnTo>
                <a:lnTo>
                  <a:pt x="96468" y="117321"/>
                </a:lnTo>
                <a:lnTo>
                  <a:pt x="94942" y="115287"/>
                </a:lnTo>
                <a:lnTo>
                  <a:pt x="93925" y="114609"/>
                </a:lnTo>
                <a:lnTo>
                  <a:pt x="92060" y="113761"/>
                </a:lnTo>
                <a:lnTo>
                  <a:pt x="88161" y="114100"/>
                </a:lnTo>
                <a:lnTo>
                  <a:pt x="86465" y="115287"/>
                </a:lnTo>
                <a:lnTo>
                  <a:pt x="75445" y="108844"/>
                </a:lnTo>
                <a:lnTo>
                  <a:pt x="75615" y="106810"/>
                </a:lnTo>
                <a:lnTo>
                  <a:pt x="74767" y="104775"/>
                </a:lnTo>
                <a:lnTo>
                  <a:pt x="73411" y="103080"/>
                </a:lnTo>
                <a:lnTo>
                  <a:pt x="71715" y="102063"/>
                </a:lnTo>
                <a:lnTo>
                  <a:pt x="71715" y="89517"/>
                </a:lnTo>
                <a:lnTo>
                  <a:pt x="73411" y="88669"/>
                </a:lnTo>
                <a:lnTo>
                  <a:pt x="75615" y="85448"/>
                </a:lnTo>
                <a:lnTo>
                  <a:pt x="75954" y="83414"/>
                </a:lnTo>
                <a:lnTo>
                  <a:pt x="75784" y="82227"/>
                </a:lnTo>
                <a:lnTo>
                  <a:pt x="74937" y="79853"/>
                </a:lnTo>
                <a:lnTo>
                  <a:pt x="73072" y="78158"/>
                </a:lnTo>
                <a:lnTo>
                  <a:pt x="70868" y="77141"/>
                </a:lnTo>
                <a:lnTo>
                  <a:pt x="69511" y="77141"/>
                </a:lnTo>
                <a:lnTo>
                  <a:pt x="68325" y="77141"/>
                </a:lnTo>
                <a:lnTo>
                  <a:pt x="65951" y="78158"/>
                </a:lnTo>
                <a:lnTo>
                  <a:pt x="64256" y="79853"/>
                </a:lnTo>
                <a:lnTo>
                  <a:pt x="63239" y="82227"/>
                </a:lnTo>
                <a:lnTo>
                  <a:pt x="63239" y="83414"/>
                </a:lnTo>
                <a:lnTo>
                  <a:pt x="63408" y="85448"/>
                </a:lnTo>
                <a:lnTo>
                  <a:pt x="65612" y="88669"/>
                </a:lnTo>
                <a:lnTo>
                  <a:pt x="67477" y="89517"/>
                </a:lnTo>
                <a:lnTo>
                  <a:pt x="67477" y="101724"/>
                </a:lnTo>
                <a:lnTo>
                  <a:pt x="66799" y="102063"/>
                </a:lnTo>
                <a:lnTo>
                  <a:pt x="65951" y="102402"/>
                </a:lnTo>
                <a:lnTo>
                  <a:pt x="64425" y="103589"/>
                </a:lnTo>
                <a:lnTo>
                  <a:pt x="62730" y="107149"/>
                </a:lnTo>
                <a:close/>
                <a:moveTo>
                  <a:pt x="18480" y="32043"/>
                </a:moveTo>
                <a:lnTo>
                  <a:pt x="10512" y="36621"/>
                </a:lnTo>
                <a:lnTo>
                  <a:pt x="8817" y="35434"/>
                </a:lnTo>
                <a:lnTo>
                  <a:pt x="5087" y="35095"/>
                </a:lnTo>
                <a:lnTo>
                  <a:pt x="3222" y="35943"/>
                </a:lnTo>
                <a:lnTo>
                  <a:pt x="2035" y="36621"/>
                </a:lnTo>
                <a:lnTo>
                  <a:pt x="679" y="38655"/>
                </a:lnTo>
                <a:lnTo>
                  <a:pt x="1" y="41029"/>
                </a:lnTo>
                <a:lnTo>
                  <a:pt x="340" y="43402"/>
                </a:lnTo>
                <a:lnTo>
                  <a:pt x="848" y="44589"/>
                </a:lnTo>
                <a:lnTo>
                  <a:pt x="1526" y="45606"/>
                </a:lnTo>
                <a:lnTo>
                  <a:pt x="3561" y="47132"/>
                </a:lnTo>
                <a:lnTo>
                  <a:pt x="5934" y="47810"/>
                </a:lnTo>
                <a:lnTo>
                  <a:pt x="8308" y="47471"/>
                </a:lnTo>
                <a:lnTo>
                  <a:pt x="9495" y="46963"/>
                </a:lnTo>
                <a:lnTo>
                  <a:pt x="11190" y="45776"/>
                </a:lnTo>
                <a:lnTo>
                  <a:pt x="12716" y="42216"/>
                </a:lnTo>
                <a:lnTo>
                  <a:pt x="12546" y="40181"/>
                </a:lnTo>
                <a:lnTo>
                  <a:pt x="20515" y="35604"/>
                </a:lnTo>
                <a:lnTo>
                  <a:pt x="22210" y="36790"/>
                </a:lnTo>
                <a:lnTo>
                  <a:pt x="25940" y="37129"/>
                </a:lnTo>
                <a:lnTo>
                  <a:pt x="27805" y="36282"/>
                </a:lnTo>
                <a:lnTo>
                  <a:pt x="28483" y="35943"/>
                </a:lnTo>
                <a:lnTo>
                  <a:pt x="28992" y="35434"/>
                </a:lnTo>
                <a:lnTo>
                  <a:pt x="39842" y="41877"/>
                </a:lnTo>
                <a:lnTo>
                  <a:pt x="39673" y="43742"/>
                </a:lnTo>
                <a:lnTo>
                  <a:pt x="41368" y="47302"/>
                </a:lnTo>
                <a:lnTo>
                  <a:pt x="43063" y="48489"/>
                </a:lnTo>
                <a:lnTo>
                  <a:pt x="44081" y="48997"/>
                </a:lnTo>
                <a:lnTo>
                  <a:pt x="46624" y="49336"/>
                </a:lnTo>
                <a:lnTo>
                  <a:pt x="48997" y="48658"/>
                </a:lnTo>
                <a:lnTo>
                  <a:pt x="50862" y="47302"/>
                </a:lnTo>
                <a:lnTo>
                  <a:pt x="51710" y="46115"/>
                </a:lnTo>
                <a:lnTo>
                  <a:pt x="52219" y="44928"/>
                </a:lnTo>
                <a:lnTo>
                  <a:pt x="52558" y="42555"/>
                </a:lnTo>
                <a:lnTo>
                  <a:pt x="51879" y="40181"/>
                </a:lnTo>
                <a:lnTo>
                  <a:pt x="50354" y="38147"/>
                </a:lnTo>
                <a:lnTo>
                  <a:pt x="49336" y="37469"/>
                </a:lnTo>
                <a:lnTo>
                  <a:pt x="47471" y="36621"/>
                </a:lnTo>
                <a:lnTo>
                  <a:pt x="43572" y="36960"/>
                </a:lnTo>
                <a:lnTo>
                  <a:pt x="42046" y="38147"/>
                </a:lnTo>
                <a:lnTo>
                  <a:pt x="31026" y="31704"/>
                </a:lnTo>
                <a:lnTo>
                  <a:pt x="31026" y="29670"/>
                </a:lnTo>
                <a:lnTo>
                  <a:pt x="30178" y="27635"/>
                </a:lnTo>
                <a:lnTo>
                  <a:pt x="28992" y="25940"/>
                </a:lnTo>
                <a:lnTo>
                  <a:pt x="27127" y="24923"/>
                </a:lnTo>
                <a:lnTo>
                  <a:pt x="27127" y="12377"/>
                </a:lnTo>
                <a:lnTo>
                  <a:pt x="28992" y="11529"/>
                </a:lnTo>
                <a:lnTo>
                  <a:pt x="31196" y="8477"/>
                </a:lnTo>
                <a:lnTo>
                  <a:pt x="31365" y="6443"/>
                </a:lnTo>
                <a:lnTo>
                  <a:pt x="31365" y="5087"/>
                </a:lnTo>
                <a:lnTo>
                  <a:pt x="30348" y="2883"/>
                </a:lnTo>
                <a:lnTo>
                  <a:pt x="28653" y="1018"/>
                </a:lnTo>
                <a:lnTo>
                  <a:pt x="26279" y="170"/>
                </a:lnTo>
                <a:lnTo>
                  <a:pt x="25092" y="0"/>
                </a:lnTo>
                <a:lnTo>
                  <a:pt x="23736" y="170"/>
                </a:lnTo>
                <a:lnTo>
                  <a:pt x="21532" y="1018"/>
                </a:lnTo>
                <a:lnTo>
                  <a:pt x="19667" y="2883"/>
                </a:lnTo>
                <a:lnTo>
                  <a:pt x="18819" y="5087"/>
                </a:lnTo>
                <a:lnTo>
                  <a:pt x="18650" y="6443"/>
                </a:lnTo>
                <a:lnTo>
                  <a:pt x="18989" y="8477"/>
                </a:lnTo>
                <a:lnTo>
                  <a:pt x="21193" y="11529"/>
                </a:lnTo>
                <a:lnTo>
                  <a:pt x="22888" y="12377"/>
                </a:lnTo>
                <a:lnTo>
                  <a:pt x="22888" y="24753"/>
                </a:lnTo>
                <a:lnTo>
                  <a:pt x="22210" y="24923"/>
                </a:lnTo>
                <a:lnTo>
                  <a:pt x="21532" y="25262"/>
                </a:lnTo>
                <a:lnTo>
                  <a:pt x="19837" y="26449"/>
                </a:lnTo>
                <a:lnTo>
                  <a:pt x="18311" y="30009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624;p55">
            <a:extLst>
              <a:ext uri="{FF2B5EF4-FFF2-40B4-BE49-F238E27FC236}">
                <a16:creationId xmlns:a16="http://schemas.microsoft.com/office/drawing/2014/main" id="{5E9F50A1-929E-4E15-9CD9-6CBA788840D0}"/>
              </a:ext>
            </a:extLst>
          </p:cNvPr>
          <p:cNvSpPr/>
          <p:nvPr/>
        </p:nvSpPr>
        <p:spPr>
          <a:xfrm>
            <a:off x="4608005" y="5431776"/>
            <a:ext cx="203992" cy="442589"/>
          </a:xfrm>
          <a:custGeom>
            <a:avLst/>
            <a:gdLst/>
            <a:ahLst/>
            <a:cxnLst/>
            <a:rect l="l" t="t" r="r" b="b"/>
            <a:pathLst>
              <a:path w="25167" h="54527" extrusionOk="0">
                <a:moveTo>
                  <a:pt x="10402" y="29529"/>
                </a:moveTo>
                <a:lnTo>
                  <a:pt x="10402" y="0"/>
                </a:lnTo>
                <a:lnTo>
                  <a:pt x="14597" y="0"/>
                </a:lnTo>
                <a:lnTo>
                  <a:pt x="14597" y="29529"/>
                </a:lnTo>
                <a:lnTo>
                  <a:pt x="16778" y="30032"/>
                </a:lnTo>
                <a:lnTo>
                  <a:pt x="20636" y="32213"/>
                </a:lnTo>
                <a:lnTo>
                  <a:pt x="23489" y="35569"/>
                </a:lnTo>
                <a:lnTo>
                  <a:pt x="24999" y="39763"/>
                </a:lnTo>
                <a:lnTo>
                  <a:pt x="25166" y="41944"/>
                </a:lnTo>
                <a:lnTo>
                  <a:pt x="24999" y="44628"/>
                </a:lnTo>
                <a:lnTo>
                  <a:pt x="22985" y="49158"/>
                </a:lnTo>
                <a:lnTo>
                  <a:pt x="19630" y="52514"/>
                </a:lnTo>
                <a:lnTo>
                  <a:pt x="15100" y="54359"/>
                </a:lnTo>
                <a:lnTo>
                  <a:pt x="12583" y="54527"/>
                </a:lnTo>
                <a:lnTo>
                  <a:pt x="10067" y="54359"/>
                </a:lnTo>
                <a:lnTo>
                  <a:pt x="5537" y="52514"/>
                </a:lnTo>
                <a:lnTo>
                  <a:pt x="2014" y="49158"/>
                </a:lnTo>
                <a:lnTo>
                  <a:pt x="168" y="44628"/>
                </a:lnTo>
                <a:lnTo>
                  <a:pt x="0" y="41944"/>
                </a:lnTo>
                <a:lnTo>
                  <a:pt x="168" y="39763"/>
                </a:lnTo>
                <a:lnTo>
                  <a:pt x="1678" y="35569"/>
                </a:lnTo>
                <a:lnTo>
                  <a:pt x="4530" y="32213"/>
                </a:lnTo>
                <a:lnTo>
                  <a:pt x="8221" y="30032"/>
                </a:lnTo>
                <a:lnTo>
                  <a:pt x="10402" y="29529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625;p55">
            <a:extLst>
              <a:ext uri="{FF2B5EF4-FFF2-40B4-BE49-F238E27FC236}">
                <a16:creationId xmlns:a16="http://schemas.microsoft.com/office/drawing/2014/main" id="{287EE7EA-9D04-4287-AE4E-E66280E4799E}"/>
              </a:ext>
            </a:extLst>
          </p:cNvPr>
          <p:cNvSpPr/>
          <p:nvPr/>
        </p:nvSpPr>
        <p:spPr>
          <a:xfrm>
            <a:off x="4752154" y="5077711"/>
            <a:ext cx="405251" cy="287347"/>
          </a:xfrm>
          <a:custGeom>
            <a:avLst/>
            <a:gdLst/>
            <a:ahLst/>
            <a:cxnLst/>
            <a:rect l="l" t="t" r="r" b="b"/>
            <a:pathLst>
              <a:path w="49997" h="35401" extrusionOk="0">
                <a:moveTo>
                  <a:pt x="27683" y="20636"/>
                </a:moveTo>
                <a:lnTo>
                  <a:pt x="2181" y="35400"/>
                </a:lnTo>
                <a:lnTo>
                  <a:pt x="0" y="31877"/>
                </a:lnTo>
                <a:lnTo>
                  <a:pt x="25670" y="17113"/>
                </a:lnTo>
                <a:lnTo>
                  <a:pt x="24999" y="14932"/>
                </a:lnTo>
                <a:lnTo>
                  <a:pt x="24999" y="10570"/>
                </a:lnTo>
                <a:lnTo>
                  <a:pt x="26341" y="6376"/>
                </a:lnTo>
                <a:lnTo>
                  <a:pt x="29193" y="3020"/>
                </a:lnTo>
                <a:lnTo>
                  <a:pt x="31038" y="1678"/>
                </a:lnTo>
                <a:lnTo>
                  <a:pt x="33387" y="671"/>
                </a:lnTo>
                <a:lnTo>
                  <a:pt x="38253" y="0"/>
                </a:lnTo>
                <a:lnTo>
                  <a:pt x="42950" y="1342"/>
                </a:lnTo>
                <a:lnTo>
                  <a:pt x="46809" y="4194"/>
                </a:lnTo>
                <a:lnTo>
                  <a:pt x="48319" y="6376"/>
                </a:lnTo>
                <a:lnTo>
                  <a:pt x="49494" y="8724"/>
                </a:lnTo>
                <a:lnTo>
                  <a:pt x="49997" y="13590"/>
                </a:lnTo>
                <a:lnTo>
                  <a:pt x="48823" y="18120"/>
                </a:lnTo>
                <a:lnTo>
                  <a:pt x="45803" y="22146"/>
                </a:lnTo>
                <a:lnTo>
                  <a:pt x="43622" y="23488"/>
                </a:lnTo>
                <a:lnTo>
                  <a:pt x="41608" y="24495"/>
                </a:lnTo>
                <a:lnTo>
                  <a:pt x="37246" y="25334"/>
                </a:lnTo>
                <a:lnTo>
                  <a:pt x="33052" y="24495"/>
                </a:lnTo>
                <a:lnTo>
                  <a:pt x="29193" y="22314"/>
                </a:lnTo>
                <a:lnTo>
                  <a:pt x="27683" y="20636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626;p55">
            <a:extLst>
              <a:ext uri="{FF2B5EF4-FFF2-40B4-BE49-F238E27FC236}">
                <a16:creationId xmlns:a16="http://schemas.microsoft.com/office/drawing/2014/main" id="{9E63A55E-EC3E-4D41-9397-677C4328D050}"/>
              </a:ext>
            </a:extLst>
          </p:cNvPr>
          <p:cNvSpPr/>
          <p:nvPr/>
        </p:nvSpPr>
        <p:spPr>
          <a:xfrm>
            <a:off x="4253075" y="5077711"/>
            <a:ext cx="406613" cy="287347"/>
          </a:xfrm>
          <a:custGeom>
            <a:avLst/>
            <a:gdLst/>
            <a:ahLst/>
            <a:cxnLst/>
            <a:rect l="l" t="t" r="r" b="b"/>
            <a:pathLst>
              <a:path w="50165" h="35401" extrusionOk="0">
                <a:moveTo>
                  <a:pt x="22482" y="20636"/>
                </a:moveTo>
                <a:lnTo>
                  <a:pt x="47984" y="35400"/>
                </a:lnTo>
                <a:lnTo>
                  <a:pt x="50165" y="31877"/>
                </a:lnTo>
                <a:lnTo>
                  <a:pt x="24495" y="17113"/>
                </a:lnTo>
                <a:lnTo>
                  <a:pt x="25166" y="14932"/>
                </a:lnTo>
                <a:lnTo>
                  <a:pt x="25166" y="10570"/>
                </a:lnTo>
                <a:lnTo>
                  <a:pt x="23656" y="6376"/>
                </a:lnTo>
                <a:lnTo>
                  <a:pt x="20972" y="3020"/>
                </a:lnTo>
                <a:lnTo>
                  <a:pt x="18959" y="1678"/>
                </a:lnTo>
                <a:lnTo>
                  <a:pt x="16778" y="671"/>
                </a:lnTo>
                <a:lnTo>
                  <a:pt x="11912" y="0"/>
                </a:lnTo>
                <a:lnTo>
                  <a:pt x="7214" y="1342"/>
                </a:lnTo>
                <a:lnTo>
                  <a:pt x="3188" y="4194"/>
                </a:lnTo>
                <a:lnTo>
                  <a:pt x="1846" y="6376"/>
                </a:lnTo>
                <a:lnTo>
                  <a:pt x="671" y="8724"/>
                </a:lnTo>
                <a:lnTo>
                  <a:pt x="0" y="13590"/>
                </a:lnTo>
                <a:lnTo>
                  <a:pt x="1342" y="18120"/>
                </a:lnTo>
                <a:lnTo>
                  <a:pt x="4362" y="22146"/>
                </a:lnTo>
                <a:lnTo>
                  <a:pt x="6376" y="23488"/>
                </a:lnTo>
                <a:lnTo>
                  <a:pt x="8557" y="24495"/>
                </a:lnTo>
                <a:lnTo>
                  <a:pt x="12919" y="25334"/>
                </a:lnTo>
                <a:lnTo>
                  <a:pt x="17113" y="24495"/>
                </a:lnTo>
                <a:lnTo>
                  <a:pt x="20804" y="22314"/>
                </a:lnTo>
                <a:lnTo>
                  <a:pt x="22482" y="20636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627;p55">
            <a:extLst>
              <a:ext uri="{FF2B5EF4-FFF2-40B4-BE49-F238E27FC236}">
                <a16:creationId xmlns:a16="http://schemas.microsoft.com/office/drawing/2014/main" id="{5163A4F8-F534-4C4D-98C8-8DEE1C8E3DC1}"/>
              </a:ext>
            </a:extLst>
          </p:cNvPr>
          <p:cNvSpPr/>
          <p:nvPr/>
        </p:nvSpPr>
        <p:spPr>
          <a:xfrm>
            <a:off x="4608005" y="5279252"/>
            <a:ext cx="203992" cy="204277"/>
          </a:xfrm>
          <a:custGeom>
            <a:avLst/>
            <a:gdLst/>
            <a:ahLst/>
            <a:cxnLst/>
            <a:rect l="l" t="t" r="r" b="b"/>
            <a:pathLst>
              <a:path w="25167" h="25167" extrusionOk="0">
                <a:moveTo>
                  <a:pt x="25166" y="12584"/>
                </a:moveTo>
                <a:lnTo>
                  <a:pt x="24999" y="15100"/>
                </a:lnTo>
                <a:lnTo>
                  <a:pt x="22985" y="19630"/>
                </a:lnTo>
                <a:lnTo>
                  <a:pt x="19630" y="22986"/>
                </a:lnTo>
                <a:lnTo>
                  <a:pt x="15100" y="24999"/>
                </a:lnTo>
                <a:lnTo>
                  <a:pt x="12583" y="25167"/>
                </a:lnTo>
                <a:lnTo>
                  <a:pt x="10067" y="24999"/>
                </a:lnTo>
                <a:lnTo>
                  <a:pt x="5537" y="22986"/>
                </a:lnTo>
                <a:lnTo>
                  <a:pt x="2014" y="19630"/>
                </a:lnTo>
                <a:lnTo>
                  <a:pt x="168" y="15100"/>
                </a:lnTo>
                <a:lnTo>
                  <a:pt x="0" y="12584"/>
                </a:lnTo>
                <a:lnTo>
                  <a:pt x="168" y="10067"/>
                </a:lnTo>
                <a:lnTo>
                  <a:pt x="2014" y="5537"/>
                </a:lnTo>
                <a:lnTo>
                  <a:pt x="5537" y="2014"/>
                </a:lnTo>
                <a:lnTo>
                  <a:pt x="10067" y="168"/>
                </a:lnTo>
                <a:lnTo>
                  <a:pt x="12583" y="1"/>
                </a:lnTo>
                <a:lnTo>
                  <a:pt x="15100" y="168"/>
                </a:lnTo>
                <a:lnTo>
                  <a:pt x="19630" y="2014"/>
                </a:lnTo>
                <a:lnTo>
                  <a:pt x="22985" y="5537"/>
                </a:lnTo>
                <a:lnTo>
                  <a:pt x="24999" y="10067"/>
                </a:lnTo>
                <a:lnTo>
                  <a:pt x="25166" y="12584"/>
                </a:ln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628;p55">
            <a:extLst>
              <a:ext uri="{FF2B5EF4-FFF2-40B4-BE49-F238E27FC236}">
                <a16:creationId xmlns:a16="http://schemas.microsoft.com/office/drawing/2014/main" id="{3C57897F-8F4E-4B8C-B3AD-9F55C143B6C7}"/>
              </a:ext>
            </a:extLst>
          </p:cNvPr>
          <p:cNvSpPr/>
          <p:nvPr/>
        </p:nvSpPr>
        <p:spPr>
          <a:xfrm>
            <a:off x="4642002" y="4598349"/>
            <a:ext cx="135995" cy="322760"/>
          </a:xfrm>
          <a:custGeom>
            <a:avLst/>
            <a:gdLst/>
            <a:ahLst/>
            <a:cxnLst/>
            <a:rect l="l" t="t" r="r" b="b"/>
            <a:pathLst>
              <a:path w="16778" h="39764" extrusionOk="0">
                <a:moveTo>
                  <a:pt x="10570" y="23321"/>
                </a:moveTo>
                <a:lnTo>
                  <a:pt x="11913" y="23657"/>
                </a:lnTo>
                <a:lnTo>
                  <a:pt x="14094" y="25167"/>
                </a:lnTo>
                <a:lnTo>
                  <a:pt x="15771" y="27348"/>
                </a:lnTo>
                <a:lnTo>
                  <a:pt x="16778" y="30032"/>
                </a:lnTo>
                <a:lnTo>
                  <a:pt x="16778" y="31374"/>
                </a:lnTo>
                <a:lnTo>
                  <a:pt x="16778" y="33052"/>
                </a:lnTo>
                <a:lnTo>
                  <a:pt x="15436" y="36072"/>
                </a:lnTo>
                <a:lnTo>
                  <a:pt x="13087" y="38421"/>
                </a:lnTo>
                <a:lnTo>
                  <a:pt x="10067" y="39763"/>
                </a:lnTo>
                <a:lnTo>
                  <a:pt x="8389" y="39763"/>
                </a:lnTo>
                <a:lnTo>
                  <a:pt x="6712" y="39763"/>
                </a:lnTo>
                <a:lnTo>
                  <a:pt x="3692" y="38421"/>
                </a:lnTo>
                <a:lnTo>
                  <a:pt x="1343" y="36072"/>
                </a:lnTo>
                <a:lnTo>
                  <a:pt x="168" y="33052"/>
                </a:lnTo>
                <a:lnTo>
                  <a:pt x="1" y="31374"/>
                </a:lnTo>
                <a:lnTo>
                  <a:pt x="168" y="30032"/>
                </a:lnTo>
                <a:lnTo>
                  <a:pt x="1007" y="27348"/>
                </a:lnTo>
                <a:lnTo>
                  <a:pt x="2685" y="25167"/>
                </a:lnTo>
                <a:lnTo>
                  <a:pt x="5034" y="23657"/>
                </a:lnTo>
                <a:lnTo>
                  <a:pt x="6376" y="23321"/>
                </a:lnTo>
                <a:lnTo>
                  <a:pt x="6376" y="1"/>
                </a:lnTo>
                <a:lnTo>
                  <a:pt x="10570" y="1"/>
                </a:lnTo>
                <a:lnTo>
                  <a:pt x="10570" y="2332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629;p55">
            <a:extLst>
              <a:ext uri="{FF2B5EF4-FFF2-40B4-BE49-F238E27FC236}">
                <a16:creationId xmlns:a16="http://schemas.microsoft.com/office/drawing/2014/main" id="{8B4E57CF-CD8D-4554-B96A-617B18EDDA5F}"/>
              </a:ext>
            </a:extLst>
          </p:cNvPr>
          <p:cNvSpPr/>
          <p:nvPr/>
        </p:nvSpPr>
        <p:spPr>
          <a:xfrm>
            <a:off x="4735831" y="4384551"/>
            <a:ext cx="297829" cy="211088"/>
          </a:xfrm>
          <a:custGeom>
            <a:avLst/>
            <a:gdLst/>
            <a:ahLst/>
            <a:cxnLst/>
            <a:rect l="l" t="t" r="r" b="b"/>
            <a:pathLst>
              <a:path w="36744" h="26006" extrusionOk="0">
                <a:moveTo>
                  <a:pt x="20134" y="10570"/>
                </a:moveTo>
                <a:lnTo>
                  <a:pt x="19966" y="9228"/>
                </a:lnTo>
                <a:lnTo>
                  <a:pt x="20134" y="6543"/>
                </a:lnTo>
                <a:lnTo>
                  <a:pt x="21141" y="4027"/>
                </a:lnTo>
                <a:lnTo>
                  <a:pt x="22818" y="1846"/>
                </a:lnTo>
                <a:lnTo>
                  <a:pt x="24160" y="1174"/>
                </a:lnTo>
                <a:lnTo>
                  <a:pt x="25670" y="336"/>
                </a:lnTo>
                <a:lnTo>
                  <a:pt x="28858" y="0"/>
                </a:lnTo>
                <a:lnTo>
                  <a:pt x="32046" y="839"/>
                </a:lnTo>
                <a:lnTo>
                  <a:pt x="34562" y="2852"/>
                </a:lnTo>
                <a:lnTo>
                  <a:pt x="35569" y="4194"/>
                </a:lnTo>
                <a:lnTo>
                  <a:pt x="36240" y="5704"/>
                </a:lnTo>
                <a:lnTo>
                  <a:pt x="36744" y="9060"/>
                </a:lnTo>
                <a:lnTo>
                  <a:pt x="35905" y="12080"/>
                </a:lnTo>
                <a:lnTo>
                  <a:pt x="33891" y="14764"/>
                </a:lnTo>
                <a:lnTo>
                  <a:pt x="32549" y="15603"/>
                </a:lnTo>
                <a:lnTo>
                  <a:pt x="31207" y="16274"/>
                </a:lnTo>
                <a:lnTo>
                  <a:pt x="28523" y="16777"/>
                </a:lnTo>
                <a:lnTo>
                  <a:pt x="25838" y="16442"/>
                </a:lnTo>
                <a:lnTo>
                  <a:pt x="23322" y="15267"/>
                </a:lnTo>
                <a:lnTo>
                  <a:pt x="22315" y="14261"/>
                </a:lnTo>
                <a:lnTo>
                  <a:pt x="2014" y="26005"/>
                </a:lnTo>
                <a:lnTo>
                  <a:pt x="1" y="22314"/>
                </a:lnTo>
                <a:lnTo>
                  <a:pt x="20134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630;p55">
            <a:extLst>
              <a:ext uri="{FF2B5EF4-FFF2-40B4-BE49-F238E27FC236}">
                <a16:creationId xmlns:a16="http://schemas.microsoft.com/office/drawing/2014/main" id="{A106D4ED-A273-46AA-852A-946D9614FD16}"/>
              </a:ext>
            </a:extLst>
          </p:cNvPr>
          <p:cNvSpPr/>
          <p:nvPr/>
        </p:nvSpPr>
        <p:spPr>
          <a:xfrm>
            <a:off x="4394499" y="4384551"/>
            <a:ext cx="297829" cy="211088"/>
          </a:xfrm>
          <a:custGeom>
            <a:avLst/>
            <a:gdLst/>
            <a:ahLst/>
            <a:cxnLst/>
            <a:rect l="l" t="t" r="r" b="b"/>
            <a:pathLst>
              <a:path w="36744" h="26006" extrusionOk="0">
                <a:moveTo>
                  <a:pt x="16610" y="10570"/>
                </a:moveTo>
                <a:lnTo>
                  <a:pt x="16778" y="9228"/>
                </a:lnTo>
                <a:lnTo>
                  <a:pt x="16778" y="6543"/>
                </a:lnTo>
                <a:lnTo>
                  <a:pt x="15604" y="4027"/>
                </a:lnTo>
                <a:lnTo>
                  <a:pt x="13926" y="1846"/>
                </a:lnTo>
                <a:lnTo>
                  <a:pt x="12752" y="1174"/>
                </a:lnTo>
                <a:lnTo>
                  <a:pt x="11074" y="336"/>
                </a:lnTo>
                <a:lnTo>
                  <a:pt x="7886" y="0"/>
                </a:lnTo>
                <a:lnTo>
                  <a:pt x="4698" y="839"/>
                </a:lnTo>
                <a:lnTo>
                  <a:pt x="2182" y="2852"/>
                </a:lnTo>
                <a:lnTo>
                  <a:pt x="1175" y="4194"/>
                </a:lnTo>
                <a:lnTo>
                  <a:pt x="504" y="5704"/>
                </a:lnTo>
                <a:lnTo>
                  <a:pt x="1" y="9060"/>
                </a:lnTo>
                <a:lnTo>
                  <a:pt x="840" y="12080"/>
                </a:lnTo>
                <a:lnTo>
                  <a:pt x="2853" y="14764"/>
                </a:lnTo>
                <a:lnTo>
                  <a:pt x="4363" y="15603"/>
                </a:lnTo>
                <a:lnTo>
                  <a:pt x="5537" y="16274"/>
                </a:lnTo>
                <a:lnTo>
                  <a:pt x="8222" y="16777"/>
                </a:lnTo>
                <a:lnTo>
                  <a:pt x="11074" y="16442"/>
                </a:lnTo>
                <a:lnTo>
                  <a:pt x="13423" y="15267"/>
                </a:lnTo>
                <a:lnTo>
                  <a:pt x="14429" y="14261"/>
                </a:lnTo>
                <a:lnTo>
                  <a:pt x="34730" y="26005"/>
                </a:lnTo>
                <a:lnTo>
                  <a:pt x="36743" y="22314"/>
                </a:lnTo>
                <a:lnTo>
                  <a:pt x="16610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631;p55">
            <a:extLst>
              <a:ext uri="{FF2B5EF4-FFF2-40B4-BE49-F238E27FC236}">
                <a16:creationId xmlns:a16="http://schemas.microsoft.com/office/drawing/2014/main" id="{ADCA5D24-78A9-47E9-B50C-E7D69F09AD8F}"/>
              </a:ext>
            </a:extLst>
          </p:cNvPr>
          <p:cNvSpPr/>
          <p:nvPr/>
        </p:nvSpPr>
        <p:spPr>
          <a:xfrm>
            <a:off x="4642002" y="4530257"/>
            <a:ext cx="135995" cy="136193"/>
          </a:xfrm>
          <a:custGeom>
            <a:avLst/>
            <a:gdLst/>
            <a:ahLst/>
            <a:cxnLst/>
            <a:rect l="l" t="t" r="r" b="b"/>
            <a:pathLst>
              <a:path w="16778" h="16779" extrusionOk="0">
                <a:moveTo>
                  <a:pt x="16778" y="8390"/>
                </a:moveTo>
                <a:lnTo>
                  <a:pt x="16778" y="10067"/>
                </a:lnTo>
                <a:lnTo>
                  <a:pt x="15436" y="13087"/>
                </a:lnTo>
                <a:lnTo>
                  <a:pt x="13087" y="15268"/>
                </a:lnTo>
                <a:lnTo>
                  <a:pt x="10067" y="16610"/>
                </a:lnTo>
                <a:lnTo>
                  <a:pt x="8389" y="16778"/>
                </a:lnTo>
                <a:lnTo>
                  <a:pt x="6712" y="16610"/>
                </a:lnTo>
                <a:lnTo>
                  <a:pt x="3692" y="15268"/>
                </a:lnTo>
                <a:lnTo>
                  <a:pt x="1343" y="13087"/>
                </a:lnTo>
                <a:lnTo>
                  <a:pt x="168" y="10067"/>
                </a:lnTo>
                <a:lnTo>
                  <a:pt x="1" y="8390"/>
                </a:lnTo>
                <a:lnTo>
                  <a:pt x="168" y="6712"/>
                </a:lnTo>
                <a:lnTo>
                  <a:pt x="1343" y="3692"/>
                </a:lnTo>
                <a:lnTo>
                  <a:pt x="3692" y="1343"/>
                </a:lnTo>
                <a:lnTo>
                  <a:pt x="6712" y="1"/>
                </a:lnTo>
                <a:lnTo>
                  <a:pt x="8389" y="1"/>
                </a:lnTo>
                <a:lnTo>
                  <a:pt x="10067" y="1"/>
                </a:lnTo>
                <a:lnTo>
                  <a:pt x="13087" y="1343"/>
                </a:lnTo>
                <a:lnTo>
                  <a:pt x="15436" y="3692"/>
                </a:lnTo>
                <a:lnTo>
                  <a:pt x="16778" y="6712"/>
                </a:lnTo>
                <a:lnTo>
                  <a:pt x="16778" y="839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632;p55">
            <a:extLst>
              <a:ext uri="{FF2B5EF4-FFF2-40B4-BE49-F238E27FC236}">
                <a16:creationId xmlns:a16="http://schemas.microsoft.com/office/drawing/2014/main" id="{764F6D8B-7E1D-4DEA-8422-E89531C554DC}"/>
              </a:ext>
            </a:extLst>
          </p:cNvPr>
          <p:cNvSpPr/>
          <p:nvPr/>
        </p:nvSpPr>
        <p:spPr>
          <a:xfrm>
            <a:off x="5355945" y="5755885"/>
            <a:ext cx="136001" cy="322760"/>
          </a:xfrm>
          <a:custGeom>
            <a:avLst/>
            <a:gdLst/>
            <a:ahLst/>
            <a:cxnLst/>
            <a:rect l="l" t="t" r="r" b="b"/>
            <a:pathLst>
              <a:path w="16779" h="39764" extrusionOk="0">
                <a:moveTo>
                  <a:pt x="10571" y="23321"/>
                </a:moveTo>
                <a:lnTo>
                  <a:pt x="11913" y="23657"/>
                </a:lnTo>
                <a:lnTo>
                  <a:pt x="14094" y="25167"/>
                </a:lnTo>
                <a:lnTo>
                  <a:pt x="15772" y="27348"/>
                </a:lnTo>
                <a:lnTo>
                  <a:pt x="16778" y="30032"/>
                </a:lnTo>
                <a:lnTo>
                  <a:pt x="16778" y="31374"/>
                </a:lnTo>
                <a:lnTo>
                  <a:pt x="16778" y="33052"/>
                </a:lnTo>
                <a:lnTo>
                  <a:pt x="15436" y="36072"/>
                </a:lnTo>
                <a:lnTo>
                  <a:pt x="13087" y="38421"/>
                </a:lnTo>
                <a:lnTo>
                  <a:pt x="10067" y="39763"/>
                </a:lnTo>
                <a:lnTo>
                  <a:pt x="8390" y="39763"/>
                </a:lnTo>
                <a:lnTo>
                  <a:pt x="6712" y="39763"/>
                </a:lnTo>
                <a:lnTo>
                  <a:pt x="3692" y="38421"/>
                </a:lnTo>
                <a:lnTo>
                  <a:pt x="1343" y="36072"/>
                </a:lnTo>
                <a:lnTo>
                  <a:pt x="169" y="33052"/>
                </a:lnTo>
                <a:lnTo>
                  <a:pt x="1" y="31374"/>
                </a:lnTo>
                <a:lnTo>
                  <a:pt x="169" y="30032"/>
                </a:lnTo>
                <a:lnTo>
                  <a:pt x="1008" y="27348"/>
                </a:lnTo>
                <a:lnTo>
                  <a:pt x="2685" y="25167"/>
                </a:lnTo>
                <a:lnTo>
                  <a:pt x="5034" y="23657"/>
                </a:lnTo>
                <a:lnTo>
                  <a:pt x="6376" y="23321"/>
                </a:lnTo>
                <a:lnTo>
                  <a:pt x="6376" y="1"/>
                </a:lnTo>
                <a:lnTo>
                  <a:pt x="10571" y="1"/>
                </a:lnTo>
                <a:lnTo>
                  <a:pt x="10571" y="2332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633;p55">
            <a:extLst>
              <a:ext uri="{FF2B5EF4-FFF2-40B4-BE49-F238E27FC236}">
                <a16:creationId xmlns:a16="http://schemas.microsoft.com/office/drawing/2014/main" id="{0C9FFD6D-03A5-4637-91BD-9F3B9C5E5337}"/>
              </a:ext>
            </a:extLst>
          </p:cNvPr>
          <p:cNvSpPr/>
          <p:nvPr/>
        </p:nvSpPr>
        <p:spPr>
          <a:xfrm>
            <a:off x="5449782" y="5542087"/>
            <a:ext cx="297820" cy="211088"/>
          </a:xfrm>
          <a:custGeom>
            <a:avLst/>
            <a:gdLst/>
            <a:ahLst/>
            <a:cxnLst/>
            <a:rect l="l" t="t" r="r" b="b"/>
            <a:pathLst>
              <a:path w="36743" h="26006" extrusionOk="0">
                <a:moveTo>
                  <a:pt x="20133" y="10570"/>
                </a:moveTo>
                <a:lnTo>
                  <a:pt x="19966" y="9228"/>
                </a:lnTo>
                <a:lnTo>
                  <a:pt x="20133" y="6543"/>
                </a:lnTo>
                <a:lnTo>
                  <a:pt x="21140" y="4027"/>
                </a:lnTo>
                <a:lnTo>
                  <a:pt x="22818" y="1846"/>
                </a:lnTo>
                <a:lnTo>
                  <a:pt x="24160" y="1175"/>
                </a:lnTo>
                <a:lnTo>
                  <a:pt x="25670" y="336"/>
                </a:lnTo>
                <a:lnTo>
                  <a:pt x="28858" y="0"/>
                </a:lnTo>
                <a:lnTo>
                  <a:pt x="32045" y="839"/>
                </a:lnTo>
                <a:lnTo>
                  <a:pt x="34562" y="2852"/>
                </a:lnTo>
                <a:lnTo>
                  <a:pt x="35569" y="4194"/>
                </a:lnTo>
                <a:lnTo>
                  <a:pt x="36240" y="5704"/>
                </a:lnTo>
                <a:lnTo>
                  <a:pt x="36743" y="9060"/>
                </a:lnTo>
                <a:lnTo>
                  <a:pt x="35904" y="12080"/>
                </a:lnTo>
                <a:lnTo>
                  <a:pt x="33891" y="14764"/>
                </a:lnTo>
                <a:lnTo>
                  <a:pt x="32549" y="15603"/>
                </a:lnTo>
                <a:lnTo>
                  <a:pt x="31206" y="16274"/>
                </a:lnTo>
                <a:lnTo>
                  <a:pt x="28522" y="16778"/>
                </a:lnTo>
                <a:lnTo>
                  <a:pt x="25838" y="16442"/>
                </a:lnTo>
                <a:lnTo>
                  <a:pt x="23321" y="15268"/>
                </a:lnTo>
                <a:lnTo>
                  <a:pt x="22314" y="14261"/>
                </a:lnTo>
                <a:lnTo>
                  <a:pt x="2014" y="26005"/>
                </a:lnTo>
                <a:lnTo>
                  <a:pt x="0" y="22314"/>
                </a:lnTo>
                <a:lnTo>
                  <a:pt x="20133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0" name="Google Shape;634;p55">
            <a:extLst>
              <a:ext uri="{FF2B5EF4-FFF2-40B4-BE49-F238E27FC236}">
                <a16:creationId xmlns:a16="http://schemas.microsoft.com/office/drawing/2014/main" id="{67805F46-9902-49C3-9240-5FCF49960637}"/>
              </a:ext>
            </a:extLst>
          </p:cNvPr>
          <p:cNvSpPr/>
          <p:nvPr/>
        </p:nvSpPr>
        <p:spPr>
          <a:xfrm>
            <a:off x="5108450" y="5542087"/>
            <a:ext cx="297820" cy="211088"/>
          </a:xfrm>
          <a:custGeom>
            <a:avLst/>
            <a:gdLst/>
            <a:ahLst/>
            <a:cxnLst/>
            <a:rect l="l" t="t" r="r" b="b"/>
            <a:pathLst>
              <a:path w="36743" h="26006" extrusionOk="0">
                <a:moveTo>
                  <a:pt x="16610" y="10570"/>
                </a:moveTo>
                <a:lnTo>
                  <a:pt x="16777" y="9228"/>
                </a:lnTo>
                <a:lnTo>
                  <a:pt x="16777" y="6543"/>
                </a:lnTo>
                <a:lnTo>
                  <a:pt x="15603" y="4027"/>
                </a:lnTo>
                <a:lnTo>
                  <a:pt x="13925" y="1846"/>
                </a:lnTo>
                <a:lnTo>
                  <a:pt x="12751" y="1175"/>
                </a:lnTo>
                <a:lnTo>
                  <a:pt x="11073" y="336"/>
                </a:lnTo>
                <a:lnTo>
                  <a:pt x="7885" y="0"/>
                </a:lnTo>
                <a:lnTo>
                  <a:pt x="4698" y="839"/>
                </a:lnTo>
                <a:lnTo>
                  <a:pt x="2181" y="2852"/>
                </a:lnTo>
                <a:lnTo>
                  <a:pt x="1175" y="4194"/>
                </a:lnTo>
                <a:lnTo>
                  <a:pt x="503" y="5704"/>
                </a:lnTo>
                <a:lnTo>
                  <a:pt x="0" y="9060"/>
                </a:lnTo>
                <a:lnTo>
                  <a:pt x="839" y="12080"/>
                </a:lnTo>
                <a:lnTo>
                  <a:pt x="2852" y="14764"/>
                </a:lnTo>
                <a:lnTo>
                  <a:pt x="4362" y="15603"/>
                </a:lnTo>
                <a:lnTo>
                  <a:pt x="5537" y="16274"/>
                </a:lnTo>
                <a:lnTo>
                  <a:pt x="8221" y="16778"/>
                </a:lnTo>
                <a:lnTo>
                  <a:pt x="11073" y="16442"/>
                </a:lnTo>
                <a:lnTo>
                  <a:pt x="13422" y="15268"/>
                </a:lnTo>
                <a:lnTo>
                  <a:pt x="14429" y="14261"/>
                </a:lnTo>
                <a:lnTo>
                  <a:pt x="34729" y="26005"/>
                </a:lnTo>
                <a:lnTo>
                  <a:pt x="36743" y="22314"/>
                </a:lnTo>
                <a:lnTo>
                  <a:pt x="16610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635;p55">
            <a:extLst>
              <a:ext uri="{FF2B5EF4-FFF2-40B4-BE49-F238E27FC236}">
                <a16:creationId xmlns:a16="http://schemas.microsoft.com/office/drawing/2014/main" id="{B039A64F-3437-4480-85EF-058F2EF13CCA}"/>
              </a:ext>
            </a:extLst>
          </p:cNvPr>
          <p:cNvSpPr/>
          <p:nvPr/>
        </p:nvSpPr>
        <p:spPr>
          <a:xfrm>
            <a:off x="5355945" y="5687793"/>
            <a:ext cx="136001" cy="136193"/>
          </a:xfrm>
          <a:custGeom>
            <a:avLst/>
            <a:gdLst/>
            <a:ahLst/>
            <a:cxnLst/>
            <a:rect l="l" t="t" r="r" b="b"/>
            <a:pathLst>
              <a:path w="16779" h="16779" extrusionOk="0">
                <a:moveTo>
                  <a:pt x="16778" y="8390"/>
                </a:moveTo>
                <a:lnTo>
                  <a:pt x="16778" y="10067"/>
                </a:lnTo>
                <a:lnTo>
                  <a:pt x="15436" y="13087"/>
                </a:lnTo>
                <a:lnTo>
                  <a:pt x="13087" y="15268"/>
                </a:lnTo>
                <a:lnTo>
                  <a:pt x="10067" y="16611"/>
                </a:lnTo>
                <a:lnTo>
                  <a:pt x="8390" y="16778"/>
                </a:lnTo>
                <a:lnTo>
                  <a:pt x="6712" y="16611"/>
                </a:lnTo>
                <a:lnTo>
                  <a:pt x="3692" y="15268"/>
                </a:lnTo>
                <a:lnTo>
                  <a:pt x="1343" y="13087"/>
                </a:lnTo>
                <a:lnTo>
                  <a:pt x="169" y="10067"/>
                </a:lnTo>
                <a:lnTo>
                  <a:pt x="1" y="8390"/>
                </a:lnTo>
                <a:lnTo>
                  <a:pt x="169" y="6712"/>
                </a:lnTo>
                <a:lnTo>
                  <a:pt x="1343" y="3692"/>
                </a:lnTo>
                <a:lnTo>
                  <a:pt x="3692" y="1343"/>
                </a:lnTo>
                <a:lnTo>
                  <a:pt x="6712" y="1"/>
                </a:lnTo>
                <a:lnTo>
                  <a:pt x="8390" y="1"/>
                </a:lnTo>
                <a:lnTo>
                  <a:pt x="10067" y="1"/>
                </a:lnTo>
                <a:lnTo>
                  <a:pt x="13087" y="1343"/>
                </a:lnTo>
                <a:lnTo>
                  <a:pt x="15436" y="3692"/>
                </a:lnTo>
                <a:lnTo>
                  <a:pt x="16778" y="6712"/>
                </a:lnTo>
                <a:lnTo>
                  <a:pt x="16778" y="839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2" name="Google Shape;636;p55">
            <a:extLst>
              <a:ext uri="{FF2B5EF4-FFF2-40B4-BE49-F238E27FC236}">
                <a16:creationId xmlns:a16="http://schemas.microsoft.com/office/drawing/2014/main" id="{439666B3-588A-46C5-83C2-C6DC537D56EC}"/>
              </a:ext>
            </a:extLst>
          </p:cNvPr>
          <p:cNvSpPr/>
          <p:nvPr/>
        </p:nvSpPr>
        <p:spPr>
          <a:xfrm>
            <a:off x="3911737" y="5755885"/>
            <a:ext cx="136001" cy="322760"/>
          </a:xfrm>
          <a:custGeom>
            <a:avLst/>
            <a:gdLst/>
            <a:ahLst/>
            <a:cxnLst/>
            <a:rect l="l" t="t" r="r" b="b"/>
            <a:pathLst>
              <a:path w="16779" h="39764" extrusionOk="0">
                <a:moveTo>
                  <a:pt x="10403" y="23321"/>
                </a:moveTo>
                <a:lnTo>
                  <a:pt x="11745" y="23657"/>
                </a:lnTo>
                <a:lnTo>
                  <a:pt x="14094" y="25167"/>
                </a:lnTo>
                <a:lnTo>
                  <a:pt x="15772" y="27348"/>
                </a:lnTo>
                <a:lnTo>
                  <a:pt x="16611" y="30032"/>
                </a:lnTo>
                <a:lnTo>
                  <a:pt x="16778" y="31374"/>
                </a:lnTo>
                <a:lnTo>
                  <a:pt x="16611" y="33052"/>
                </a:lnTo>
                <a:lnTo>
                  <a:pt x="15268" y="36072"/>
                </a:lnTo>
                <a:lnTo>
                  <a:pt x="13087" y="38421"/>
                </a:lnTo>
                <a:lnTo>
                  <a:pt x="10067" y="39763"/>
                </a:lnTo>
                <a:lnTo>
                  <a:pt x="8390" y="39763"/>
                </a:lnTo>
                <a:lnTo>
                  <a:pt x="6712" y="39763"/>
                </a:lnTo>
                <a:lnTo>
                  <a:pt x="3692" y="38421"/>
                </a:lnTo>
                <a:lnTo>
                  <a:pt x="1343" y="36072"/>
                </a:lnTo>
                <a:lnTo>
                  <a:pt x="1" y="33052"/>
                </a:lnTo>
                <a:lnTo>
                  <a:pt x="1" y="31374"/>
                </a:lnTo>
                <a:lnTo>
                  <a:pt x="1" y="30032"/>
                </a:lnTo>
                <a:lnTo>
                  <a:pt x="1008" y="27348"/>
                </a:lnTo>
                <a:lnTo>
                  <a:pt x="2685" y="25167"/>
                </a:lnTo>
                <a:lnTo>
                  <a:pt x="4866" y="23657"/>
                </a:lnTo>
                <a:lnTo>
                  <a:pt x="6209" y="23321"/>
                </a:lnTo>
                <a:lnTo>
                  <a:pt x="6209" y="1"/>
                </a:lnTo>
                <a:lnTo>
                  <a:pt x="10403" y="1"/>
                </a:lnTo>
                <a:lnTo>
                  <a:pt x="10403" y="23321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637;p55">
            <a:extLst>
              <a:ext uri="{FF2B5EF4-FFF2-40B4-BE49-F238E27FC236}">
                <a16:creationId xmlns:a16="http://schemas.microsoft.com/office/drawing/2014/main" id="{8D291378-04FC-4AC7-B3AA-0F8869F375D0}"/>
              </a:ext>
            </a:extLst>
          </p:cNvPr>
          <p:cNvSpPr/>
          <p:nvPr/>
        </p:nvSpPr>
        <p:spPr>
          <a:xfrm>
            <a:off x="4004211" y="5542087"/>
            <a:ext cx="297829" cy="211088"/>
          </a:xfrm>
          <a:custGeom>
            <a:avLst/>
            <a:gdLst/>
            <a:ahLst/>
            <a:cxnLst/>
            <a:rect l="l" t="t" r="r" b="b"/>
            <a:pathLst>
              <a:path w="36744" h="26006" extrusionOk="0">
                <a:moveTo>
                  <a:pt x="20301" y="10570"/>
                </a:moveTo>
                <a:lnTo>
                  <a:pt x="19966" y="9228"/>
                </a:lnTo>
                <a:lnTo>
                  <a:pt x="20133" y="6543"/>
                </a:lnTo>
                <a:lnTo>
                  <a:pt x="21140" y="4027"/>
                </a:lnTo>
                <a:lnTo>
                  <a:pt x="22986" y="1846"/>
                </a:lnTo>
                <a:lnTo>
                  <a:pt x="24160" y="1175"/>
                </a:lnTo>
                <a:lnTo>
                  <a:pt x="25670" y="336"/>
                </a:lnTo>
                <a:lnTo>
                  <a:pt x="29025" y="0"/>
                </a:lnTo>
                <a:lnTo>
                  <a:pt x="32045" y="839"/>
                </a:lnTo>
                <a:lnTo>
                  <a:pt x="34730" y="2852"/>
                </a:lnTo>
                <a:lnTo>
                  <a:pt x="35569" y="4194"/>
                </a:lnTo>
                <a:lnTo>
                  <a:pt x="36408" y="5704"/>
                </a:lnTo>
                <a:lnTo>
                  <a:pt x="36743" y="9060"/>
                </a:lnTo>
                <a:lnTo>
                  <a:pt x="35904" y="12080"/>
                </a:lnTo>
                <a:lnTo>
                  <a:pt x="34059" y="14764"/>
                </a:lnTo>
                <a:lnTo>
                  <a:pt x="32549" y="15603"/>
                </a:lnTo>
                <a:lnTo>
                  <a:pt x="31207" y="16274"/>
                </a:lnTo>
                <a:lnTo>
                  <a:pt x="28522" y="16778"/>
                </a:lnTo>
                <a:lnTo>
                  <a:pt x="25838" y="16442"/>
                </a:lnTo>
                <a:lnTo>
                  <a:pt x="23489" y="15268"/>
                </a:lnTo>
                <a:lnTo>
                  <a:pt x="22314" y="14261"/>
                </a:lnTo>
                <a:lnTo>
                  <a:pt x="2182" y="26005"/>
                </a:lnTo>
                <a:lnTo>
                  <a:pt x="1" y="22314"/>
                </a:lnTo>
                <a:lnTo>
                  <a:pt x="20301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4" name="Google Shape;638;p55">
            <a:extLst>
              <a:ext uri="{FF2B5EF4-FFF2-40B4-BE49-F238E27FC236}">
                <a16:creationId xmlns:a16="http://schemas.microsoft.com/office/drawing/2014/main" id="{CCD131A8-B508-46FE-81CD-4064A440260C}"/>
              </a:ext>
            </a:extLst>
          </p:cNvPr>
          <p:cNvSpPr/>
          <p:nvPr/>
        </p:nvSpPr>
        <p:spPr>
          <a:xfrm>
            <a:off x="3664242" y="5542087"/>
            <a:ext cx="297820" cy="211088"/>
          </a:xfrm>
          <a:custGeom>
            <a:avLst/>
            <a:gdLst/>
            <a:ahLst/>
            <a:cxnLst/>
            <a:rect l="l" t="t" r="r" b="b"/>
            <a:pathLst>
              <a:path w="36743" h="26006" extrusionOk="0">
                <a:moveTo>
                  <a:pt x="16442" y="10570"/>
                </a:moveTo>
                <a:lnTo>
                  <a:pt x="16777" y="9228"/>
                </a:lnTo>
                <a:lnTo>
                  <a:pt x="16610" y="6543"/>
                </a:lnTo>
                <a:lnTo>
                  <a:pt x="15603" y="4027"/>
                </a:lnTo>
                <a:lnTo>
                  <a:pt x="13757" y="1846"/>
                </a:lnTo>
                <a:lnTo>
                  <a:pt x="12583" y="1175"/>
                </a:lnTo>
                <a:lnTo>
                  <a:pt x="11073" y="336"/>
                </a:lnTo>
                <a:lnTo>
                  <a:pt x="7718" y="0"/>
                </a:lnTo>
                <a:lnTo>
                  <a:pt x="4698" y="839"/>
                </a:lnTo>
                <a:lnTo>
                  <a:pt x="2013" y="2852"/>
                </a:lnTo>
                <a:lnTo>
                  <a:pt x="1174" y="4194"/>
                </a:lnTo>
                <a:lnTo>
                  <a:pt x="336" y="5704"/>
                </a:lnTo>
                <a:lnTo>
                  <a:pt x="0" y="9060"/>
                </a:lnTo>
                <a:lnTo>
                  <a:pt x="839" y="12080"/>
                </a:lnTo>
                <a:lnTo>
                  <a:pt x="2852" y="14764"/>
                </a:lnTo>
                <a:lnTo>
                  <a:pt x="4194" y="15603"/>
                </a:lnTo>
                <a:lnTo>
                  <a:pt x="5537" y="16274"/>
                </a:lnTo>
                <a:lnTo>
                  <a:pt x="8221" y="16778"/>
                </a:lnTo>
                <a:lnTo>
                  <a:pt x="10905" y="16442"/>
                </a:lnTo>
                <a:lnTo>
                  <a:pt x="13422" y="15268"/>
                </a:lnTo>
                <a:lnTo>
                  <a:pt x="14429" y="14261"/>
                </a:lnTo>
                <a:lnTo>
                  <a:pt x="34561" y="26005"/>
                </a:lnTo>
                <a:lnTo>
                  <a:pt x="36743" y="22314"/>
                </a:lnTo>
                <a:lnTo>
                  <a:pt x="16442" y="1057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5" name="Google Shape;639;p55">
            <a:extLst>
              <a:ext uri="{FF2B5EF4-FFF2-40B4-BE49-F238E27FC236}">
                <a16:creationId xmlns:a16="http://schemas.microsoft.com/office/drawing/2014/main" id="{F87B8DA7-74FF-43DF-B0C6-7594DFB039D5}"/>
              </a:ext>
            </a:extLst>
          </p:cNvPr>
          <p:cNvSpPr/>
          <p:nvPr/>
        </p:nvSpPr>
        <p:spPr>
          <a:xfrm>
            <a:off x="3911737" y="5687793"/>
            <a:ext cx="136001" cy="136193"/>
          </a:xfrm>
          <a:custGeom>
            <a:avLst/>
            <a:gdLst/>
            <a:ahLst/>
            <a:cxnLst/>
            <a:rect l="l" t="t" r="r" b="b"/>
            <a:pathLst>
              <a:path w="16779" h="16779" extrusionOk="0">
                <a:moveTo>
                  <a:pt x="16778" y="8390"/>
                </a:moveTo>
                <a:lnTo>
                  <a:pt x="16611" y="10067"/>
                </a:lnTo>
                <a:lnTo>
                  <a:pt x="15268" y="13087"/>
                </a:lnTo>
                <a:lnTo>
                  <a:pt x="13087" y="15268"/>
                </a:lnTo>
                <a:lnTo>
                  <a:pt x="10067" y="16611"/>
                </a:lnTo>
                <a:lnTo>
                  <a:pt x="8390" y="16778"/>
                </a:lnTo>
                <a:lnTo>
                  <a:pt x="6712" y="16611"/>
                </a:lnTo>
                <a:lnTo>
                  <a:pt x="3692" y="15268"/>
                </a:lnTo>
                <a:lnTo>
                  <a:pt x="1343" y="13087"/>
                </a:lnTo>
                <a:lnTo>
                  <a:pt x="1" y="10067"/>
                </a:lnTo>
                <a:lnTo>
                  <a:pt x="1" y="8390"/>
                </a:lnTo>
                <a:lnTo>
                  <a:pt x="1" y="6712"/>
                </a:lnTo>
                <a:lnTo>
                  <a:pt x="1343" y="3692"/>
                </a:lnTo>
                <a:lnTo>
                  <a:pt x="3692" y="1343"/>
                </a:lnTo>
                <a:lnTo>
                  <a:pt x="6712" y="1"/>
                </a:lnTo>
                <a:lnTo>
                  <a:pt x="8390" y="1"/>
                </a:lnTo>
                <a:lnTo>
                  <a:pt x="10067" y="1"/>
                </a:lnTo>
                <a:lnTo>
                  <a:pt x="13087" y="1343"/>
                </a:lnTo>
                <a:lnTo>
                  <a:pt x="15268" y="3692"/>
                </a:lnTo>
                <a:lnTo>
                  <a:pt x="16611" y="6712"/>
                </a:lnTo>
                <a:lnTo>
                  <a:pt x="16778" y="8390"/>
                </a:ln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16" name="Google Shape;640;p55">
            <a:extLst>
              <a:ext uri="{FF2B5EF4-FFF2-40B4-BE49-F238E27FC236}">
                <a16:creationId xmlns:a16="http://schemas.microsoft.com/office/drawing/2014/main" id="{41A1A709-7F93-44D8-8CB0-241863F9DC76}"/>
              </a:ext>
            </a:extLst>
          </p:cNvPr>
          <p:cNvSpPr txBox="1"/>
          <p:nvPr/>
        </p:nvSpPr>
        <p:spPr>
          <a:xfrm>
            <a:off x="3298011" y="6406563"/>
            <a:ext cx="2910497" cy="1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>
              <a:defRPr lang="ru-RU"/>
            </a:defPPr>
            <a:lvl1pPr algn="ctr">
              <a:buClr>
                <a:srgbClr val="000000"/>
              </a:buClr>
              <a:buFont typeface="Arial"/>
              <a:buNone/>
              <a:defRPr sz="2400" b="1" kern="0">
                <a:ln w="0"/>
                <a:latin typeface="Montserrat Medium" panose="00000600000000000000" pitchFamily="2" charset="-52"/>
                <a:ea typeface="Helvetica Neue"/>
                <a:cs typeface="Helvetica Neue"/>
              </a:defRPr>
            </a:lvl1pPr>
          </a:lstStyle>
          <a:p>
            <a:r>
              <a:rPr lang="en" dirty="0">
                <a:sym typeface="Helvetica Neue"/>
              </a:rPr>
              <a:t>ЦО от </a:t>
            </a:r>
            <a:r>
              <a:rPr lang="ru-RU" dirty="0">
                <a:sym typeface="Helvetica Neue"/>
              </a:rPr>
              <a:t>конкурентов</a:t>
            </a:r>
            <a:endParaRPr dirty="0">
              <a:sym typeface="Helvetica Neue Light"/>
            </a:endParaRPr>
          </a:p>
        </p:txBody>
      </p:sp>
      <p:sp>
        <p:nvSpPr>
          <p:cNvPr id="117" name="Google Shape;641;p55">
            <a:extLst>
              <a:ext uri="{FF2B5EF4-FFF2-40B4-BE49-F238E27FC236}">
                <a16:creationId xmlns:a16="http://schemas.microsoft.com/office/drawing/2014/main" id="{5697716F-5317-4EE9-8B74-2822BFA7B7BE}"/>
              </a:ext>
            </a:extLst>
          </p:cNvPr>
          <p:cNvSpPr txBox="1"/>
          <p:nvPr/>
        </p:nvSpPr>
        <p:spPr>
          <a:xfrm>
            <a:off x="6672664" y="5936512"/>
            <a:ext cx="2979137" cy="1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>
              <a:defRPr lang="ru-RU"/>
            </a:defPPr>
            <a:lvl1pPr algn="ctr">
              <a:buClr>
                <a:srgbClr val="000000"/>
              </a:buClr>
              <a:buFont typeface="Arial"/>
              <a:buNone/>
              <a:defRPr sz="2400" b="1" kern="0">
                <a:ln w="0"/>
                <a:latin typeface="Montserrat Medium" panose="00000600000000000000" pitchFamily="2" charset="-52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Автоматизация ЦО по</a:t>
            </a:r>
            <a:r>
              <a:rPr lang="en" dirty="0">
                <a:sym typeface="Helvetica Neue"/>
              </a:rPr>
              <a:t> бизнес-правил</a:t>
            </a:r>
            <a:r>
              <a:rPr lang="ru-RU" dirty="0" err="1">
                <a:sym typeface="Helvetica Neue"/>
              </a:rPr>
              <a:t>ам</a:t>
            </a:r>
            <a:endParaRPr dirty="0">
              <a:sym typeface="Helvetica Neue Light"/>
            </a:endParaRPr>
          </a:p>
        </p:txBody>
      </p:sp>
      <p:sp>
        <p:nvSpPr>
          <p:cNvPr id="118" name="Google Shape;642;p55">
            <a:extLst>
              <a:ext uri="{FF2B5EF4-FFF2-40B4-BE49-F238E27FC236}">
                <a16:creationId xmlns:a16="http://schemas.microsoft.com/office/drawing/2014/main" id="{ADE4369A-2511-4BF4-92F5-66D1A9487E28}"/>
              </a:ext>
            </a:extLst>
          </p:cNvPr>
          <p:cNvSpPr txBox="1"/>
          <p:nvPr/>
        </p:nvSpPr>
        <p:spPr>
          <a:xfrm>
            <a:off x="9951594" y="5447826"/>
            <a:ext cx="2600400" cy="2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>
              <a:defRPr lang="ru-RU"/>
            </a:defPPr>
            <a:lvl1pPr algn="ctr">
              <a:buClr>
                <a:srgbClr val="000000"/>
              </a:buClr>
              <a:buFont typeface="Arial"/>
              <a:buNone/>
              <a:defRPr sz="2400" b="1" kern="0">
                <a:ln w="0"/>
                <a:latin typeface="Montserrat Medium" panose="00000600000000000000" pitchFamily="2" charset="-52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ЦО н</a:t>
            </a:r>
            <a:r>
              <a:rPr lang="en" dirty="0">
                <a:sym typeface="Helvetica Neue"/>
              </a:rPr>
              <a:t>а основе спроса</a:t>
            </a:r>
            <a:endParaRPr dirty="0">
              <a:sym typeface="Helvetica Neue"/>
            </a:endParaRPr>
          </a:p>
        </p:txBody>
      </p:sp>
      <p:sp>
        <p:nvSpPr>
          <p:cNvPr id="119" name="Google Shape;643;p55">
            <a:extLst>
              <a:ext uri="{FF2B5EF4-FFF2-40B4-BE49-F238E27FC236}">
                <a16:creationId xmlns:a16="http://schemas.microsoft.com/office/drawing/2014/main" id="{61F80D00-B190-4F0E-A81E-8445AFA3BA8F}"/>
              </a:ext>
            </a:extLst>
          </p:cNvPr>
          <p:cNvSpPr txBox="1"/>
          <p:nvPr/>
        </p:nvSpPr>
        <p:spPr>
          <a:xfrm>
            <a:off x="12777779" y="5286130"/>
            <a:ext cx="3449506" cy="2483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>
              <a:defRPr lang="ru-RU"/>
            </a:defPPr>
            <a:lvl1pPr algn="ctr">
              <a:buClr>
                <a:srgbClr val="000000"/>
              </a:buClr>
              <a:buFont typeface="Arial"/>
              <a:buNone/>
              <a:defRPr sz="2400" b="1" kern="0">
                <a:ln w="0"/>
                <a:latin typeface="Montserrat Medium" panose="00000600000000000000" pitchFamily="2" charset="-52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Персонализированное ЦО</a:t>
            </a:r>
            <a:endParaRPr dirty="0">
              <a:sym typeface="Helvetica Neue Light"/>
            </a:endParaRPr>
          </a:p>
          <a:p>
            <a:endParaRPr dirty="0">
              <a:sym typeface="Helvetica Neue Light"/>
            </a:endParaRPr>
          </a:p>
          <a:p>
            <a:endParaRPr dirty="0">
              <a:sym typeface="Helvetica Neue Light"/>
            </a:endParaRPr>
          </a:p>
          <a:p>
            <a:endParaRPr dirty="0">
              <a:sym typeface="Helvetica Neue Light"/>
            </a:endParaRPr>
          </a:p>
        </p:txBody>
      </p:sp>
      <p:sp>
        <p:nvSpPr>
          <p:cNvPr id="120" name="Google Shape;645;p55">
            <a:extLst>
              <a:ext uri="{FF2B5EF4-FFF2-40B4-BE49-F238E27FC236}">
                <a16:creationId xmlns:a16="http://schemas.microsoft.com/office/drawing/2014/main" id="{19D097EB-0D43-419E-B6CD-1B2836CD6E6F}"/>
              </a:ext>
            </a:extLst>
          </p:cNvPr>
          <p:cNvSpPr/>
          <p:nvPr/>
        </p:nvSpPr>
        <p:spPr>
          <a:xfrm>
            <a:off x="13925602" y="3492249"/>
            <a:ext cx="994631" cy="327443"/>
          </a:xfrm>
          <a:custGeom>
            <a:avLst/>
            <a:gdLst/>
            <a:ahLst/>
            <a:cxnLst/>
            <a:rect l="l" t="t" r="r" b="b"/>
            <a:pathLst>
              <a:path w="100571" h="32941" extrusionOk="0">
                <a:moveTo>
                  <a:pt x="80830" y="1"/>
                </a:moveTo>
                <a:cubicBezTo>
                  <a:pt x="83050" y="1"/>
                  <a:pt x="85035" y="1870"/>
                  <a:pt x="85152" y="4206"/>
                </a:cubicBezTo>
                <a:lnTo>
                  <a:pt x="85152" y="4439"/>
                </a:lnTo>
                <a:lnTo>
                  <a:pt x="85152" y="4673"/>
                </a:lnTo>
                <a:cubicBezTo>
                  <a:pt x="85035" y="6425"/>
                  <a:pt x="83984" y="7827"/>
                  <a:pt x="82466" y="8411"/>
                </a:cubicBezTo>
                <a:lnTo>
                  <a:pt x="82232" y="8528"/>
                </a:lnTo>
                <a:lnTo>
                  <a:pt x="82232" y="14952"/>
                </a:lnTo>
                <a:cubicBezTo>
                  <a:pt x="83984" y="15536"/>
                  <a:pt x="85152" y="17171"/>
                  <a:pt x="85152" y="19040"/>
                </a:cubicBezTo>
                <a:cubicBezTo>
                  <a:pt x="85152" y="19507"/>
                  <a:pt x="85152" y="19858"/>
                  <a:pt x="85035" y="20208"/>
                </a:cubicBezTo>
                <a:lnTo>
                  <a:pt x="84919" y="20559"/>
                </a:lnTo>
                <a:lnTo>
                  <a:pt x="92394" y="24881"/>
                </a:lnTo>
                <a:lnTo>
                  <a:pt x="92628" y="24647"/>
                </a:lnTo>
                <a:cubicBezTo>
                  <a:pt x="93913" y="23479"/>
                  <a:pt x="96015" y="23128"/>
                  <a:pt x="97767" y="24180"/>
                </a:cubicBezTo>
                <a:cubicBezTo>
                  <a:pt x="99753" y="25348"/>
                  <a:pt x="100571" y="28034"/>
                  <a:pt x="99286" y="30137"/>
                </a:cubicBezTo>
                <a:cubicBezTo>
                  <a:pt x="98118" y="32239"/>
                  <a:pt x="95431" y="32940"/>
                  <a:pt x="93329" y="31655"/>
                </a:cubicBezTo>
                <a:cubicBezTo>
                  <a:pt x="91927" y="30838"/>
                  <a:pt x="91109" y="29319"/>
                  <a:pt x="91109" y="27801"/>
                </a:cubicBezTo>
                <a:lnTo>
                  <a:pt x="91109" y="27567"/>
                </a:lnTo>
                <a:lnTo>
                  <a:pt x="83050" y="22778"/>
                </a:lnTo>
                <a:cubicBezTo>
                  <a:pt x="82349" y="23245"/>
                  <a:pt x="81531" y="23479"/>
                  <a:pt x="80830" y="23479"/>
                </a:cubicBezTo>
                <a:cubicBezTo>
                  <a:pt x="80246" y="23479"/>
                  <a:pt x="79662" y="23362"/>
                  <a:pt x="79195" y="23128"/>
                </a:cubicBezTo>
                <a:lnTo>
                  <a:pt x="78961" y="23012"/>
                </a:lnTo>
                <a:lnTo>
                  <a:pt x="70668" y="27801"/>
                </a:lnTo>
                <a:cubicBezTo>
                  <a:pt x="70785" y="29319"/>
                  <a:pt x="69967" y="30838"/>
                  <a:pt x="68566" y="31655"/>
                </a:cubicBezTo>
                <a:cubicBezTo>
                  <a:pt x="66463" y="32940"/>
                  <a:pt x="63777" y="32239"/>
                  <a:pt x="62492" y="30137"/>
                </a:cubicBezTo>
                <a:cubicBezTo>
                  <a:pt x="61324" y="28034"/>
                  <a:pt x="62025" y="25348"/>
                  <a:pt x="64127" y="24180"/>
                </a:cubicBezTo>
                <a:cubicBezTo>
                  <a:pt x="65879" y="23128"/>
                  <a:pt x="68099" y="23479"/>
                  <a:pt x="69500" y="24881"/>
                </a:cubicBezTo>
                <a:lnTo>
                  <a:pt x="69617" y="24997"/>
                </a:lnTo>
                <a:lnTo>
                  <a:pt x="76859" y="20909"/>
                </a:lnTo>
                <a:cubicBezTo>
                  <a:pt x="76509" y="20325"/>
                  <a:pt x="76392" y="19741"/>
                  <a:pt x="76392" y="19040"/>
                </a:cubicBezTo>
                <a:cubicBezTo>
                  <a:pt x="76392" y="17288"/>
                  <a:pt x="77443" y="15653"/>
                  <a:pt x="79078" y="15069"/>
                </a:cubicBezTo>
                <a:lnTo>
                  <a:pt x="79312" y="14952"/>
                </a:lnTo>
                <a:lnTo>
                  <a:pt x="79312" y="8528"/>
                </a:lnTo>
                <a:lnTo>
                  <a:pt x="79078" y="8411"/>
                </a:lnTo>
                <a:cubicBezTo>
                  <a:pt x="77443" y="7827"/>
                  <a:pt x="76392" y="6192"/>
                  <a:pt x="76392" y="4439"/>
                </a:cubicBezTo>
                <a:cubicBezTo>
                  <a:pt x="76392" y="1987"/>
                  <a:pt x="78377" y="1"/>
                  <a:pt x="80830" y="1"/>
                </a:cubicBezTo>
                <a:close/>
                <a:moveTo>
                  <a:pt x="19507" y="1"/>
                </a:moveTo>
                <a:cubicBezTo>
                  <a:pt x="21843" y="1"/>
                  <a:pt x="23829" y="1987"/>
                  <a:pt x="23829" y="4439"/>
                </a:cubicBezTo>
                <a:cubicBezTo>
                  <a:pt x="23829" y="6308"/>
                  <a:pt x="22661" y="7944"/>
                  <a:pt x="20909" y="8528"/>
                </a:cubicBezTo>
                <a:lnTo>
                  <a:pt x="20909" y="14952"/>
                </a:lnTo>
                <a:cubicBezTo>
                  <a:pt x="22661" y="15536"/>
                  <a:pt x="23829" y="17171"/>
                  <a:pt x="23829" y="19040"/>
                </a:cubicBezTo>
                <a:cubicBezTo>
                  <a:pt x="23829" y="19624"/>
                  <a:pt x="23712" y="20091"/>
                  <a:pt x="23595" y="20559"/>
                </a:cubicBezTo>
                <a:lnTo>
                  <a:pt x="31071" y="24881"/>
                </a:lnTo>
                <a:lnTo>
                  <a:pt x="31305" y="24647"/>
                </a:lnTo>
                <a:cubicBezTo>
                  <a:pt x="32590" y="23479"/>
                  <a:pt x="34692" y="23128"/>
                  <a:pt x="36444" y="24180"/>
                </a:cubicBezTo>
                <a:cubicBezTo>
                  <a:pt x="38430" y="25348"/>
                  <a:pt x="39247" y="28034"/>
                  <a:pt x="37963" y="30137"/>
                </a:cubicBezTo>
                <a:cubicBezTo>
                  <a:pt x="36795" y="32239"/>
                  <a:pt x="34108" y="32940"/>
                  <a:pt x="32005" y="31655"/>
                </a:cubicBezTo>
                <a:cubicBezTo>
                  <a:pt x="30487" y="30838"/>
                  <a:pt x="29669" y="29202"/>
                  <a:pt x="29786" y="27567"/>
                </a:cubicBezTo>
                <a:lnTo>
                  <a:pt x="21727" y="22778"/>
                </a:lnTo>
                <a:cubicBezTo>
                  <a:pt x="21026" y="23245"/>
                  <a:pt x="20208" y="23479"/>
                  <a:pt x="19507" y="23479"/>
                </a:cubicBezTo>
                <a:cubicBezTo>
                  <a:pt x="18806" y="23479"/>
                  <a:pt x="18222" y="23245"/>
                  <a:pt x="17638" y="23012"/>
                </a:cubicBezTo>
                <a:lnTo>
                  <a:pt x="9345" y="27801"/>
                </a:lnTo>
                <a:cubicBezTo>
                  <a:pt x="9462" y="29319"/>
                  <a:pt x="8644" y="30838"/>
                  <a:pt x="7243" y="31655"/>
                </a:cubicBezTo>
                <a:cubicBezTo>
                  <a:pt x="5140" y="32940"/>
                  <a:pt x="2454" y="32239"/>
                  <a:pt x="1169" y="30137"/>
                </a:cubicBezTo>
                <a:cubicBezTo>
                  <a:pt x="1" y="28034"/>
                  <a:pt x="702" y="25348"/>
                  <a:pt x="2804" y="24180"/>
                </a:cubicBezTo>
                <a:cubicBezTo>
                  <a:pt x="4673" y="23012"/>
                  <a:pt x="7009" y="23479"/>
                  <a:pt x="8294" y="24997"/>
                </a:cubicBezTo>
                <a:lnTo>
                  <a:pt x="15536" y="20909"/>
                </a:lnTo>
                <a:cubicBezTo>
                  <a:pt x="15185" y="20325"/>
                  <a:pt x="15069" y="19741"/>
                  <a:pt x="15069" y="19040"/>
                </a:cubicBezTo>
                <a:cubicBezTo>
                  <a:pt x="15069" y="17171"/>
                  <a:pt x="16237" y="15536"/>
                  <a:pt x="17989" y="14952"/>
                </a:cubicBezTo>
                <a:lnTo>
                  <a:pt x="17989" y="8528"/>
                </a:lnTo>
                <a:lnTo>
                  <a:pt x="17755" y="8411"/>
                </a:lnTo>
                <a:cubicBezTo>
                  <a:pt x="16120" y="7827"/>
                  <a:pt x="15069" y="6192"/>
                  <a:pt x="15069" y="4439"/>
                </a:cubicBezTo>
                <a:cubicBezTo>
                  <a:pt x="15069" y="1987"/>
                  <a:pt x="17054" y="1"/>
                  <a:pt x="19507" y="1"/>
                </a:cubicBez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1" name="Google Shape;646;p55">
            <a:extLst>
              <a:ext uri="{FF2B5EF4-FFF2-40B4-BE49-F238E27FC236}">
                <a16:creationId xmlns:a16="http://schemas.microsoft.com/office/drawing/2014/main" id="{973CAF77-CD27-4828-B962-1973126D06AF}"/>
              </a:ext>
            </a:extLst>
          </p:cNvPr>
          <p:cNvSpPr/>
          <p:nvPr/>
        </p:nvSpPr>
        <p:spPr>
          <a:xfrm>
            <a:off x="14560955" y="4000804"/>
            <a:ext cx="676960" cy="863859"/>
          </a:xfrm>
          <a:custGeom>
            <a:avLst/>
            <a:gdLst/>
            <a:ahLst/>
            <a:cxnLst/>
            <a:rect l="l" t="t" r="r" b="b"/>
            <a:pathLst>
              <a:path w="68450" h="86905" extrusionOk="0">
                <a:moveTo>
                  <a:pt x="36561" y="84101"/>
                </a:moveTo>
                <a:cubicBezTo>
                  <a:pt x="35393" y="86087"/>
                  <a:pt x="32823" y="86788"/>
                  <a:pt x="30721" y="85853"/>
                </a:cubicBezTo>
                <a:lnTo>
                  <a:pt x="30604" y="85620"/>
                </a:lnTo>
                <a:lnTo>
                  <a:pt x="30254" y="85503"/>
                </a:lnTo>
                <a:cubicBezTo>
                  <a:pt x="28969" y="84685"/>
                  <a:pt x="28268" y="83284"/>
                  <a:pt x="28385" y="81765"/>
                </a:cubicBezTo>
                <a:lnTo>
                  <a:pt x="28385" y="81531"/>
                </a:lnTo>
                <a:lnTo>
                  <a:pt x="22311" y="78027"/>
                </a:lnTo>
                <a:cubicBezTo>
                  <a:pt x="20909" y="79079"/>
                  <a:pt x="19040" y="79312"/>
                  <a:pt x="17405" y="78378"/>
                </a:cubicBezTo>
                <a:cubicBezTo>
                  <a:pt x="17171" y="78261"/>
                  <a:pt x="16938" y="78027"/>
                  <a:pt x="16704" y="77910"/>
                </a:cubicBezTo>
                <a:lnTo>
                  <a:pt x="16471" y="77677"/>
                </a:lnTo>
                <a:lnTo>
                  <a:pt x="9345" y="81765"/>
                </a:lnTo>
                <a:lnTo>
                  <a:pt x="9345" y="82115"/>
                </a:lnTo>
                <a:cubicBezTo>
                  <a:pt x="9345" y="83517"/>
                  <a:pt x="8528" y="84919"/>
                  <a:pt x="7243" y="85620"/>
                </a:cubicBezTo>
                <a:cubicBezTo>
                  <a:pt x="5140" y="86905"/>
                  <a:pt x="2454" y="86204"/>
                  <a:pt x="1169" y="84101"/>
                </a:cubicBezTo>
                <a:cubicBezTo>
                  <a:pt x="1" y="81999"/>
                  <a:pt x="702" y="79312"/>
                  <a:pt x="2804" y="78144"/>
                </a:cubicBezTo>
                <a:cubicBezTo>
                  <a:pt x="4556" y="77093"/>
                  <a:pt x="6776" y="77443"/>
                  <a:pt x="8177" y="78845"/>
                </a:cubicBezTo>
                <a:lnTo>
                  <a:pt x="8294" y="78962"/>
                </a:lnTo>
                <a:lnTo>
                  <a:pt x="15303" y="74990"/>
                </a:lnTo>
                <a:cubicBezTo>
                  <a:pt x="15186" y="74173"/>
                  <a:pt x="15303" y="73238"/>
                  <a:pt x="15770" y="72421"/>
                </a:cubicBezTo>
                <a:cubicBezTo>
                  <a:pt x="16237" y="71603"/>
                  <a:pt x="16938" y="71019"/>
                  <a:pt x="17755" y="70669"/>
                </a:cubicBezTo>
                <a:lnTo>
                  <a:pt x="17989" y="70552"/>
                </a:lnTo>
                <a:lnTo>
                  <a:pt x="17989" y="61090"/>
                </a:lnTo>
                <a:cubicBezTo>
                  <a:pt x="16237" y="60506"/>
                  <a:pt x="15069" y="58871"/>
                  <a:pt x="15069" y="56885"/>
                </a:cubicBezTo>
                <a:cubicBezTo>
                  <a:pt x="15069" y="54549"/>
                  <a:pt x="17055" y="52564"/>
                  <a:pt x="19508" y="52564"/>
                </a:cubicBezTo>
                <a:cubicBezTo>
                  <a:pt x="21844" y="52564"/>
                  <a:pt x="23829" y="54549"/>
                  <a:pt x="23829" y="56885"/>
                </a:cubicBezTo>
                <a:cubicBezTo>
                  <a:pt x="23829" y="58754"/>
                  <a:pt x="22778" y="60273"/>
                  <a:pt x="21143" y="60974"/>
                </a:cubicBezTo>
                <a:lnTo>
                  <a:pt x="20909" y="61090"/>
                </a:lnTo>
                <a:lnTo>
                  <a:pt x="20909" y="70435"/>
                </a:lnTo>
                <a:cubicBezTo>
                  <a:pt x="21260" y="70552"/>
                  <a:pt x="21493" y="70669"/>
                  <a:pt x="21844" y="70785"/>
                </a:cubicBezTo>
                <a:cubicBezTo>
                  <a:pt x="23362" y="71720"/>
                  <a:pt x="24180" y="73589"/>
                  <a:pt x="23946" y="75224"/>
                </a:cubicBezTo>
                <a:lnTo>
                  <a:pt x="23829" y="75574"/>
                </a:lnTo>
                <a:lnTo>
                  <a:pt x="29553" y="78845"/>
                </a:lnTo>
                <a:lnTo>
                  <a:pt x="29786" y="78611"/>
                </a:lnTo>
                <a:cubicBezTo>
                  <a:pt x="31188" y="77443"/>
                  <a:pt x="33174" y="77093"/>
                  <a:pt x="34926" y="78144"/>
                </a:cubicBezTo>
                <a:cubicBezTo>
                  <a:pt x="37028" y="79312"/>
                  <a:pt x="37729" y="81999"/>
                  <a:pt x="36561" y="84101"/>
                </a:cubicBezTo>
                <a:close/>
                <a:moveTo>
                  <a:pt x="67164" y="31538"/>
                </a:moveTo>
                <a:cubicBezTo>
                  <a:pt x="65996" y="33641"/>
                  <a:pt x="63310" y="34342"/>
                  <a:pt x="61207" y="33057"/>
                </a:cubicBezTo>
                <a:lnTo>
                  <a:pt x="60974" y="32940"/>
                </a:lnTo>
                <a:cubicBezTo>
                  <a:pt x="59572" y="32006"/>
                  <a:pt x="58871" y="30487"/>
                  <a:pt x="58988" y="28969"/>
                </a:cubicBezTo>
                <a:lnTo>
                  <a:pt x="53031" y="25465"/>
                </a:lnTo>
                <a:cubicBezTo>
                  <a:pt x="51629" y="26516"/>
                  <a:pt x="49643" y="26749"/>
                  <a:pt x="48125" y="25815"/>
                </a:cubicBezTo>
                <a:cubicBezTo>
                  <a:pt x="47775" y="25581"/>
                  <a:pt x="47424" y="25348"/>
                  <a:pt x="47191" y="25114"/>
                </a:cubicBezTo>
                <a:lnTo>
                  <a:pt x="40065" y="29202"/>
                </a:lnTo>
                <a:lnTo>
                  <a:pt x="40065" y="29553"/>
                </a:lnTo>
                <a:cubicBezTo>
                  <a:pt x="39949" y="30954"/>
                  <a:pt x="39248" y="32356"/>
                  <a:pt x="37846" y="33057"/>
                </a:cubicBezTo>
                <a:cubicBezTo>
                  <a:pt x="35744" y="34342"/>
                  <a:pt x="33057" y="33641"/>
                  <a:pt x="31889" y="31538"/>
                </a:cubicBezTo>
                <a:cubicBezTo>
                  <a:pt x="30604" y="29436"/>
                  <a:pt x="31422" y="26749"/>
                  <a:pt x="33524" y="25581"/>
                </a:cubicBezTo>
                <a:cubicBezTo>
                  <a:pt x="35276" y="24413"/>
                  <a:pt x="37612" y="24881"/>
                  <a:pt x="39014" y="26399"/>
                </a:cubicBezTo>
                <a:lnTo>
                  <a:pt x="45906" y="22428"/>
                </a:lnTo>
                <a:cubicBezTo>
                  <a:pt x="45789" y="21610"/>
                  <a:pt x="46022" y="20676"/>
                  <a:pt x="46490" y="19858"/>
                </a:cubicBezTo>
                <a:cubicBezTo>
                  <a:pt x="46957" y="18923"/>
                  <a:pt x="47775" y="18339"/>
                  <a:pt x="48709" y="17989"/>
                </a:cubicBezTo>
                <a:lnTo>
                  <a:pt x="48709" y="8528"/>
                </a:lnTo>
                <a:cubicBezTo>
                  <a:pt x="46957" y="7827"/>
                  <a:pt x="45789" y="6308"/>
                  <a:pt x="45789" y="4323"/>
                </a:cubicBezTo>
                <a:cubicBezTo>
                  <a:pt x="45789" y="1987"/>
                  <a:pt x="47658" y="1"/>
                  <a:pt x="50111" y="1"/>
                </a:cubicBezTo>
                <a:cubicBezTo>
                  <a:pt x="52564" y="1"/>
                  <a:pt x="54549" y="1987"/>
                  <a:pt x="54549" y="4323"/>
                </a:cubicBezTo>
                <a:cubicBezTo>
                  <a:pt x="54549" y="6308"/>
                  <a:pt x="53264" y="7827"/>
                  <a:pt x="51629" y="8528"/>
                </a:cubicBezTo>
                <a:lnTo>
                  <a:pt x="51629" y="17872"/>
                </a:lnTo>
                <a:cubicBezTo>
                  <a:pt x="51863" y="17989"/>
                  <a:pt x="52213" y="18106"/>
                  <a:pt x="52447" y="18223"/>
                </a:cubicBezTo>
                <a:cubicBezTo>
                  <a:pt x="54199" y="19157"/>
                  <a:pt x="54900" y="21143"/>
                  <a:pt x="54549" y="23012"/>
                </a:cubicBezTo>
                <a:lnTo>
                  <a:pt x="60273" y="26282"/>
                </a:lnTo>
                <a:lnTo>
                  <a:pt x="60390" y="26049"/>
                </a:lnTo>
                <a:cubicBezTo>
                  <a:pt x="61791" y="24881"/>
                  <a:pt x="63894" y="24530"/>
                  <a:pt x="65646" y="25581"/>
                </a:cubicBezTo>
                <a:cubicBezTo>
                  <a:pt x="67632" y="26749"/>
                  <a:pt x="68449" y="29436"/>
                  <a:pt x="67164" y="31538"/>
                </a:cubicBez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2" name="Google Shape;647;p55">
            <a:extLst>
              <a:ext uri="{FF2B5EF4-FFF2-40B4-BE49-F238E27FC236}">
                <a16:creationId xmlns:a16="http://schemas.microsoft.com/office/drawing/2014/main" id="{CDB5D46C-FB43-43EB-BA11-B2594DF8C945}"/>
              </a:ext>
            </a:extLst>
          </p:cNvPr>
          <p:cNvSpPr/>
          <p:nvPr/>
        </p:nvSpPr>
        <p:spPr>
          <a:xfrm>
            <a:off x="13579043" y="4000804"/>
            <a:ext cx="676960" cy="863859"/>
          </a:xfrm>
          <a:custGeom>
            <a:avLst/>
            <a:gdLst/>
            <a:ahLst/>
            <a:cxnLst/>
            <a:rect l="l" t="t" r="r" b="b"/>
            <a:pathLst>
              <a:path w="68450" h="86905" extrusionOk="0">
                <a:moveTo>
                  <a:pt x="31889" y="84101"/>
                </a:moveTo>
                <a:cubicBezTo>
                  <a:pt x="33057" y="86087"/>
                  <a:pt x="35510" y="86788"/>
                  <a:pt x="37612" y="85853"/>
                </a:cubicBezTo>
                <a:lnTo>
                  <a:pt x="37846" y="85620"/>
                </a:lnTo>
                <a:lnTo>
                  <a:pt x="38080" y="85503"/>
                </a:lnTo>
                <a:cubicBezTo>
                  <a:pt x="39248" y="84685"/>
                  <a:pt x="39949" y="83400"/>
                  <a:pt x="40065" y="81999"/>
                </a:cubicBezTo>
                <a:lnTo>
                  <a:pt x="40065" y="81765"/>
                </a:lnTo>
                <a:lnTo>
                  <a:pt x="46256" y="78144"/>
                </a:lnTo>
                <a:cubicBezTo>
                  <a:pt x="47658" y="79079"/>
                  <a:pt x="49527" y="79312"/>
                  <a:pt x="51045" y="78378"/>
                </a:cubicBezTo>
                <a:cubicBezTo>
                  <a:pt x="51396" y="78144"/>
                  <a:pt x="51629" y="77910"/>
                  <a:pt x="51863" y="77677"/>
                </a:cubicBezTo>
                <a:lnTo>
                  <a:pt x="52096" y="77443"/>
                </a:lnTo>
                <a:lnTo>
                  <a:pt x="58988" y="81531"/>
                </a:lnTo>
                <a:lnTo>
                  <a:pt x="58988" y="81765"/>
                </a:lnTo>
                <a:cubicBezTo>
                  <a:pt x="58988" y="83284"/>
                  <a:pt x="59806" y="84802"/>
                  <a:pt x="61207" y="85620"/>
                </a:cubicBezTo>
                <a:cubicBezTo>
                  <a:pt x="63310" y="86905"/>
                  <a:pt x="65996" y="86204"/>
                  <a:pt x="67164" y="84101"/>
                </a:cubicBezTo>
                <a:cubicBezTo>
                  <a:pt x="68449" y="81999"/>
                  <a:pt x="67632" y="79312"/>
                  <a:pt x="65646" y="78144"/>
                </a:cubicBezTo>
                <a:cubicBezTo>
                  <a:pt x="63894" y="77093"/>
                  <a:pt x="61791" y="77443"/>
                  <a:pt x="60390" y="78611"/>
                </a:cubicBezTo>
                <a:lnTo>
                  <a:pt x="60273" y="78845"/>
                </a:lnTo>
                <a:lnTo>
                  <a:pt x="53264" y="74757"/>
                </a:lnTo>
                <a:cubicBezTo>
                  <a:pt x="53264" y="73939"/>
                  <a:pt x="53031" y="73121"/>
                  <a:pt x="52680" y="72421"/>
                </a:cubicBezTo>
                <a:cubicBezTo>
                  <a:pt x="52096" y="71486"/>
                  <a:pt x="51279" y="70785"/>
                  <a:pt x="50344" y="70435"/>
                </a:cubicBezTo>
                <a:lnTo>
                  <a:pt x="50111" y="70435"/>
                </a:lnTo>
                <a:lnTo>
                  <a:pt x="50111" y="61090"/>
                </a:lnTo>
                <a:cubicBezTo>
                  <a:pt x="51863" y="60390"/>
                  <a:pt x="53031" y="58871"/>
                  <a:pt x="53031" y="56885"/>
                </a:cubicBezTo>
                <a:cubicBezTo>
                  <a:pt x="53031" y="54549"/>
                  <a:pt x="51045" y="52564"/>
                  <a:pt x="48709" y="52564"/>
                </a:cubicBezTo>
                <a:cubicBezTo>
                  <a:pt x="46256" y="52564"/>
                  <a:pt x="44270" y="54549"/>
                  <a:pt x="44270" y="56885"/>
                </a:cubicBezTo>
                <a:cubicBezTo>
                  <a:pt x="44270" y="58754"/>
                  <a:pt x="45322" y="60273"/>
                  <a:pt x="46957" y="60974"/>
                </a:cubicBezTo>
                <a:lnTo>
                  <a:pt x="47190" y="61090"/>
                </a:lnTo>
                <a:lnTo>
                  <a:pt x="47190" y="70552"/>
                </a:lnTo>
                <a:cubicBezTo>
                  <a:pt x="46957" y="70552"/>
                  <a:pt x="46840" y="70669"/>
                  <a:pt x="46606" y="70785"/>
                </a:cubicBezTo>
                <a:cubicBezTo>
                  <a:pt x="44971" y="71720"/>
                  <a:pt x="44154" y="73705"/>
                  <a:pt x="44504" y="75458"/>
                </a:cubicBezTo>
                <a:lnTo>
                  <a:pt x="44621" y="75808"/>
                </a:lnTo>
                <a:lnTo>
                  <a:pt x="39014" y="78962"/>
                </a:lnTo>
                <a:lnTo>
                  <a:pt x="38780" y="78845"/>
                </a:lnTo>
                <a:cubicBezTo>
                  <a:pt x="37379" y="77443"/>
                  <a:pt x="35276" y="77093"/>
                  <a:pt x="33524" y="78144"/>
                </a:cubicBezTo>
                <a:cubicBezTo>
                  <a:pt x="31422" y="79312"/>
                  <a:pt x="30604" y="81999"/>
                  <a:pt x="31889" y="84101"/>
                </a:cubicBezTo>
                <a:close/>
                <a:moveTo>
                  <a:pt x="1169" y="31538"/>
                </a:moveTo>
                <a:cubicBezTo>
                  <a:pt x="2454" y="33641"/>
                  <a:pt x="5140" y="34342"/>
                  <a:pt x="7243" y="33057"/>
                </a:cubicBezTo>
                <a:lnTo>
                  <a:pt x="7476" y="32940"/>
                </a:lnTo>
                <a:cubicBezTo>
                  <a:pt x="8761" y="32123"/>
                  <a:pt x="9462" y="30721"/>
                  <a:pt x="9345" y="29202"/>
                </a:cubicBezTo>
                <a:lnTo>
                  <a:pt x="15653" y="25581"/>
                </a:lnTo>
                <a:cubicBezTo>
                  <a:pt x="16938" y="26516"/>
                  <a:pt x="18807" y="26749"/>
                  <a:pt x="20325" y="25815"/>
                </a:cubicBezTo>
                <a:cubicBezTo>
                  <a:pt x="20792" y="25581"/>
                  <a:pt x="21143" y="25231"/>
                  <a:pt x="21493" y="24881"/>
                </a:cubicBezTo>
                <a:lnTo>
                  <a:pt x="28385" y="28969"/>
                </a:lnTo>
                <a:lnTo>
                  <a:pt x="28385" y="29202"/>
                </a:lnTo>
                <a:cubicBezTo>
                  <a:pt x="28268" y="30721"/>
                  <a:pt x="29086" y="32239"/>
                  <a:pt x="30604" y="33057"/>
                </a:cubicBezTo>
                <a:cubicBezTo>
                  <a:pt x="32590" y="34342"/>
                  <a:pt x="35276" y="33641"/>
                  <a:pt x="36561" y="31538"/>
                </a:cubicBezTo>
                <a:cubicBezTo>
                  <a:pt x="37729" y="29436"/>
                  <a:pt x="37028" y="26749"/>
                  <a:pt x="34926" y="25581"/>
                </a:cubicBezTo>
                <a:cubicBezTo>
                  <a:pt x="33174" y="24530"/>
                  <a:pt x="30954" y="24881"/>
                  <a:pt x="29553" y="26282"/>
                </a:cubicBezTo>
                <a:lnTo>
                  <a:pt x="22544" y="22194"/>
                </a:lnTo>
                <a:cubicBezTo>
                  <a:pt x="22544" y="21376"/>
                  <a:pt x="22428" y="20559"/>
                  <a:pt x="21960" y="19858"/>
                </a:cubicBezTo>
                <a:cubicBezTo>
                  <a:pt x="21376" y="18807"/>
                  <a:pt x="20442" y="18106"/>
                  <a:pt x="19507" y="17872"/>
                </a:cubicBezTo>
                <a:lnTo>
                  <a:pt x="19507" y="8528"/>
                </a:lnTo>
                <a:cubicBezTo>
                  <a:pt x="21143" y="7827"/>
                  <a:pt x="22428" y="6308"/>
                  <a:pt x="22428" y="4323"/>
                </a:cubicBezTo>
                <a:cubicBezTo>
                  <a:pt x="22428" y="1987"/>
                  <a:pt x="20442" y="1"/>
                  <a:pt x="17989" y="1"/>
                </a:cubicBezTo>
                <a:cubicBezTo>
                  <a:pt x="15536" y="1"/>
                  <a:pt x="13667" y="1987"/>
                  <a:pt x="13667" y="4323"/>
                </a:cubicBezTo>
                <a:cubicBezTo>
                  <a:pt x="13667" y="6308"/>
                  <a:pt x="14835" y="7827"/>
                  <a:pt x="16587" y="8528"/>
                </a:cubicBezTo>
                <a:lnTo>
                  <a:pt x="16587" y="17989"/>
                </a:lnTo>
                <a:cubicBezTo>
                  <a:pt x="16354" y="17989"/>
                  <a:pt x="16120" y="18106"/>
                  <a:pt x="16003" y="18223"/>
                </a:cubicBezTo>
                <a:cubicBezTo>
                  <a:pt x="14251" y="19274"/>
                  <a:pt x="13434" y="21260"/>
                  <a:pt x="13901" y="23245"/>
                </a:cubicBezTo>
                <a:lnTo>
                  <a:pt x="8294" y="26399"/>
                </a:lnTo>
                <a:lnTo>
                  <a:pt x="8177" y="26282"/>
                </a:lnTo>
                <a:cubicBezTo>
                  <a:pt x="6776" y="24881"/>
                  <a:pt x="4556" y="24530"/>
                  <a:pt x="2804" y="25581"/>
                </a:cubicBezTo>
                <a:cubicBezTo>
                  <a:pt x="702" y="26749"/>
                  <a:pt x="1" y="29436"/>
                  <a:pt x="1169" y="31538"/>
                </a:cubicBezTo>
                <a:close/>
              </a:path>
            </a:pathLst>
          </a:custGeom>
          <a:solidFill>
            <a:srgbClr val="F9C7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3" name="Google Shape;648;p55">
            <a:extLst>
              <a:ext uri="{FF2B5EF4-FFF2-40B4-BE49-F238E27FC236}">
                <a16:creationId xmlns:a16="http://schemas.microsoft.com/office/drawing/2014/main" id="{0A2887EE-8C8B-4A51-9886-51FB53973EDD}"/>
              </a:ext>
            </a:extLst>
          </p:cNvPr>
          <p:cNvSpPr/>
          <p:nvPr/>
        </p:nvSpPr>
        <p:spPr>
          <a:xfrm>
            <a:off x="14284870" y="4104143"/>
            <a:ext cx="246059" cy="246161"/>
          </a:xfrm>
          <a:custGeom>
            <a:avLst/>
            <a:gdLst/>
            <a:ahLst/>
            <a:cxnLst/>
            <a:rect l="l" t="t" r="r" b="b"/>
            <a:pathLst>
              <a:path w="24880" h="24764" extrusionOk="0">
                <a:moveTo>
                  <a:pt x="12382" y="1"/>
                </a:moveTo>
                <a:cubicBezTo>
                  <a:pt x="5607" y="1"/>
                  <a:pt x="0" y="5490"/>
                  <a:pt x="0" y="12382"/>
                </a:cubicBezTo>
                <a:cubicBezTo>
                  <a:pt x="0" y="19157"/>
                  <a:pt x="5607" y="24763"/>
                  <a:pt x="12382" y="24763"/>
                </a:cubicBezTo>
                <a:cubicBezTo>
                  <a:pt x="19273" y="24763"/>
                  <a:pt x="24880" y="19157"/>
                  <a:pt x="24880" y="12382"/>
                </a:cubicBezTo>
                <a:cubicBezTo>
                  <a:pt x="24880" y="5490"/>
                  <a:pt x="19273" y="1"/>
                  <a:pt x="12382" y="1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4" name="Google Shape;649;p55">
            <a:extLst>
              <a:ext uri="{FF2B5EF4-FFF2-40B4-BE49-F238E27FC236}">
                <a16:creationId xmlns:a16="http://schemas.microsoft.com/office/drawing/2014/main" id="{F0B07D76-3EA6-43DB-AA2D-75371541A621}"/>
              </a:ext>
            </a:extLst>
          </p:cNvPr>
          <p:cNvSpPr/>
          <p:nvPr/>
        </p:nvSpPr>
        <p:spPr>
          <a:xfrm>
            <a:off x="14811635" y="3579337"/>
            <a:ext cx="519849" cy="464440"/>
          </a:xfrm>
          <a:custGeom>
            <a:avLst/>
            <a:gdLst/>
            <a:ahLst/>
            <a:cxnLst/>
            <a:rect l="l" t="t" r="r" b="b"/>
            <a:pathLst>
              <a:path w="52564" h="46723" extrusionOk="0">
                <a:moveTo>
                  <a:pt x="27917" y="13083"/>
                </a:moveTo>
                <a:cubicBezTo>
                  <a:pt x="31071" y="12615"/>
                  <a:pt x="33524" y="9929"/>
                  <a:pt x="33524" y="6658"/>
                </a:cubicBezTo>
                <a:cubicBezTo>
                  <a:pt x="33524" y="2920"/>
                  <a:pt x="30604" y="0"/>
                  <a:pt x="26983" y="0"/>
                </a:cubicBezTo>
                <a:cubicBezTo>
                  <a:pt x="23362" y="0"/>
                  <a:pt x="20442" y="2920"/>
                  <a:pt x="20442" y="6658"/>
                </a:cubicBezTo>
                <a:cubicBezTo>
                  <a:pt x="20442" y="9578"/>
                  <a:pt x="22311" y="12031"/>
                  <a:pt x="24997" y="12849"/>
                </a:cubicBezTo>
                <a:lnTo>
                  <a:pt x="24413" y="20558"/>
                </a:lnTo>
                <a:cubicBezTo>
                  <a:pt x="21376" y="21025"/>
                  <a:pt x="18923" y="23712"/>
                  <a:pt x="18923" y="27099"/>
                </a:cubicBezTo>
                <a:cubicBezTo>
                  <a:pt x="18923" y="27566"/>
                  <a:pt x="18923" y="28034"/>
                  <a:pt x="19040" y="28384"/>
                </a:cubicBezTo>
                <a:lnTo>
                  <a:pt x="11448" y="32940"/>
                </a:lnTo>
                <a:cubicBezTo>
                  <a:pt x="10280" y="31538"/>
                  <a:pt x="8528" y="30720"/>
                  <a:pt x="6542" y="30720"/>
                </a:cubicBezTo>
                <a:cubicBezTo>
                  <a:pt x="2921" y="30720"/>
                  <a:pt x="1" y="33640"/>
                  <a:pt x="1" y="37261"/>
                </a:cubicBezTo>
                <a:cubicBezTo>
                  <a:pt x="1" y="40882"/>
                  <a:pt x="2921" y="43803"/>
                  <a:pt x="6542" y="43803"/>
                </a:cubicBezTo>
                <a:cubicBezTo>
                  <a:pt x="10163" y="43803"/>
                  <a:pt x="13083" y="40882"/>
                  <a:pt x="13083" y="37261"/>
                </a:cubicBezTo>
                <a:cubicBezTo>
                  <a:pt x="13083" y="36677"/>
                  <a:pt x="12966" y="36093"/>
                  <a:pt x="12849" y="35509"/>
                </a:cubicBezTo>
                <a:lnTo>
                  <a:pt x="20325" y="31071"/>
                </a:lnTo>
                <a:cubicBezTo>
                  <a:pt x="21493" y="32589"/>
                  <a:pt x="23362" y="33640"/>
                  <a:pt x="25465" y="33640"/>
                </a:cubicBezTo>
                <a:cubicBezTo>
                  <a:pt x="27450" y="33640"/>
                  <a:pt x="29319" y="32706"/>
                  <a:pt x="30487" y="31304"/>
                </a:cubicBezTo>
                <a:lnTo>
                  <a:pt x="39948" y="37495"/>
                </a:lnTo>
                <a:cubicBezTo>
                  <a:pt x="39598" y="38313"/>
                  <a:pt x="39364" y="39247"/>
                  <a:pt x="39364" y="40182"/>
                </a:cubicBezTo>
                <a:cubicBezTo>
                  <a:pt x="39364" y="43803"/>
                  <a:pt x="42285" y="46723"/>
                  <a:pt x="45906" y="46723"/>
                </a:cubicBezTo>
                <a:cubicBezTo>
                  <a:pt x="49527" y="46723"/>
                  <a:pt x="52564" y="43803"/>
                  <a:pt x="52564" y="40182"/>
                </a:cubicBezTo>
                <a:cubicBezTo>
                  <a:pt x="52564" y="36561"/>
                  <a:pt x="49527" y="33640"/>
                  <a:pt x="45906" y="33640"/>
                </a:cubicBezTo>
                <a:cubicBezTo>
                  <a:pt x="44270" y="33640"/>
                  <a:pt x="42869" y="34224"/>
                  <a:pt x="41701" y="35159"/>
                </a:cubicBezTo>
                <a:lnTo>
                  <a:pt x="31889" y="28735"/>
                </a:lnTo>
                <a:cubicBezTo>
                  <a:pt x="32006" y="28151"/>
                  <a:pt x="32122" y="27683"/>
                  <a:pt x="32122" y="27099"/>
                </a:cubicBezTo>
                <a:cubicBezTo>
                  <a:pt x="32122" y="24062"/>
                  <a:pt x="30137" y="21609"/>
                  <a:pt x="27333" y="20792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5" name="Google Shape;650;p55">
            <a:extLst>
              <a:ext uri="{FF2B5EF4-FFF2-40B4-BE49-F238E27FC236}">
                <a16:creationId xmlns:a16="http://schemas.microsoft.com/office/drawing/2014/main" id="{4D331413-E9FD-4B2E-9A42-5D2EF193AA83}"/>
              </a:ext>
            </a:extLst>
          </p:cNvPr>
          <p:cNvSpPr/>
          <p:nvPr/>
        </p:nvSpPr>
        <p:spPr>
          <a:xfrm>
            <a:off x="14147404" y="4668432"/>
            <a:ext cx="519849" cy="464440"/>
          </a:xfrm>
          <a:custGeom>
            <a:avLst/>
            <a:gdLst/>
            <a:ahLst/>
            <a:cxnLst/>
            <a:rect l="l" t="t" r="r" b="b"/>
            <a:pathLst>
              <a:path w="52564" h="46723" extrusionOk="0">
                <a:moveTo>
                  <a:pt x="27917" y="13083"/>
                </a:moveTo>
                <a:cubicBezTo>
                  <a:pt x="31071" y="12615"/>
                  <a:pt x="33524" y="9812"/>
                  <a:pt x="33524" y="6541"/>
                </a:cubicBezTo>
                <a:cubicBezTo>
                  <a:pt x="33524" y="2920"/>
                  <a:pt x="30604" y="0"/>
                  <a:pt x="26983" y="0"/>
                </a:cubicBezTo>
                <a:cubicBezTo>
                  <a:pt x="23362" y="0"/>
                  <a:pt x="20441" y="2920"/>
                  <a:pt x="20441" y="6541"/>
                </a:cubicBezTo>
                <a:cubicBezTo>
                  <a:pt x="20441" y="9462"/>
                  <a:pt x="22310" y="12031"/>
                  <a:pt x="24997" y="12849"/>
                </a:cubicBezTo>
                <a:lnTo>
                  <a:pt x="24413" y="20441"/>
                </a:lnTo>
                <a:cubicBezTo>
                  <a:pt x="21376" y="21025"/>
                  <a:pt x="18923" y="23712"/>
                  <a:pt x="18923" y="26983"/>
                </a:cubicBezTo>
                <a:cubicBezTo>
                  <a:pt x="18923" y="27450"/>
                  <a:pt x="18923" y="27917"/>
                  <a:pt x="19040" y="28384"/>
                </a:cubicBezTo>
                <a:lnTo>
                  <a:pt x="11447" y="32823"/>
                </a:lnTo>
                <a:cubicBezTo>
                  <a:pt x="10279" y="31538"/>
                  <a:pt x="8527" y="30604"/>
                  <a:pt x="6542" y="30604"/>
                </a:cubicBezTo>
                <a:cubicBezTo>
                  <a:pt x="2921" y="30604"/>
                  <a:pt x="0" y="33524"/>
                  <a:pt x="0" y="37261"/>
                </a:cubicBezTo>
                <a:cubicBezTo>
                  <a:pt x="0" y="40882"/>
                  <a:pt x="2921" y="43803"/>
                  <a:pt x="6542" y="43803"/>
                </a:cubicBezTo>
                <a:cubicBezTo>
                  <a:pt x="10163" y="43803"/>
                  <a:pt x="13083" y="40882"/>
                  <a:pt x="13083" y="37261"/>
                </a:cubicBezTo>
                <a:cubicBezTo>
                  <a:pt x="13083" y="36561"/>
                  <a:pt x="12966" y="35977"/>
                  <a:pt x="12849" y="35393"/>
                </a:cubicBezTo>
                <a:lnTo>
                  <a:pt x="20325" y="31071"/>
                </a:lnTo>
                <a:cubicBezTo>
                  <a:pt x="21493" y="32589"/>
                  <a:pt x="23362" y="33524"/>
                  <a:pt x="25464" y="33524"/>
                </a:cubicBezTo>
                <a:cubicBezTo>
                  <a:pt x="27450" y="33524"/>
                  <a:pt x="29319" y="32706"/>
                  <a:pt x="30487" y="31304"/>
                </a:cubicBezTo>
                <a:lnTo>
                  <a:pt x="39948" y="37495"/>
                </a:lnTo>
                <a:cubicBezTo>
                  <a:pt x="39598" y="38313"/>
                  <a:pt x="39364" y="39130"/>
                  <a:pt x="39364" y="40182"/>
                </a:cubicBezTo>
                <a:cubicBezTo>
                  <a:pt x="39364" y="43803"/>
                  <a:pt x="42284" y="46723"/>
                  <a:pt x="45905" y="46723"/>
                </a:cubicBezTo>
                <a:cubicBezTo>
                  <a:pt x="49526" y="46723"/>
                  <a:pt x="52563" y="43803"/>
                  <a:pt x="52563" y="40182"/>
                </a:cubicBezTo>
                <a:cubicBezTo>
                  <a:pt x="52563" y="36444"/>
                  <a:pt x="49526" y="33524"/>
                  <a:pt x="45905" y="33524"/>
                </a:cubicBezTo>
                <a:cubicBezTo>
                  <a:pt x="44270" y="33524"/>
                  <a:pt x="42868" y="34108"/>
                  <a:pt x="41700" y="35159"/>
                </a:cubicBezTo>
                <a:lnTo>
                  <a:pt x="31888" y="28618"/>
                </a:lnTo>
                <a:cubicBezTo>
                  <a:pt x="32005" y="28151"/>
                  <a:pt x="32122" y="27567"/>
                  <a:pt x="32122" y="26983"/>
                </a:cubicBezTo>
                <a:cubicBezTo>
                  <a:pt x="32122" y="24062"/>
                  <a:pt x="30136" y="21493"/>
                  <a:pt x="27333" y="206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6" name="Google Shape;651;p55">
            <a:extLst>
              <a:ext uri="{FF2B5EF4-FFF2-40B4-BE49-F238E27FC236}">
                <a16:creationId xmlns:a16="http://schemas.microsoft.com/office/drawing/2014/main" id="{78B8E253-8F41-493C-9462-E6FBF8DD1BD4}"/>
              </a:ext>
            </a:extLst>
          </p:cNvPr>
          <p:cNvSpPr/>
          <p:nvPr/>
        </p:nvSpPr>
        <p:spPr>
          <a:xfrm>
            <a:off x="14147404" y="4668432"/>
            <a:ext cx="519849" cy="464440"/>
          </a:xfrm>
          <a:custGeom>
            <a:avLst/>
            <a:gdLst/>
            <a:ahLst/>
            <a:cxnLst/>
            <a:rect l="l" t="t" r="r" b="b"/>
            <a:pathLst>
              <a:path w="52564" h="46723" extrusionOk="0">
                <a:moveTo>
                  <a:pt x="27917" y="13083"/>
                </a:moveTo>
                <a:cubicBezTo>
                  <a:pt x="31071" y="12615"/>
                  <a:pt x="33524" y="9812"/>
                  <a:pt x="33524" y="6541"/>
                </a:cubicBezTo>
                <a:cubicBezTo>
                  <a:pt x="33524" y="2920"/>
                  <a:pt x="30604" y="0"/>
                  <a:pt x="26983" y="0"/>
                </a:cubicBezTo>
                <a:cubicBezTo>
                  <a:pt x="23362" y="0"/>
                  <a:pt x="20441" y="2920"/>
                  <a:pt x="20441" y="6541"/>
                </a:cubicBezTo>
                <a:cubicBezTo>
                  <a:pt x="20441" y="9462"/>
                  <a:pt x="22310" y="12031"/>
                  <a:pt x="24997" y="12849"/>
                </a:cubicBezTo>
                <a:lnTo>
                  <a:pt x="24413" y="20441"/>
                </a:lnTo>
                <a:cubicBezTo>
                  <a:pt x="21376" y="21025"/>
                  <a:pt x="18923" y="23712"/>
                  <a:pt x="18923" y="26983"/>
                </a:cubicBezTo>
                <a:cubicBezTo>
                  <a:pt x="18923" y="27450"/>
                  <a:pt x="18923" y="27917"/>
                  <a:pt x="19040" y="28384"/>
                </a:cubicBezTo>
                <a:lnTo>
                  <a:pt x="11447" y="32823"/>
                </a:lnTo>
                <a:cubicBezTo>
                  <a:pt x="10279" y="31538"/>
                  <a:pt x="8527" y="30604"/>
                  <a:pt x="6542" y="30604"/>
                </a:cubicBezTo>
                <a:cubicBezTo>
                  <a:pt x="2921" y="30604"/>
                  <a:pt x="0" y="33524"/>
                  <a:pt x="0" y="37261"/>
                </a:cubicBezTo>
                <a:cubicBezTo>
                  <a:pt x="0" y="40882"/>
                  <a:pt x="2921" y="43803"/>
                  <a:pt x="6542" y="43803"/>
                </a:cubicBezTo>
                <a:cubicBezTo>
                  <a:pt x="10163" y="43803"/>
                  <a:pt x="13083" y="40882"/>
                  <a:pt x="13083" y="37261"/>
                </a:cubicBezTo>
                <a:cubicBezTo>
                  <a:pt x="13083" y="36561"/>
                  <a:pt x="12966" y="35977"/>
                  <a:pt x="12849" y="35393"/>
                </a:cubicBezTo>
                <a:lnTo>
                  <a:pt x="20325" y="31071"/>
                </a:lnTo>
                <a:cubicBezTo>
                  <a:pt x="21493" y="32589"/>
                  <a:pt x="23362" y="33524"/>
                  <a:pt x="25464" y="33524"/>
                </a:cubicBezTo>
                <a:cubicBezTo>
                  <a:pt x="27450" y="33524"/>
                  <a:pt x="29319" y="32706"/>
                  <a:pt x="30487" y="31304"/>
                </a:cubicBezTo>
                <a:lnTo>
                  <a:pt x="39948" y="37495"/>
                </a:lnTo>
                <a:cubicBezTo>
                  <a:pt x="39598" y="38313"/>
                  <a:pt x="39364" y="39130"/>
                  <a:pt x="39364" y="40182"/>
                </a:cubicBezTo>
                <a:cubicBezTo>
                  <a:pt x="39364" y="43803"/>
                  <a:pt x="42284" y="46723"/>
                  <a:pt x="45905" y="46723"/>
                </a:cubicBezTo>
                <a:cubicBezTo>
                  <a:pt x="49526" y="46723"/>
                  <a:pt x="52563" y="43803"/>
                  <a:pt x="52563" y="40182"/>
                </a:cubicBezTo>
                <a:cubicBezTo>
                  <a:pt x="52563" y="36444"/>
                  <a:pt x="49526" y="33524"/>
                  <a:pt x="45905" y="33524"/>
                </a:cubicBezTo>
                <a:cubicBezTo>
                  <a:pt x="44270" y="33524"/>
                  <a:pt x="42868" y="34108"/>
                  <a:pt x="41700" y="35159"/>
                </a:cubicBezTo>
                <a:lnTo>
                  <a:pt x="31888" y="28618"/>
                </a:lnTo>
                <a:cubicBezTo>
                  <a:pt x="32005" y="28151"/>
                  <a:pt x="32122" y="27567"/>
                  <a:pt x="32122" y="26983"/>
                </a:cubicBezTo>
                <a:cubicBezTo>
                  <a:pt x="32122" y="24062"/>
                  <a:pt x="30136" y="21493"/>
                  <a:pt x="27333" y="20675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7" name="Google Shape;652;p55">
            <a:extLst>
              <a:ext uri="{FF2B5EF4-FFF2-40B4-BE49-F238E27FC236}">
                <a16:creationId xmlns:a16="http://schemas.microsoft.com/office/drawing/2014/main" id="{E22796EB-AEFD-4036-8D87-FAF2C1E1791B}"/>
              </a:ext>
            </a:extLst>
          </p:cNvPr>
          <p:cNvSpPr/>
          <p:nvPr/>
        </p:nvSpPr>
        <p:spPr>
          <a:xfrm>
            <a:off x="13486633" y="4386286"/>
            <a:ext cx="512916" cy="503923"/>
          </a:xfrm>
          <a:custGeom>
            <a:avLst/>
            <a:gdLst/>
            <a:ahLst/>
            <a:cxnLst/>
            <a:rect l="l" t="t" r="r" b="b"/>
            <a:pathLst>
              <a:path w="51863" h="50695" extrusionOk="0">
                <a:moveTo>
                  <a:pt x="39130" y="14017"/>
                </a:moveTo>
                <a:cubicBezTo>
                  <a:pt x="41116" y="16470"/>
                  <a:pt x="44737" y="17288"/>
                  <a:pt x="47540" y="15652"/>
                </a:cubicBezTo>
                <a:cubicBezTo>
                  <a:pt x="50694" y="13784"/>
                  <a:pt x="51862" y="9812"/>
                  <a:pt x="49993" y="6658"/>
                </a:cubicBezTo>
                <a:cubicBezTo>
                  <a:pt x="48241" y="3505"/>
                  <a:pt x="44153" y="2453"/>
                  <a:pt x="40999" y="4205"/>
                </a:cubicBezTo>
                <a:cubicBezTo>
                  <a:pt x="38430" y="5724"/>
                  <a:pt x="37262" y="8644"/>
                  <a:pt x="37846" y="11331"/>
                </a:cubicBezTo>
                <a:lnTo>
                  <a:pt x="30954" y="14718"/>
                </a:lnTo>
                <a:cubicBezTo>
                  <a:pt x="28968" y="12265"/>
                  <a:pt x="25464" y="11564"/>
                  <a:pt x="22544" y="13200"/>
                </a:cubicBezTo>
                <a:cubicBezTo>
                  <a:pt x="22194" y="13433"/>
                  <a:pt x="21843" y="13667"/>
                  <a:pt x="21493" y="14017"/>
                </a:cubicBezTo>
                <a:lnTo>
                  <a:pt x="13784" y="9695"/>
                </a:lnTo>
                <a:cubicBezTo>
                  <a:pt x="14368" y="7943"/>
                  <a:pt x="14251" y="5958"/>
                  <a:pt x="13199" y="4205"/>
                </a:cubicBezTo>
                <a:cubicBezTo>
                  <a:pt x="11447" y="1169"/>
                  <a:pt x="7359" y="0"/>
                  <a:pt x="4205" y="1869"/>
                </a:cubicBezTo>
                <a:cubicBezTo>
                  <a:pt x="1052" y="3621"/>
                  <a:pt x="0" y="7710"/>
                  <a:pt x="1869" y="10863"/>
                </a:cubicBezTo>
                <a:cubicBezTo>
                  <a:pt x="3621" y="14017"/>
                  <a:pt x="7710" y="15068"/>
                  <a:pt x="10863" y="13200"/>
                </a:cubicBezTo>
                <a:cubicBezTo>
                  <a:pt x="11331" y="12966"/>
                  <a:pt x="11798" y="12616"/>
                  <a:pt x="12265" y="12148"/>
                </a:cubicBezTo>
                <a:lnTo>
                  <a:pt x="19741" y="16353"/>
                </a:lnTo>
                <a:cubicBezTo>
                  <a:pt x="19040" y="18222"/>
                  <a:pt x="19157" y="20325"/>
                  <a:pt x="20208" y="22194"/>
                </a:cubicBezTo>
                <a:cubicBezTo>
                  <a:pt x="21142" y="23829"/>
                  <a:pt x="22894" y="24997"/>
                  <a:pt x="24646" y="25347"/>
                </a:cubicBezTo>
                <a:lnTo>
                  <a:pt x="24062" y="36561"/>
                </a:lnTo>
                <a:cubicBezTo>
                  <a:pt x="23128" y="36678"/>
                  <a:pt x="22310" y="37028"/>
                  <a:pt x="21376" y="37495"/>
                </a:cubicBezTo>
                <a:cubicBezTo>
                  <a:pt x="18339" y="39247"/>
                  <a:pt x="17171" y="43335"/>
                  <a:pt x="19040" y="46489"/>
                </a:cubicBezTo>
                <a:cubicBezTo>
                  <a:pt x="20792" y="49526"/>
                  <a:pt x="24880" y="50694"/>
                  <a:pt x="28034" y="48825"/>
                </a:cubicBezTo>
                <a:cubicBezTo>
                  <a:pt x="31188" y="47073"/>
                  <a:pt x="32239" y="42985"/>
                  <a:pt x="30370" y="39831"/>
                </a:cubicBezTo>
                <a:cubicBezTo>
                  <a:pt x="29552" y="38430"/>
                  <a:pt x="28384" y="37495"/>
                  <a:pt x="26983" y="36911"/>
                </a:cubicBezTo>
                <a:lnTo>
                  <a:pt x="27567" y="25231"/>
                </a:lnTo>
                <a:cubicBezTo>
                  <a:pt x="28151" y="25114"/>
                  <a:pt x="28618" y="24880"/>
                  <a:pt x="29202" y="24530"/>
                </a:cubicBezTo>
                <a:cubicBezTo>
                  <a:pt x="31772" y="23128"/>
                  <a:pt x="32940" y="20091"/>
                  <a:pt x="32239" y="17405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653;p55">
            <a:extLst>
              <a:ext uri="{FF2B5EF4-FFF2-40B4-BE49-F238E27FC236}">
                <a16:creationId xmlns:a16="http://schemas.microsoft.com/office/drawing/2014/main" id="{110D850F-1FA5-4723-B7EB-502C15B24C60}"/>
              </a:ext>
            </a:extLst>
          </p:cNvPr>
          <p:cNvSpPr/>
          <p:nvPr/>
        </p:nvSpPr>
        <p:spPr>
          <a:xfrm>
            <a:off x="14801240" y="4372352"/>
            <a:ext cx="511760" cy="502759"/>
          </a:xfrm>
          <a:custGeom>
            <a:avLst/>
            <a:gdLst/>
            <a:ahLst/>
            <a:cxnLst/>
            <a:rect l="l" t="t" r="r" b="b"/>
            <a:pathLst>
              <a:path w="51746" h="50578" extrusionOk="0">
                <a:moveTo>
                  <a:pt x="39131" y="13901"/>
                </a:moveTo>
                <a:cubicBezTo>
                  <a:pt x="41116" y="16470"/>
                  <a:pt x="44737" y="17171"/>
                  <a:pt x="47541" y="15536"/>
                </a:cubicBezTo>
                <a:cubicBezTo>
                  <a:pt x="50694" y="13784"/>
                  <a:pt x="51746" y="9696"/>
                  <a:pt x="49994" y="6542"/>
                </a:cubicBezTo>
                <a:cubicBezTo>
                  <a:pt x="48125" y="3388"/>
                  <a:pt x="44153" y="2337"/>
                  <a:pt x="40999" y="4206"/>
                </a:cubicBezTo>
                <a:cubicBezTo>
                  <a:pt x="38430" y="5607"/>
                  <a:pt x="37262" y="8644"/>
                  <a:pt x="37846" y="11331"/>
                </a:cubicBezTo>
                <a:lnTo>
                  <a:pt x="30954" y="14718"/>
                </a:lnTo>
                <a:cubicBezTo>
                  <a:pt x="28968" y="12149"/>
                  <a:pt x="25347" y="11448"/>
                  <a:pt x="22544" y="13083"/>
                </a:cubicBezTo>
                <a:cubicBezTo>
                  <a:pt x="22077" y="13317"/>
                  <a:pt x="21726" y="13667"/>
                  <a:pt x="21376" y="13901"/>
                </a:cubicBezTo>
                <a:lnTo>
                  <a:pt x="13667" y="9579"/>
                </a:lnTo>
                <a:cubicBezTo>
                  <a:pt x="14251" y="7827"/>
                  <a:pt x="14134" y="5958"/>
                  <a:pt x="13200" y="4206"/>
                </a:cubicBezTo>
                <a:cubicBezTo>
                  <a:pt x="11331" y="1052"/>
                  <a:pt x="7359" y="1"/>
                  <a:pt x="4206" y="1753"/>
                </a:cubicBezTo>
                <a:cubicBezTo>
                  <a:pt x="1052" y="3622"/>
                  <a:pt x="1" y="7593"/>
                  <a:pt x="1753" y="10747"/>
                </a:cubicBezTo>
                <a:cubicBezTo>
                  <a:pt x="3622" y="13901"/>
                  <a:pt x="7593" y="14952"/>
                  <a:pt x="10747" y="13200"/>
                </a:cubicBezTo>
                <a:cubicBezTo>
                  <a:pt x="11331" y="12849"/>
                  <a:pt x="11798" y="12499"/>
                  <a:pt x="12148" y="12149"/>
                </a:cubicBezTo>
                <a:lnTo>
                  <a:pt x="19741" y="16354"/>
                </a:lnTo>
                <a:cubicBezTo>
                  <a:pt x="19040" y="18106"/>
                  <a:pt x="19040" y="20325"/>
                  <a:pt x="20091" y="22077"/>
                </a:cubicBezTo>
                <a:cubicBezTo>
                  <a:pt x="21142" y="23829"/>
                  <a:pt x="22778" y="24880"/>
                  <a:pt x="24647" y="25231"/>
                </a:cubicBezTo>
                <a:lnTo>
                  <a:pt x="23946" y="36561"/>
                </a:lnTo>
                <a:cubicBezTo>
                  <a:pt x="23128" y="36678"/>
                  <a:pt x="22194" y="36911"/>
                  <a:pt x="21376" y="37379"/>
                </a:cubicBezTo>
                <a:cubicBezTo>
                  <a:pt x="18222" y="39248"/>
                  <a:pt x="17171" y="43219"/>
                  <a:pt x="18923" y="46373"/>
                </a:cubicBezTo>
                <a:cubicBezTo>
                  <a:pt x="20792" y="49527"/>
                  <a:pt x="24763" y="50578"/>
                  <a:pt x="27917" y="48826"/>
                </a:cubicBezTo>
                <a:cubicBezTo>
                  <a:pt x="31071" y="46957"/>
                  <a:pt x="32122" y="42985"/>
                  <a:pt x="30370" y="39832"/>
                </a:cubicBezTo>
                <a:cubicBezTo>
                  <a:pt x="29552" y="38430"/>
                  <a:pt x="28268" y="37379"/>
                  <a:pt x="26866" y="36911"/>
                </a:cubicBezTo>
                <a:lnTo>
                  <a:pt x="27567" y="25114"/>
                </a:lnTo>
                <a:cubicBezTo>
                  <a:pt x="28034" y="24997"/>
                  <a:pt x="28618" y="24764"/>
                  <a:pt x="29085" y="24530"/>
                </a:cubicBezTo>
                <a:cubicBezTo>
                  <a:pt x="31655" y="23012"/>
                  <a:pt x="32823" y="20091"/>
                  <a:pt x="32239" y="17288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654;p55">
            <a:extLst>
              <a:ext uri="{FF2B5EF4-FFF2-40B4-BE49-F238E27FC236}">
                <a16:creationId xmlns:a16="http://schemas.microsoft.com/office/drawing/2014/main" id="{B73EE5FA-E3B2-4D57-8EB0-7E6BA07929BD}"/>
              </a:ext>
            </a:extLst>
          </p:cNvPr>
          <p:cNvSpPr/>
          <p:nvPr/>
        </p:nvSpPr>
        <p:spPr>
          <a:xfrm>
            <a:off x="14179744" y="3269330"/>
            <a:ext cx="512916" cy="502759"/>
          </a:xfrm>
          <a:custGeom>
            <a:avLst/>
            <a:gdLst/>
            <a:ahLst/>
            <a:cxnLst/>
            <a:rect l="l" t="t" r="r" b="b"/>
            <a:pathLst>
              <a:path w="51863" h="50578" extrusionOk="0">
                <a:moveTo>
                  <a:pt x="39131" y="13900"/>
                </a:moveTo>
                <a:cubicBezTo>
                  <a:pt x="41117" y="16470"/>
                  <a:pt x="44738" y="17171"/>
                  <a:pt x="47541" y="15535"/>
                </a:cubicBezTo>
                <a:cubicBezTo>
                  <a:pt x="50695" y="13783"/>
                  <a:pt x="51863" y="9695"/>
                  <a:pt x="49994" y="6541"/>
                </a:cubicBezTo>
                <a:cubicBezTo>
                  <a:pt x="48242" y="3387"/>
                  <a:pt x="44154" y="2336"/>
                  <a:pt x="41000" y="4205"/>
                </a:cubicBezTo>
                <a:cubicBezTo>
                  <a:pt x="38430" y="5607"/>
                  <a:pt x="37262" y="8644"/>
                  <a:pt x="37846" y="11330"/>
                </a:cubicBezTo>
                <a:lnTo>
                  <a:pt x="30955" y="14718"/>
                </a:lnTo>
                <a:cubicBezTo>
                  <a:pt x="28969" y="12148"/>
                  <a:pt x="25465" y="11447"/>
                  <a:pt x="22545" y="13082"/>
                </a:cubicBezTo>
                <a:cubicBezTo>
                  <a:pt x="22194" y="13316"/>
                  <a:pt x="21844" y="13666"/>
                  <a:pt x="21493" y="13900"/>
                </a:cubicBezTo>
                <a:lnTo>
                  <a:pt x="13784" y="9578"/>
                </a:lnTo>
                <a:cubicBezTo>
                  <a:pt x="14368" y="7826"/>
                  <a:pt x="14251" y="5957"/>
                  <a:pt x="13200" y="4205"/>
                </a:cubicBezTo>
                <a:cubicBezTo>
                  <a:pt x="11448" y="1051"/>
                  <a:pt x="7360" y="0"/>
                  <a:pt x="4206" y="1752"/>
                </a:cubicBezTo>
                <a:cubicBezTo>
                  <a:pt x="1052" y="3621"/>
                  <a:pt x="1" y="7592"/>
                  <a:pt x="1870" y="10746"/>
                </a:cubicBezTo>
                <a:cubicBezTo>
                  <a:pt x="3622" y="13900"/>
                  <a:pt x="7710" y="14951"/>
                  <a:pt x="10864" y="13199"/>
                </a:cubicBezTo>
                <a:cubicBezTo>
                  <a:pt x="11331" y="12849"/>
                  <a:pt x="11798" y="12498"/>
                  <a:pt x="12266" y="12148"/>
                </a:cubicBezTo>
                <a:lnTo>
                  <a:pt x="19741" y="16353"/>
                </a:lnTo>
                <a:cubicBezTo>
                  <a:pt x="19040" y="18105"/>
                  <a:pt x="19157" y="20324"/>
                  <a:pt x="20208" y="22076"/>
                </a:cubicBezTo>
                <a:cubicBezTo>
                  <a:pt x="21143" y="23828"/>
                  <a:pt x="22895" y="24880"/>
                  <a:pt x="24647" y="25230"/>
                </a:cubicBezTo>
                <a:lnTo>
                  <a:pt x="24063" y="36560"/>
                </a:lnTo>
                <a:cubicBezTo>
                  <a:pt x="23129" y="36677"/>
                  <a:pt x="22311" y="36911"/>
                  <a:pt x="21376" y="37378"/>
                </a:cubicBezTo>
                <a:cubicBezTo>
                  <a:pt x="18340" y="39247"/>
                  <a:pt x="17171" y="43218"/>
                  <a:pt x="19040" y="46372"/>
                </a:cubicBezTo>
                <a:cubicBezTo>
                  <a:pt x="20792" y="49526"/>
                  <a:pt x="24881" y="50577"/>
                  <a:pt x="28034" y="48825"/>
                </a:cubicBezTo>
                <a:cubicBezTo>
                  <a:pt x="31188" y="46956"/>
                  <a:pt x="32239" y="42985"/>
                  <a:pt x="30371" y="39831"/>
                </a:cubicBezTo>
                <a:cubicBezTo>
                  <a:pt x="29553" y="38429"/>
                  <a:pt x="28385" y="37378"/>
                  <a:pt x="26983" y="36911"/>
                </a:cubicBezTo>
                <a:lnTo>
                  <a:pt x="27567" y="25113"/>
                </a:lnTo>
                <a:cubicBezTo>
                  <a:pt x="28151" y="24997"/>
                  <a:pt x="28618" y="24763"/>
                  <a:pt x="29202" y="24529"/>
                </a:cubicBezTo>
                <a:cubicBezTo>
                  <a:pt x="31772" y="23011"/>
                  <a:pt x="32940" y="20091"/>
                  <a:pt x="32239" y="17287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30" name="Google Shape;655;p55">
            <a:extLst>
              <a:ext uri="{FF2B5EF4-FFF2-40B4-BE49-F238E27FC236}">
                <a16:creationId xmlns:a16="http://schemas.microsoft.com/office/drawing/2014/main" id="{501CDEB4-956F-4C3B-8732-DB9B75992532}"/>
              </a:ext>
            </a:extLst>
          </p:cNvPr>
          <p:cNvSpPr/>
          <p:nvPr/>
        </p:nvSpPr>
        <p:spPr>
          <a:xfrm>
            <a:off x="13525907" y="3579337"/>
            <a:ext cx="519849" cy="464440"/>
          </a:xfrm>
          <a:custGeom>
            <a:avLst/>
            <a:gdLst/>
            <a:ahLst/>
            <a:cxnLst/>
            <a:rect l="l" t="t" r="r" b="b"/>
            <a:pathLst>
              <a:path w="52564" h="46723" extrusionOk="0">
                <a:moveTo>
                  <a:pt x="28034" y="13083"/>
                </a:moveTo>
                <a:cubicBezTo>
                  <a:pt x="31188" y="12615"/>
                  <a:pt x="33641" y="9929"/>
                  <a:pt x="33641" y="6658"/>
                </a:cubicBezTo>
                <a:cubicBezTo>
                  <a:pt x="33641" y="2920"/>
                  <a:pt x="30604" y="0"/>
                  <a:pt x="26983" y="0"/>
                </a:cubicBezTo>
                <a:cubicBezTo>
                  <a:pt x="23362" y="0"/>
                  <a:pt x="20442" y="2920"/>
                  <a:pt x="20442" y="6658"/>
                </a:cubicBezTo>
                <a:cubicBezTo>
                  <a:pt x="20442" y="9578"/>
                  <a:pt x="22428" y="12031"/>
                  <a:pt x="25114" y="12849"/>
                </a:cubicBezTo>
                <a:lnTo>
                  <a:pt x="24530" y="20558"/>
                </a:lnTo>
                <a:cubicBezTo>
                  <a:pt x="21376" y="21025"/>
                  <a:pt x="19040" y="23712"/>
                  <a:pt x="19040" y="27099"/>
                </a:cubicBezTo>
                <a:cubicBezTo>
                  <a:pt x="19040" y="27566"/>
                  <a:pt x="19040" y="28034"/>
                  <a:pt x="19157" y="28384"/>
                </a:cubicBezTo>
                <a:lnTo>
                  <a:pt x="11565" y="32940"/>
                </a:lnTo>
                <a:cubicBezTo>
                  <a:pt x="10280" y="31538"/>
                  <a:pt x="8528" y="30720"/>
                  <a:pt x="6542" y="30720"/>
                </a:cubicBezTo>
                <a:cubicBezTo>
                  <a:pt x="2921" y="30720"/>
                  <a:pt x="1" y="33640"/>
                  <a:pt x="1" y="37261"/>
                </a:cubicBezTo>
                <a:cubicBezTo>
                  <a:pt x="1" y="40882"/>
                  <a:pt x="2921" y="43803"/>
                  <a:pt x="6542" y="43803"/>
                </a:cubicBezTo>
                <a:cubicBezTo>
                  <a:pt x="10163" y="43803"/>
                  <a:pt x="13200" y="40882"/>
                  <a:pt x="13200" y="37261"/>
                </a:cubicBezTo>
                <a:cubicBezTo>
                  <a:pt x="13200" y="36677"/>
                  <a:pt x="13083" y="36093"/>
                  <a:pt x="12849" y="35509"/>
                </a:cubicBezTo>
                <a:lnTo>
                  <a:pt x="20325" y="31071"/>
                </a:lnTo>
                <a:cubicBezTo>
                  <a:pt x="21610" y="32589"/>
                  <a:pt x="23479" y="33640"/>
                  <a:pt x="25581" y="33640"/>
                </a:cubicBezTo>
                <a:cubicBezTo>
                  <a:pt x="27567" y="33640"/>
                  <a:pt x="29319" y="32706"/>
                  <a:pt x="30487" y="31304"/>
                </a:cubicBezTo>
                <a:lnTo>
                  <a:pt x="39948" y="37495"/>
                </a:lnTo>
                <a:cubicBezTo>
                  <a:pt x="39598" y="38313"/>
                  <a:pt x="39481" y="39247"/>
                  <a:pt x="39481" y="40182"/>
                </a:cubicBezTo>
                <a:cubicBezTo>
                  <a:pt x="39481" y="43803"/>
                  <a:pt x="42401" y="46723"/>
                  <a:pt x="46022" y="46723"/>
                </a:cubicBezTo>
                <a:cubicBezTo>
                  <a:pt x="49643" y="46723"/>
                  <a:pt x="52563" y="43803"/>
                  <a:pt x="52563" y="40182"/>
                </a:cubicBezTo>
                <a:cubicBezTo>
                  <a:pt x="52563" y="36561"/>
                  <a:pt x="49643" y="33640"/>
                  <a:pt x="46022" y="33640"/>
                </a:cubicBezTo>
                <a:cubicBezTo>
                  <a:pt x="44387" y="33640"/>
                  <a:pt x="42869" y="34224"/>
                  <a:pt x="41701" y="35159"/>
                </a:cubicBezTo>
                <a:lnTo>
                  <a:pt x="31889" y="28735"/>
                </a:lnTo>
                <a:cubicBezTo>
                  <a:pt x="32006" y="28151"/>
                  <a:pt x="32122" y="27683"/>
                  <a:pt x="32122" y="27099"/>
                </a:cubicBezTo>
                <a:cubicBezTo>
                  <a:pt x="32122" y="24062"/>
                  <a:pt x="30137" y="21609"/>
                  <a:pt x="27450" y="20792"/>
                </a:cubicBezTo>
                <a:close/>
              </a:path>
            </a:pathLst>
          </a:custGeom>
          <a:solidFill>
            <a:srgbClr val="7949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  <a:cs typeface="Arial"/>
              <a:sym typeface="Arial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4274800" y="8466667"/>
            <a:ext cx="338667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56D624FE-0023-400B-BB2F-0F0990702F9A}"/>
              </a:ext>
            </a:extLst>
          </p:cNvPr>
          <p:cNvSpPr/>
          <p:nvPr/>
        </p:nvSpPr>
        <p:spPr>
          <a:xfrm>
            <a:off x="4046046" y="2501230"/>
            <a:ext cx="1409009" cy="14090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Были здесь</a:t>
            </a:r>
          </a:p>
        </p:txBody>
      </p:sp>
      <p:sp>
        <p:nvSpPr>
          <p:cNvPr id="133" name="Овал 132">
            <a:extLst>
              <a:ext uri="{FF2B5EF4-FFF2-40B4-BE49-F238E27FC236}">
                <a16:creationId xmlns:a16="http://schemas.microsoft.com/office/drawing/2014/main" id="{AE0C8B23-AD9A-4A6C-A4B1-F994A3CE3E3A}"/>
              </a:ext>
            </a:extLst>
          </p:cNvPr>
          <p:cNvSpPr/>
          <p:nvPr/>
        </p:nvSpPr>
        <p:spPr>
          <a:xfrm>
            <a:off x="10447499" y="1531393"/>
            <a:ext cx="1409009" cy="14090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Пришли сюда</a:t>
            </a:r>
          </a:p>
        </p:txBody>
      </p:sp>
      <p:cxnSp>
        <p:nvCxnSpPr>
          <p:cNvPr id="7" name="Соединитель: изогнутый 6">
            <a:extLst>
              <a:ext uri="{FF2B5EF4-FFF2-40B4-BE49-F238E27FC236}">
                <a16:creationId xmlns:a16="http://schemas.microsoft.com/office/drawing/2014/main" id="{DC7C3EE7-C72C-421A-834B-440EE4C147DD}"/>
              </a:ext>
            </a:extLst>
          </p:cNvPr>
          <p:cNvCxnSpPr>
            <a:cxnSpLocks/>
          </p:cNvCxnSpPr>
          <p:nvPr/>
        </p:nvCxnSpPr>
        <p:spPr>
          <a:xfrm flipV="1">
            <a:off x="5709197" y="2092131"/>
            <a:ext cx="4490816" cy="1054157"/>
          </a:xfrm>
          <a:prstGeom prst="curvedConnector3">
            <a:avLst/>
          </a:prstGeom>
          <a:ln>
            <a:prstDash val="lg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847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77A1AE1A477BA4B9D8987501264629B" ma:contentTypeVersion="4" ma:contentTypeDescription="Создание документа." ma:contentTypeScope="" ma:versionID="1a373fc052ad4607304269b7e492f5f8">
  <xsd:schema xmlns:xsd="http://www.w3.org/2001/XMLSchema" xmlns:xs="http://www.w3.org/2001/XMLSchema" xmlns:p="http://schemas.microsoft.com/office/2006/metadata/properties" xmlns:ns2="58439ee7-b63c-4922-8bf3-a51fdd43ecf1" xmlns:ns3="c072a9a7-a531-49fd-be3e-a3e22362d418" targetNamespace="http://schemas.microsoft.com/office/2006/metadata/properties" ma:root="true" ma:fieldsID="b0995cf548e290ad01f0ed3297dc9515" ns2:_="" ns3:_="">
    <xsd:import namespace="58439ee7-b63c-4922-8bf3-a51fdd43ecf1"/>
    <xsd:import namespace="c072a9a7-a531-49fd-be3e-a3e22362d4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_x041e__x0442__x0440__x0430__x0441__x043b__x044c_" minOccurs="0"/>
                <xsd:element ref="ns3:_x041d__x0430__x043f__x0440__x0430__x0432__x043b__x0435__x043d__x0438__x0435_" minOccurs="0"/>
                <xsd:element ref="ns3:_x041f__x0440__x043e__x0434__x0443__x043a__x0442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39ee7-b63c-4922-8bf3-a51fdd43ec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2a9a7-a531-49fd-be3e-a3e22362d418" elementFormDefault="qualified">
    <xsd:import namespace="http://schemas.microsoft.com/office/2006/documentManagement/types"/>
    <xsd:import namespace="http://schemas.microsoft.com/office/infopath/2007/PartnerControls"/>
    <xsd:element name="_x041e__x0442__x0440__x0430__x0441__x043b__x044c_" ma:index="9" nillable="true" ma:displayName="Отрасль" ma:default="Другое" ma:format="Dropdown" ma:internalName="_x041e__x0442__x0440__x0430__x0441__x043b__x044c_">
      <xsd:simpleType>
        <xsd:union memberTypes="dms:Text">
          <xsd:simpleType>
            <xsd:restriction base="dms:Choice">
              <xsd:enumeration value="Строительство, девелопмент"/>
              <xsd:enumeration value="Другое"/>
              <xsd:enumeration value="Нефтегазовая отрасль"/>
              <xsd:enumeration value="Ритейл"/>
            </xsd:restriction>
          </xsd:simpleType>
        </xsd:union>
      </xsd:simpleType>
    </xsd:element>
    <xsd:element name="_x041d__x0430__x043f__x0440__x0430__x0432__x043b__x0435__x043d__x0438__x0435_" ma:index="10" nillable="true" ma:displayName="Направление" ma:internalName="_x041d__x0430__x043f__x0440__x0430__x0432__x043b__x0435__x043d__x0438__x0435_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Классический BI"/>
                        <xsd:enumeration value="Прогнозирование, машинное обучение"/>
                        <xsd:enumeration value="Ценообразование"/>
                        <xsd:enumeration value="Аналитический CRM"/>
                        <xsd:enumeration value="Другое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_x041f__x0440__x043e__x0434__x0443__x043a__x0442_" ma:index="11" nillable="true" ma:displayName="Продукт" ma:internalName="_x041f__x0440__x043e__x0434__x0443__x043a__x0442_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QlikView"/>
                        <xsd:enumeration value="Qlik Sense"/>
                        <xsd:enumeration value="MS Power BI"/>
                        <xsd:enumeration value="стек MS"/>
                        <xsd:enumeration value="Tableau"/>
                        <xsd:enumeration value="OpenSource"/>
                        <xsd:enumeration value="Сравнение платформ"/>
                        <xsd:enumeration value="SA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f__x0440__x043e__x0434__x0443__x043a__x0442_ xmlns="c072a9a7-a531-49fd-be3e-a3e22362d418"/>
    <_x041d__x0430__x043f__x0440__x0430__x0432__x043b__x0435__x043d__x0438__x0435_ xmlns="c072a9a7-a531-49fd-be3e-a3e22362d418"/>
    <_x041e__x0442__x0440__x0430__x0441__x043b__x044c_ xmlns="c072a9a7-a531-49fd-be3e-a3e22362d418">Другое</_x041e__x0442__x0440__x0430__x0441__x043b__x044c_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9A2E50-B0D1-4271-9617-BEF8CC02E0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439ee7-b63c-4922-8bf3-a51fdd43ecf1"/>
    <ds:schemaRef ds:uri="c072a9a7-a531-49fd-be3e-a3e22362d4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71036E-66C0-4B80-8A52-EC1EDB711D91}">
  <ds:schemaRefs>
    <ds:schemaRef ds:uri="http://purl.org/dc/elements/1.1/"/>
    <ds:schemaRef ds:uri="http://schemas.microsoft.com/office/2006/documentManagement/types"/>
    <ds:schemaRef ds:uri="58439ee7-b63c-4922-8bf3-a51fdd43ecf1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c072a9a7-a531-49fd-be3e-a3e22362d41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3BE0FA-DFB6-48CC-AD1A-7DC3AC0E21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4310</TotalTime>
  <Words>1291</Words>
  <Application>Microsoft Office PowerPoint</Application>
  <PresentationFormat>Произвольный</PresentationFormat>
  <Paragraphs>182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Helvetica Neue Light</vt:lpstr>
      <vt:lpstr>Montserrat Medium</vt:lpstr>
      <vt:lpstr>Montserrat SemiBold</vt:lpstr>
      <vt:lpstr>Proxima Nova Rg</vt:lpstr>
      <vt:lpstr>Roboto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выглядит процесс ценообразования на базе AI со стороны РТНа</vt:lpstr>
      <vt:lpstr>Презентация PowerPoint</vt:lpstr>
      <vt:lpstr>Презентация PowerPoint</vt:lpstr>
      <vt:lpstr>Презентация PowerPoint</vt:lpstr>
      <vt:lpstr>Выгода для покупателей торговой сети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1-black3</dc:title>
  <dc:creator>TChistyakova@korusconsulting.ru</dc:creator>
  <cp:lastModifiedBy>Voroshilov Pavel</cp:lastModifiedBy>
  <cp:revision>419</cp:revision>
  <dcterms:created xsi:type="dcterms:W3CDTF">2019-02-12T07:02:58Z</dcterms:created>
  <dcterms:modified xsi:type="dcterms:W3CDTF">2021-04-14T09:24:45Z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2019-02-12T00:00:00Z</vt:filetime>
  </property>
  <property fmtid="{D5CDD505-2E9C-101B-9397-08002B2CF9AE}" pid="3" name="Creator">
    <vt:lpwstr>Adobe Illustrator CC 22.1 (Windows)</vt:lpwstr>
  </property>
  <property fmtid="{D5CDD505-2E9C-101B-9397-08002B2CF9AE}" pid="4" name="LastSaved">
    <vt:filetime>2019-02-12T00:00:00Z</vt:filetime>
  </property>
  <property fmtid="{D5CDD505-2E9C-101B-9397-08002B2CF9AE}" pid="5" name="ContentTypeId">
    <vt:lpwstr>0x010100277A1AE1A477BA4B9D8987501264629B</vt:lpwstr>
  </property>
</Properties>
</file>