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14"/>
  </p:notesMasterIdLst>
  <p:sldIdLst>
    <p:sldId id="280" r:id="rId5"/>
    <p:sldId id="8089" r:id="rId6"/>
    <p:sldId id="8095" r:id="rId7"/>
    <p:sldId id="258" r:id="rId8"/>
    <p:sldId id="884" r:id="rId9"/>
    <p:sldId id="8096" r:id="rId10"/>
    <p:sldId id="8097" r:id="rId11"/>
    <p:sldId id="8090" r:id="rId12"/>
    <p:sldId id="269" r:id="rId13"/>
  </p:sldIdLst>
  <p:sldSz cx="12192000" cy="6858000"/>
  <p:notesSz cx="6797675" cy="9872663"/>
  <p:embeddedFontLst>
    <p:embeddedFont>
      <p:font typeface="Bebas Neue Bold" panose="020B0606020202050201" charset="-52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roy" panose="00000500000000000000" pitchFamily="50" charset="-52"/>
      <p:regular r:id="rId20"/>
    </p:embeddedFont>
    <p:embeddedFont>
      <p:font typeface="Gilroy ExtraBold" panose="00000900000000000000" pitchFamily="50" charset="-52"/>
      <p:bold r:id="rId21"/>
    </p:embeddedFont>
    <p:embeddedFont>
      <p:font typeface="Gilroy ExtraBold" panose="00000900000000000000" pitchFamily="50" charset="-52"/>
      <p:bold r:id="rId21"/>
    </p:embeddedFont>
    <p:embeddedFont>
      <p:font typeface="Wingdings 2" panose="05020102010507070707" pitchFamily="18" charset="2"/>
      <p:regular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27F"/>
    <a:srgbClr val="1D398D"/>
    <a:srgbClr val="FFFFFF"/>
    <a:srgbClr val="002060"/>
    <a:srgbClr val="00B050"/>
    <a:srgbClr val="363636"/>
    <a:srgbClr val="B9DCF1"/>
    <a:srgbClr val="D9E6FF"/>
    <a:srgbClr val="DDDDDD"/>
    <a:srgbClr val="FFD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3717" autoAdjust="0"/>
  </p:normalViewPr>
  <p:slideViewPr>
    <p:cSldViewPr snapToGrid="0" showGuides="1">
      <p:cViewPr varScale="1">
        <p:scale>
          <a:sx n="76" d="100"/>
          <a:sy n="76" d="100"/>
        </p:scale>
        <p:origin x="12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B7C18-8827-4CA0-B8DE-16187DA2E36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E15DC-6CE3-42B8-9A9D-CDC60456A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81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E15DC-6CE3-42B8-9A9D-CDC60456A11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471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E15DC-6CE3-42B8-9A9D-CDC60456A1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21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E15DC-6CE3-42B8-9A9D-CDC60456A11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10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E15DC-6CE3-42B8-9A9D-CDC60456A11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78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023078-198E-4201-9C0D-BA7F11A54E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666D4897-18DE-4166-ADEF-D68EC93CF22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clrChange>
              <a:clrFrom>
                <a:srgbClr val="1D398D"/>
              </a:clrFrom>
              <a:clrTo>
                <a:srgbClr val="1D39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19082" r="13037" b="19082"/>
          <a:stretch/>
        </p:blipFill>
        <p:spPr bwMode="auto">
          <a:xfrm>
            <a:off x="774700" y="500064"/>
            <a:ext cx="2368550" cy="6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E9FB3-2EE3-412B-9980-508A15F8A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784" y="1628775"/>
            <a:ext cx="7258458" cy="2573338"/>
          </a:xfrm>
        </p:spPr>
        <p:txBody>
          <a:bodyPr anchor="b"/>
          <a:lstStyle>
            <a:lvl1pPr algn="l">
              <a:lnSpc>
                <a:spcPct val="114000"/>
              </a:lnSpc>
              <a:defRPr sz="4000">
                <a:highlight>
                  <a:srgbClr val="FDCA12"/>
                </a:highligh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6E8540-93BD-433F-8623-2CAB39413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784" y="4294188"/>
            <a:ext cx="7258458" cy="1655762"/>
          </a:xfrm>
        </p:spPr>
        <p:txBody>
          <a:bodyPr/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object 32">
            <a:extLst>
              <a:ext uri="{FF2B5EF4-FFF2-40B4-BE49-F238E27FC236}">
                <a16:creationId xmlns:a16="http://schemas.microsoft.com/office/drawing/2014/main" id="{9BF21D7A-FB6D-495E-B0C4-EC613CAE5057}"/>
              </a:ext>
            </a:extLst>
          </p:cNvPr>
          <p:cNvSpPr/>
          <p:nvPr userDrawn="1"/>
        </p:nvSpPr>
        <p:spPr>
          <a:xfrm>
            <a:off x="7885053" y="139700"/>
            <a:ext cx="4300914" cy="6718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3">
            <a:extLst>
              <a:ext uri="{FF2B5EF4-FFF2-40B4-BE49-F238E27FC236}">
                <a16:creationId xmlns:a16="http://schemas.microsoft.com/office/drawing/2014/main" id="{E747F006-9F88-4272-B181-17058ED9D88B}"/>
              </a:ext>
            </a:extLst>
          </p:cNvPr>
          <p:cNvSpPr/>
          <p:nvPr userDrawn="1"/>
        </p:nvSpPr>
        <p:spPr>
          <a:xfrm>
            <a:off x="8193274" y="413472"/>
            <a:ext cx="3992705" cy="6444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184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тыре модул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13157133-DB98-4517-BE7D-FC77705F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CA493E-F423-437C-9DAF-00E5F49D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9526C9-2DCD-4414-BF7C-2BEE964A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0641840-1B25-486D-A421-5C6C30C1E3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125538"/>
            <a:ext cx="2664000" cy="50403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40BD5D8-5D24-45CF-9C1A-95FC838BE8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87654" y="1125538"/>
            <a:ext cx="2664000" cy="50403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F5EBEE46-14AC-460C-A451-5CCF47F4CDE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0346" y="1125538"/>
            <a:ext cx="2664000" cy="50403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37D136B4-3336-4F62-A0A7-1585239B564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93038" y="1125538"/>
            <a:ext cx="2664000" cy="504031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EA30DB8B-090A-49BB-8A10-568BEF05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9744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модуля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934BD-1416-455B-85F0-807B74989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4BD398-38FE-4E6D-B8E9-8C427910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81CEDA-4AF0-4CBE-A0F4-222E8D08E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43B90B-B725-477B-8C7B-1A643E16B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CB3B655A-0186-4DBF-805A-A0E2B34900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125538"/>
            <a:ext cx="5616576" cy="2374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Объект 6">
            <a:extLst>
              <a:ext uri="{FF2B5EF4-FFF2-40B4-BE49-F238E27FC236}">
                <a16:creationId xmlns:a16="http://schemas.microsoft.com/office/drawing/2014/main" id="{E705085B-781D-4B3A-B24C-6D38750896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0464" y="1125538"/>
            <a:ext cx="5616576" cy="2374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id="{7A95F610-1785-4928-AD37-EC7E34945EE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4962" y="3789363"/>
            <a:ext cx="5616576" cy="2374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Объект 6">
            <a:extLst>
              <a:ext uri="{FF2B5EF4-FFF2-40B4-BE49-F238E27FC236}">
                <a16:creationId xmlns:a16="http://schemas.microsoft.com/office/drawing/2014/main" id="{34F21425-A8B6-42F1-8E8E-92AAB9960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0464" y="3789363"/>
            <a:ext cx="5616576" cy="2374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71917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есть модул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13157133-DB98-4517-BE7D-FC77705F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CA493E-F423-437C-9DAF-00E5F49D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9526C9-2DCD-4414-BF7C-2BEE964A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0641840-1B25-486D-A421-5C6C30C1E3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125538"/>
            <a:ext cx="3636000" cy="23749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40BD5D8-5D24-45CF-9C1A-95FC838BE8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78000" y="1125538"/>
            <a:ext cx="3636000" cy="23749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F5EBEE46-14AC-460C-A451-5CCF47F4CDE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21038" y="1125538"/>
            <a:ext cx="3636000" cy="23749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8CD26B8E-FD32-4742-95E7-8B41CAF58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6">
            <a:extLst>
              <a:ext uri="{FF2B5EF4-FFF2-40B4-BE49-F238E27FC236}">
                <a16:creationId xmlns:a16="http://schemas.microsoft.com/office/drawing/2014/main" id="{32BE7597-804C-4560-B2BE-01D8E68B7F7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34962" y="3789363"/>
            <a:ext cx="3636000" cy="23764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2" name="Объект 8">
            <a:extLst>
              <a:ext uri="{FF2B5EF4-FFF2-40B4-BE49-F238E27FC236}">
                <a16:creationId xmlns:a16="http://schemas.microsoft.com/office/drawing/2014/main" id="{8ED537B3-50FA-4A11-A6F4-2246B60895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278000" y="3789363"/>
            <a:ext cx="3636000" cy="23764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3" name="Объект 10">
            <a:extLst>
              <a:ext uri="{FF2B5EF4-FFF2-40B4-BE49-F238E27FC236}">
                <a16:creationId xmlns:a16="http://schemas.microsoft.com/office/drawing/2014/main" id="{ABD1FD9D-B420-4E61-96DE-25C7E0CFD0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221038" y="3789363"/>
            <a:ext cx="3636000" cy="23764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66165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семь модул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13157133-DB98-4517-BE7D-FC77705F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CA493E-F423-437C-9DAF-00E5F49D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9526C9-2DCD-4414-BF7C-2BEE964A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0641840-1B25-486D-A421-5C6C30C1E3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125538"/>
            <a:ext cx="2664000" cy="23749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40BD5D8-5D24-45CF-9C1A-95FC838BE8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87654" y="1125538"/>
            <a:ext cx="2664000" cy="23749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F5EBEE46-14AC-460C-A451-5CCF47F4CDE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0346" y="1125538"/>
            <a:ext cx="2664000" cy="23749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37D136B4-3336-4F62-A0A7-1585239B564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93038" y="1125538"/>
            <a:ext cx="2664000" cy="23749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EA30DB8B-090A-49BB-8A10-568BEF050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220742D1-90AC-47A9-9048-DDED1E8B88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4962" y="3802208"/>
            <a:ext cx="2664000" cy="236364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3" name="Объект 8">
            <a:extLst>
              <a:ext uri="{FF2B5EF4-FFF2-40B4-BE49-F238E27FC236}">
                <a16:creationId xmlns:a16="http://schemas.microsoft.com/office/drawing/2014/main" id="{67A90107-AADD-43A7-94F7-79EEB447788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87654" y="3802208"/>
            <a:ext cx="2664000" cy="236364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4" name="Объект 10">
            <a:extLst>
              <a:ext uri="{FF2B5EF4-FFF2-40B4-BE49-F238E27FC236}">
                <a16:creationId xmlns:a16="http://schemas.microsoft.com/office/drawing/2014/main" id="{EF4AFDE1-8840-410F-BE19-5EBA3DDBD0B9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40346" y="3802208"/>
            <a:ext cx="2664000" cy="236364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5" name="Объект 7">
            <a:extLst>
              <a:ext uri="{FF2B5EF4-FFF2-40B4-BE49-F238E27FC236}">
                <a16:creationId xmlns:a16="http://schemas.microsoft.com/office/drawing/2014/main" id="{CE0C3747-6A33-45C9-ADAB-29BCBFF5FD0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93038" y="3802208"/>
            <a:ext cx="2664000" cy="236364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881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6AA78D2-F573-44D7-AC5D-A8C053712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04B1EC0-1769-416B-84F7-850C1107E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FEB2C1-50EF-4974-84E0-42D4268FC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7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 - вариант с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023078-198E-4201-9C0D-BA7F11A54E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666D4897-18DE-4166-ADEF-D68EC93CF22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clrChange>
              <a:clrFrom>
                <a:srgbClr val="1D398D"/>
              </a:clrFrom>
              <a:clrTo>
                <a:srgbClr val="1D39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19082" r="13037" b="19082"/>
          <a:stretch/>
        </p:blipFill>
        <p:spPr bwMode="auto">
          <a:xfrm>
            <a:off x="774700" y="500064"/>
            <a:ext cx="2368550" cy="6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E9FB3-2EE3-412B-9980-508A15F8A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784" y="1628775"/>
            <a:ext cx="7258458" cy="2573338"/>
          </a:xfrm>
        </p:spPr>
        <p:txBody>
          <a:bodyPr anchor="b"/>
          <a:lstStyle>
            <a:lvl1pPr algn="l">
              <a:lnSpc>
                <a:spcPct val="114000"/>
              </a:lnSpc>
              <a:defRPr sz="4000">
                <a:highlight>
                  <a:srgbClr val="FDCA12"/>
                </a:highligh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6E8540-93BD-433F-8623-2CAB39413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784" y="4294188"/>
            <a:ext cx="7258458" cy="1655762"/>
          </a:xfrm>
        </p:spPr>
        <p:txBody>
          <a:bodyPr/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0792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моду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DCD29F-43A6-431E-A454-E372A2DB2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18721-EB40-4505-9455-51246CD57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AEB10E-E2CB-4782-A7B4-DADB78706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C248A2-55C1-40B1-B756-6D50989E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1892B69-A1DD-47E1-962F-A628F95D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highlight>
                  <a:srgbClr val="FDCA12"/>
                </a:highligh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9666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3EE3875-31AF-422F-80FE-D4F0A6BE0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highlight>
                  <a:srgbClr val="FDCA12"/>
                </a:highligh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73D1E4-02B4-4A02-988B-B8EE0C8C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85ECE4-4BB7-472E-8491-3E24B56E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61E3D1-87E6-4CEA-9648-C7AF6271F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7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BD489-4D6C-4F53-8EFB-725DA510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2289969"/>
            <a:ext cx="7412540" cy="2852737"/>
          </a:xfrm>
        </p:spPr>
        <p:txBody>
          <a:bodyPr anchor="ctr" anchorCtr="0"/>
          <a:lstStyle>
            <a:lvl1pPr>
              <a:lnSpc>
                <a:spcPct val="114000"/>
              </a:lnSpc>
              <a:defRPr sz="4000">
                <a:solidFill>
                  <a:schemeClr val="tx2"/>
                </a:solidFill>
                <a:highlight>
                  <a:srgbClr val="FDCA12"/>
                </a:highligh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6D156B-BE3C-4C51-9E5C-11D7F08EF680}"/>
              </a:ext>
            </a:extLst>
          </p:cNvPr>
          <p:cNvSpPr/>
          <p:nvPr userDrawn="1"/>
        </p:nvSpPr>
        <p:spPr>
          <a:xfrm>
            <a:off x="0" y="5816600"/>
            <a:ext cx="12192000" cy="104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32">
            <a:extLst>
              <a:ext uri="{FF2B5EF4-FFF2-40B4-BE49-F238E27FC236}">
                <a16:creationId xmlns:a16="http://schemas.microsoft.com/office/drawing/2014/main" id="{931D27D9-0A72-4F2D-B98A-6EE69F3A191E}"/>
              </a:ext>
            </a:extLst>
          </p:cNvPr>
          <p:cNvSpPr/>
          <p:nvPr userDrawn="1"/>
        </p:nvSpPr>
        <p:spPr>
          <a:xfrm>
            <a:off x="7885053" y="139700"/>
            <a:ext cx="4300914" cy="671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3">
            <a:extLst>
              <a:ext uri="{FF2B5EF4-FFF2-40B4-BE49-F238E27FC236}">
                <a16:creationId xmlns:a16="http://schemas.microsoft.com/office/drawing/2014/main" id="{55A21C7E-5CD5-470F-A973-7FE052A9336F}"/>
              </a:ext>
            </a:extLst>
          </p:cNvPr>
          <p:cNvSpPr/>
          <p:nvPr userDrawn="1"/>
        </p:nvSpPr>
        <p:spPr>
          <a:xfrm>
            <a:off x="8193274" y="413472"/>
            <a:ext cx="3992705" cy="6444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182B942D-5FAC-468B-8AE2-4B1C0375B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19082" r="13037" b="19082"/>
          <a:stretch/>
        </p:blipFill>
        <p:spPr bwMode="auto">
          <a:xfrm>
            <a:off x="774700" y="500064"/>
            <a:ext cx="2368550" cy="6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458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- с картин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BD489-4D6C-4F53-8EFB-725DA510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2289969"/>
            <a:ext cx="7412540" cy="2852737"/>
          </a:xfrm>
        </p:spPr>
        <p:txBody>
          <a:bodyPr anchor="ctr" anchorCtr="0"/>
          <a:lstStyle>
            <a:lvl1pPr>
              <a:lnSpc>
                <a:spcPct val="114000"/>
              </a:lnSpc>
              <a:defRPr sz="4000">
                <a:solidFill>
                  <a:schemeClr val="tx2"/>
                </a:solidFill>
                <a:highlight>
                  <a:srgbClr val="FDCA12"/>
                </a:highligh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6D156B-BE3C-4C51-9E5C-11D7F08EF680}"/>
              </a:ext>
            </a:extLst>
          </p:cNvPr>
          <p:cNvSpPr/>
          <p:nvPr userDrawn="1"/>
        </p:nvSpPr>
        <p:spPr>
          <a:xfrm>
            <a:off x="0" y="5816600"/>
            <a:ext cx="12192000" cy="104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182B942D-5FAC-468B-8AE2-4B1C0375B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19082" r="13037" b="19082"/>
          <a:stretch/>
        </p:blipFill>
        <p:spPr bwMode="auto">
          <a:xfrm>
            <a:off x="774700" y="500064"/>
            <a:ext cx="2368550" cy="6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534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Рисунок 4">
            <a:extLst>
              <a:ext uri="{FF2B5EF4-FFF2-40B4-BE49-F238E27FC236}">
                <a16:creationId xmlns:a16="http://schemas.microsoft.com/office/drawing/2014/main" id="{EFC8098B-5C03-4A1D-B0D6-01C57BC4002D}"/>
              </a:ext>
            </a:extLst>
          </p:cNvPr>
          <p:cNvGrpSpPr/>
          <p:nvPr/>
        </p:nvGrpSpPr>
        <p:grpSpPr>
          <a:xfrm>
            <a:off x="6513699" y="1434120"/>
            <a:ext cx="4433700" cy="4433280"/>
            <a:chOff x="4247670" y="2783866"/>
            <a:chExt cx="3696238" cy="3695887"/>
          </a:xfrm>
          <a:solidFill>
            <a:schemeClr val="bg2"/>
          </a:solidFill>
        </p:grpSpPr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1C4B9AB2-C0A4-4DA3-9010-8F5E6A8DA67E}"/>
                </a:ext>
              </a:extLst>
            </p:cNvPr>
            <p:cNvSpPr/>
            <p:nvPr/>
          </p:nvSpPr>
          <p:spPr>
            <a:xfrm>
              <a:off x="4928694" y="3464704"/>
              <a:ext cx="2335086" cy="2335086"/>
            </a:xfrm>
            <a:custGeom>
              <a:avLst/>
              <a:gdLst>
                <a:gd name="connsiteX0" fmla="*/ 1175295 w 2335085"/>
                <a:gd name="connsiteY0" fmla="*/ 7050 h 2335085"/>
                <a:gd name="connsiteX1" fmla="*/ 2329443 w 2335085"/>
                <a:gd name="connsiteY1" fmla="*/ 1175156 h 2335085"/>
                <a:gd name="connsiteX2" fmla="*/ 1161197 w 2335085"/>
                <a:gd name="connsiteY2" fmla="*/ 2329163 h 2335085"/>
                <a:gd name="connsiteX3" fmla="*/ 7049 w 2335085"/>
                <a:gd name="connsiteY3" fmla="*/ 1161057 h 2335085"/>
                <a:gd name="connsiteX4" fmla="*/ 1175295 w 2335085"/>
                <a:gd name="connsiteY4" fmla="*/ 7050 h 233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5085" h="2335085">
                  <a:moveTo>
                    <a:pt x="1175295" y="7050"/>
                  </a:moveTo>
                  <a:cubicBezTo>
                    <a:pt x="1816606" y="10943"/>
                    <a:pt x="2333336" y="533922"/>
                    <a:pt x="2329443" y="1175156"/>
                  </a:cubicBezTo>
                  <a:cubicBezTo>
                    <a:pt x="2325550" y="1816390"/>
                    <a:pt x="1802508" y="2333057"/>
                    <a:pt x="1161197" y="2329163"/>
                  </a:cubicBezTo>
                  <a:cubicBezTo>
                    <a:pt x="519886" y="2325270"/>
                    <a:pt x="3156" y="1802291"/>
                    <a:pt x="7049" y="1161057"/>
                  </a:cubicBezTo>
                  <a:cubicBezTo>
                    <a:pt x="10942" y="519823"/>
                    <a:pt x="533984" y="3156"/>
                    <a:pt x="1175295" y="7050"/>
                  </a:cubicBez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29F153DC-235F-471E-B44F-CA420B49CE31}"/>
                </a:ext>
              </a:extLst>
            </p:cNvPr>
            <p:cNvSpPr/>
            <p:nvPr/>
          </p:nvSpPr>
          <p:spPr>
            <a:xfrm>
              <a:off x="5754151" y="2783866"/>
              <a:ext cx="469822" cy="497871"/>
            </a:xfrm>
            <a:custGeom>
              <a:avLst/>
              <a:gdLst>
                <a:gd name="connsiteX0" fmla="*/ 193328 w 469822"/>
                <a:gd name="connsiteY0" fmla="*/ 0 h 497871"/>
                <a:gd name="connsiteX1" fmla="*/ 0 w 469822"/>
                <a:gd name="connsiteY1" fmla="*/ 500010 h 497871"/>
                <a:gd name="connsiteX2" fmla="*/ 470453 w 469822"/>
                <a:gd name="connsiteY2" fmla="*/ 458848 h 49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9822" h="497871">
                  <a:moveTo>
                    <a:pt x="193328" y="0"/>
                  </a:moveTo>
                  <a:lnTo>
                    <a:pt x="0" y="500010"/>
                  </a:lnTo>
                  <a:lnTo>
                    <a:pt x="470453" y="458848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19B69FD9-101B-4B01-AC63-F6DBFDDD2091}"/>
                </a:ext>
              </a:extLst>
            </p:cNvPr>
            <p:cNvSpPr/>
            <p:nvPr/>
          </p:nvSpPr>
          <p:spPr>
            <a:xfrm>
              <a:off x="7446037" y="4290241"/>
              <a:ext cx="497871" cy="469822"/>
            </a:xfrm>
            <a:custGeom>
              <a:avLst/>
              <a:gdLst>
                <a:gd name="connsiteX0" fmla="*/ 0 w 497871"/>
                <a:gd name="connsiteY0" fmla="*/ 0 h 469822"/>
                <a:gd name="connsiteX1" fmla="*/ 41162 w 497871"/>
                <a:gd name="connsiteY1" fmla="*/ 470313 h 469822"/>
                <a:gd name="connsiteX2" fmla="*/ 499975 w 497871"/>
                <a:gd name="connsiteY2" fmla="*/ 193293 h 46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7871" h="469822">
                  <a:moveTo>
                    <a:pt x="0" y="0"/>
                  </a:moveTo>
                  <a:lnTo>
                    <a:pt x="41162" y="470313"/>
                  </a:lnTo>
                  <a:lnTo>
                    <a:pt x="499975" y="193293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2011010E-E022-4AD3-9434-6A954B42EFA9}"/>
                </a:ext>
              </a:extLst>
            </p:cNvPr>
            <p:cNvSpPr/>
            <p:nvPr/>
          </p:nvSpPr>
          <p:spPr>
            <a:xfrm>
              <a:off x="5969113" y="5981882"/>
              <a:ext cx="469822" cy="497871"/>
            </a:xfrm>
            <a:custGeom>
              <a:avLst/>
              <a:gdLst>
                <a:gd name="connsiteX0" fmla="*/ 277125 w 469822"/>
                <a:gd name="connsiteY0" fmla="*/ 499940 h 497871"/>
                <a:gd name="connsiteX1" fmla="*/ 470453 w 469822"/>
                <a:gd name="connsiteY1" fmla="*/ 0 h 497871"/>
                <a:gd name="connsiteX2" fmla="*/ 0 w 469822"/>
                <a:gd name="connsiteY2" fmla="*/ 41162 h 49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9822" h="497871">
                  <a:moveTo>
                    <a:pt x="277125" y="499940"/>
                  </a:moveTo>
                  <a:lnTo>
                    <a:pt x="470453" y="0"/>
                  </a:lnTo>
                  <a:lnTo>
                    <a:pt x="0" y="41162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C062C9A7-302A-436F-8591-EF6F84BD7EE6}"/>
                </a:ext>
              </a:extLst>
            </p:cNvPr>
            <p:cNvSpPr/>
            <p:nvPr/>
          </p:nvSpPr>
          <p:spPr>
            <a:xfrm>
              <a:off x="4247670" y="4505097"/>
              <a:ext cx="497871" cy="469822"/>
            </a:xfrm>
            <a:custGeom>
              <a:avLst/>
              <a:gdLst>
                <a:gd name="connsiteX0" fmla="*/ 500080 w 497871"/>
                <a:gd name="connsiteY0" fmla="*/ 470418 h 469822"/>
                <a:gd name="connsiteX1" fmla="*/ 458918 w 497871"/>
                <a:gd name="connsiteY1" fmla="*/ 0 h 469822"/>
                <a:gd name="connsiteX2" fmla="*/ 0 w 497871"/>
                <a:gd name="connsiteY2" fmla="*/ 277125 h 46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7871" h="469822">
                  <a:moveTo>
                    <a:pt x="500080" y="470418"/>
                  </a:moveTo>
                  <a:lnTo>
                    <a:pt x="458918" y="0"/>
                  </a:lnTo>
                  <a:lnTo>
                    <a:pt x="0" y="277125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D6F96CAB-46DB-49C6-BDAE-4B0C1F2BAE70}"/>
                </a:ext>
              </a:extLst>
            </p:cNvPr>
            <p:cNvSpPr/>
            <p:nvPr/>
          </p:nvSpPr>
          <p:spPr>
            <a:xfrm>
              <a:off x="6461093" y="2948864"/>
              <a:ext cx="427748" cy="532933"/>
            </a:xfrm>
            <a:custGeom>
              <a:avLst/>
              <a:gdLst>
                <a:gd name="connsiteX0" fmla="*/ 413934 w 427748"/>
                <a:gd name="connsiteY0" fmla="*/ 0 h 532932"/>
                <a:gd name="connsiteX1" fmla="*/ 0 w 427748"/>
                <a:gd name="connsiteY1" fmla="*/ 340691 h 532932"/>
                <a:gd name="connsiteX2" fmla="*/ 430028 w 427748"/>
                <a:gd name="connsiteY2" fmla="*/ 535773 h 53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7748" h="532932">
                  <a:moveTo>
                    <a:pt x="413934" y="0"/>
                  </a:moveTo>
                  <a:lnTo>
                    <a:pt x="0" y="340691"/>
                  </a:lnTo>
                  <a:lnTo>
                    <a:pt x="430028" y="535773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08BEC147-8AF2-43EE-AABD-01C8F32695E1}"/>
                </a:ext>
              </a:extLst>
            </p:cNvPr>
            <p:cNvSpPr/>
            <p:nvPr/>
          </p:nvSpPr>
          <p:spPr>
            <a:xfrm>
              <a:off x="7245100" y="4996973"/>
              <a:ext cx="532933" cy="427748"/>
            </a:xfrm>
            <a:custGeom>
              <a:avLst/>
              <a:gdLst>
                <a:gd name="connsiteX0" fmla="*/ 195257 w 532932"/>
                <a:gd name="connsiteY0" fmla="*/ 0 h 427748"/>
                <a:gd name="connsiteX1" fmla="*/ 0 w 532932"/>
                <a:gd name="connsiteY1" fmla="*/ 429922 h 427748"/>
                <a:gd name="connsiteX2" fmla="*/ 535843 w 532932"/>
                <a:gd name="connsiteY2" fmla="*/ 413969 h 42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2932" h="427748">
                  <a:moveTo>
                    <a:pt x="195257" y="0"/>
                  </a:moveTo>
                  <a:lnTo>
                    <a:pt x="0" y="429922"/>
                  </a:lnTo>
                  <a:lnTo>
                    <a:pt x="535843" y="413969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6386E967-3D5F-4B8D-B14B-A669AFD4FC18}"/>
                </a:ext>
              </a:extLst>
            </p:cNvPr>
            <p:cNvSpPr/>
            <p:nvPr/>
          </p:nvSpPr>
          <p:spPr>
            <a:xfrm>
              <a:off x="5302701" y="5780875"/>
              <a:ext cx="427748" cy="532933"/>
            </a:xfrm>
            <a:custGeom>
              <a:avLst/>
              <a:gdLst>
                <a:gd name="connsiteX0" fmla="*/ 15953 w 427748"/>
                <a:gd name="connsiteY0" fmla="*/ 535808 h 532932"/>
                <a:gd name="connsiteX1" fmla="*/ 429992 w 427748"/>
                <a:gd name="connsiteY1" fmla="*/ 195257 h 532932"/>
                <a:gd name="connsiteX2" fmla="*/ 0 w 427748"/>
                <a:gd name="connsiteY2" fmla="*/ 0 h 53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7748" h="532932">
                  <a:moveTo>
                    <a:pt x="15953" y="535808"/>
                  </a:moveTo>
                  <a:lnTo>
                    <a:pt x="429992" y="1952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E7D99BA9-9820-4849-8502-EF5A8A3A4CE9}"/>
                </a:ext>
              </a:extLst>
            </p:cNvPr>
            <p:cNvSpPr/>
            <p:nvPr/>
          </p:nvSpPr>
          <p:spPr>
            <a:xfrm>
              <a:off x="4412774" y="3838651"/>
              <a:ext cx="532933" cy="427748"/>
            </a:xfrm>
            <a:custGeom>
              <a:avLst/>
              <a:gdLst>
                <a:gd name="connsiteX0" fmla="*/ 535773 w 532932"/>
                <a:gd name="connsiteY0" fmla="*/ 0 h 427748"/>
                <a:gd name="connsiteX1" fmla="*/ 0 w 532932"/>
                <a:gd name="connsiteY1" fmla="*/ 15953 h 427748"/>
                <a:gd name="connsiteX2" fmla="*/ 340481 w 532932"/>
                <a:gd name="connsiteY2" fmla="*/ 429922 h 42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2932" h="427748">
                  <a:moveTo>
                    <a:pt x="535773" y="0"/>
                  </a:moveTo>
                  <a:lnTo>
                    <a:pt x="0" y="15953"/>
                  </a:lnTo>
                  <a:lnTo>
                    <a:pt x="340481" y="429922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ED44C78F-34AE-4BAC-AAB7-B55EE282DC69}"/>
                </a:ext>
              </a:extLst>
            </p:cNvPr>
            <p:cNvSpPr/>
            <p:nvPr/>
          </p:nvSpPr>
          <p:spPr>
            <a:xfrm>
              <a:off x="7079926" y="3557073"/>
              <a:ext cx="525920" cy="469822"/>
            </a:xfrm>
            <a:custGeom>
              <a:avLst/>
              <a:gdLst>
                <a:gd name="connsiteX0" fmla="*/ 528270 w 525920"/>
                <a:gd name="connsiteY0" fmla="*/ 0 h 469822"/>
                <a:gd name="connsiteX1" fmla="*/ 0 w 525920"/>
                <a:gd name="connsiteY1" fmla="*/ 90248 h 469822"/>
                <a:gd name="connsiteX2" fmla="*/ 276318 w 525920"/>
                <a:gd name="connsiteY2" fmla="*/ 473083 h 46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5920" h="469822">
                  <a:moveTo>
                    <a:pt x="528270" y="0"/>
                  </a:moveTo>
                  <a:lnTo>
                    <a:pt x="0" y="90248"/>
                  </a:lnTo>
                  <a:lnTo>
                    <a:pt x="276318" y="473083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B78D0FF8-F61C-47DF-9820-E14ABB3DCFED}"/>
                </a:ext>
              </a:extLst>
            </p:cNvPr>
            <p:cNvSpPr/>
            <p:nvPr/>
          </p:nvSpPr>
          <p:spPr>
            <a:xfrm>
              <a:off x="6699546" y="5615595"/>
              <a:ext cx="469822" cy="525920"/>
            </a:xfrm>
            <a:custGeom>
              <a:avLst/>
              <a:gdLst>
                <a:gd name="connsiteX0" fmla="*/ 473153 w 469822"/>
                <a:gd name="connsiteY0" fmla="*/ 528585 h 525920"/>
                <a:gd name="connsiteX1" fmla="*/ 382905 w 469822"/>
                <a:gd name="connsiteY1" fmla="*/ 0 h 525920"/>
                <a:gd name="connsiteX2" fmla="*/ 0 w 469822"/>
                <a:gd name="connsiteY2" fmla="*/ 276389 h 52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9822" h="525920">
                  <a:moveTo>
                    <a:pt x="473153" y="528585"/>
                  </a:moveTo>
                  <a:lnTo>
                    <a:pt x="382905" y="0"/>
                  </a:lnTo>
                  <a:lnTo>
                    <a:pt x="0" y="276389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AEC6D52C-C4BC-4C66-8FFC-C215092BFA1A}"/>
                </a:ext>
              </a:extLst>
            </p:cNvPr>
            <p:cNvSpPr/>
            <p:nvPr/>
          </p:nvSpPr>
          <p:spPr>
            <a:xfrm>
              <a:off x="4585416" y="5235390"/>
              <a:ext cx="525920" cy="469822"/>
            </a:xfrm>
            <a:custGeom>
              <a:avLst/>
              <a:gdLst>
                <a:gd name="connsiteX0" fmla="*/ 252161 w 525920"/>
                <a:gd name="connsiteY0" fmla="*/ 0 h 469822"/>
                <a:gd name="connsiteX1" fmla="*/ 0 w 525920"/>
                <a:gd name="connsiteY1" fmla="*/ 473118 h 469822"/>
                <a:gd name="connsiteX2" fmla="*/ 528585 w 525920"/>
                <a:gd name="connsiteY2" fmla="*/ 382940 h 469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5920" h="469822">
                  <a:moveTo>
                    <a:pt x="252161" y="0"/>
                  </a:moveTo>
                  <a:lnTo>
                    <a:pt x="0" y="473118"/>
                  </a:lnTo>
                  <a:lnTo>
                    <a:pt x="528585" y="382940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61612523-8BCE-4F07-9F2F-51B12E35222A}"/>
                </a:ext>
              </a:extLst>
            </p:cNvPr>
            <p:cNvSpPr/>
            <p:nvPr/>
          </p:nvSpPr>
          <p:spPr>
            <a:xfrm>
              <a:off x="5021159" y="3121506"/>
              <a:ext cx="469822" cy="525920"/>
            </a:xfrm>
            <a:custGeom>
              <a:avLst/>
              <a:gdLst>
                <a:gd name="connsiteX0" fmla="*/ 0 w 469822"/>
                <a:gd name="connsiteY0" fmla="*/ 0 h 525920"/>
                <a:gd name="connsiteX1" fmla="*/ 90002 w 469822"/>
                <a:gd name="connsiteY1" fmla="*/ 528304 h 525920"/>
                <a:gd name="connsiteX2" fmla="*/ 472907 w 469822"/>
                <a:gd name="connsiteY2" fmla="*/ 251986 h 52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9822" h="525920">
                  <a:moveTo>
                    <a:pt x="0" y="0"/>
                  </a:moveTo>
                  <a:lnTo>
                    <a:pt x="90002" y="528304"/>
                  </a:lnTo>
                  <a:lnTo>
                    <a:pt x="472907" y="251986"/>
                  </a:lnTo>
                  <a:close/>
                </a:path>
              </a:pathLst>
            </a:custGeom>
            <a:grpFill/>
            <a:ln w="3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6D156B-BE3C-4C51-9E5C-11D7F08EF680}"/>
              </a:ext>
            </a:extLst>
          </p:cNvPr>
          <p:cNvSpPr/>
          <p:nvPr userDrawn="1"/>
        </p:nvSpPr>
        <p:spPr>
          <a:xfrm>
            <a:off x="0" y="5816600"/>
            <a:ext cx="12192000" cy="104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BD489-4D6C-4F53-8EFB-725DA5106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2289969"/>
            <a:ext cx="10172699" cy="2852737"/>
          </a:xfrm>
        </p:spPr>
        <p:txBody>
          <a:bodyPr anchor="ctr" anchorCtr="0"/>
          <a:lstStyle>
            <a:lvl1pPr>
              <a:lnSpc>
                <a:spcPct val="114000"/>
              </a:lnSpc>
              <a:defRPr sz="4400">
                <a:solidFill>
                  <a:schemeClr val="tx2"/>
                </a:solidFill>
                <a:highlight>
                  <a:srgbClr val="FDCA12"/>
                </a:highlight>
              </a:defRPr>
            </a:lvl1pPr>
          </a:lstStyle>
          <a:p>
            <a:endParaRPr lang="ru-RU" dirty="0"/>
          </a:p>
        </p:txBody>
      </p:sp>
      <p:pic>
        <p:nvPicPr>
          <p:cNvPr id="6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7C3FEF4B-79E7-4E50-8AB9-11C29DE9B3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19082" r="13037" b="19082"/>
          <a:stretch/>
        </p:blipFill>
        <p:spPr bwMode="auto">
          <a:xfrm>
            <a:off x="774700" y="500064"/>
            <a:ext cx="2368550" cy="6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676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модул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22DD04-6CAD-4E64-8F67-981CB0584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2" y="1125538"/>
            <a:ext cx="5616000" cy="504031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3F5B10-D7FF-4A0B-92FF-BF1B6951C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462" y="1125538"/>
            <a:ext cx="5616000" cy="504031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2362A8-E0C6-4B40-B149-070C9235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87EC1C-3261-48E8-856B-BADCD6AD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2E9B82-488E-4E32-818B-ED282520D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ADB68A2-CA6C-4E99-AAE8-49A8A4B9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3097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модул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13157133-DB98-4517-BE7D-FC77705F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Март 2019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CA493E-F423-437C-9DAF-00E5F49D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Этот текст меняется на всех слайдах при помощи меню Вставка &gt; Колонтитулы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9526C9-2DCD-4414-BF7C-2BEE964A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0641840-1B25-486D-A421-5C6C30C1E3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962" y="1125538"/>
            <a:ext cx="3636000" cy="50403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240BD5D8-5D24-45CF-9C1A-95FC838BE8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78000" y="1125538"/>
            <a:ext cx="3636000" cy="50403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F5EBEE46-14AC-460C-A451-5CCF47F4CDE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21038" y="1125538"/>
            <a:ext cx="3636000" cy="504031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8CD26B8E-FD32-4742-95E7-8B41CAF58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4549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47E4C-410D-44C5-8C13-20CF13E4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"/>
            <a:ext cx="11522076" cy="1120232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/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E1D5EB-7DDC-44F3-A09A-553B261B9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2" y="1125538"/>
            <a:ext cx="5616576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C114759-6E74-4586-89B7-5E4B3E927EE9}"/>
              </a:ext>
            </a:extLst>
          </p:cNvPr>
          <p:cNvSpPr/>
          <p:nvPr userDrawn="1"/>
        </p:nvSpPr>
        <p:spPr>
          <a:xfrm>
            <a:off x="0" y="6466075"/>
            <a:ext cx="12192000" cy="392400"/>
          </a:xfrm>
          <a:custGeom>
            <a:avLst/>
            <a:gdLst/>
            <a:ahLst/>
            <a:cxnLst/>
            <a:rect l="l" t="t" r="r" b="b"/>
            <a:pathLst>
              <a:path w="4356100" h="504189">
                <a:moveTo>
                  <a:pt x="4356100" y="0"/>
                </a:moveTo>
                <a:lnTo>
                  <a:pt x="0" y="0"/>
                </a:lnTo>
                <a:lnTo>
                  <a:pt x="0" y="503999"/>
                </a:lnTo>
                <a:lnTo>
                  <a:pt x="4356100" y="503999"/>
                </a:lnTo>
                <a:lnTo>
                  <a:pt x="435610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 anchor="ctr" anchorCtr="0"/>
          <a:lstStyle/>
          <a:p>
            <a:pPr algn="ctr"/>
            <a:endParaRPr dirty="0">
              <a:solidFill>
                <a:schemeClr val="bg2"/>
              </a:solidFill>
            </a:endParaRPr>
          </a:p>
        </p:txBody>
      </p:sp>
      <p:pic>
        <p:nvPicPr>
          <p:cNvPr id="1026" name="Picture 2" descr="Image result for Ð»ÐµÐ½ÑÐ° Ð»Ð¾Ð³Ð¾ÑÐ¸Ð¿ png">
            <a:extLst>
              <a:ext uri="{FF2B5EF4-FFF2-40B4-BE49-F238E27FC236}">
                <a16:creationId xmlns:a16="http://schemas.microsoft.com/office/drawing/2014/main" id="{B7F370D2-6164-4BF2-97AE-34293941EC2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 cstate="hqprint">
            <a:clrChange>
              <a:clrFrom>
                <a:srgbClr val="1D398D"/>
              </a:clrFrom>
              <a:clrTo>
                <a:srgbClr val="1D39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8" t="22372" r="12478" b="22372"/>
          <a:stretch/>
        </p:blipFill>
        <p:spPr bwMode="auto">
          <a:xfrm>
            <a:off x="334962" y="6511008"/>
            <a:ext cx="1133476" cy="30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A0ACA16C-212E-4B80-83AF-D846FFDA8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03400" y="6466075"/>
            <a:ext cx="1484313" cy="3924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ctr">
              <a:lnSpc>
                <a:spcPct val="80000"/>
              </a:lnSpc>
              <a:defRPr sz="1200">
                <a:solidFill>
                  <a:schemeClr val="bg1"/>
                </a:solidFill>
              </a:defRPr>
            </a:lvl1pPr>
          </a:lstStyle>
          <a:p>
            <a:r>
              <a:rPr lang="ru-RU"/>
              <a:t>Март 2019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C69003-0714-4A97-B2F4-B74A34638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7711" y="6466075"/>
            <a:ext cx="7616827" cy="392400"/>
          </a:xfrm>
          <a:prstGeom prst="rect">
            <a:avLst/>
          </a:prstGeom>
        </p:spPr>
        <p:txBody>
          <a:bodyPr vert="horz" lIns="0" tIns="36000" rIns="0" bIns="0" rtlCol="0" anchor="ctr">
            <a:noAutofit/>
          </a:bodyPr>
          <a:lstStyle>
            <a:lvl1pPr algn="l">
              <a:lnSpc>
                <a:spcPct val="80000"/>
              </a:lnSpc>
              <a:defRPr sz="1200">
                <a:solidFill>
                  <a:schemeClr val="bg1"/>
                </a:solidFill>
              </a:defRPr>
            </a:lvl1pPr>
          </a:lstStyle>
          <a:p>
            <a:r>
              <a:rPr lang="ru-RU"/>
              <a:t>Этот текст меняется на всех слайдах при помощи меню Вставка &gt; Колонтитулы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0FFD07-154A-497B-AE03-66641F21F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4538" y="6466075"/>
            <a:ext cx="952500" cy="392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2000">
                <a:solidFill>
                  <a:schemeClr val="bg2"/>
                </a:solidFill>
                <a:latin typeface="+mj-lt"/>
              </a:defRPr>
            </a:lvl1pPr>
          </a:lstStyle>
          <a:p>
            <a:fld id="{B744BEE3-1FB6-48FC-9247-937C4EED7A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67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4" r:id="rId4"/>
    <p:sldLayoutId id="2147483651" r:id="rId5"/>
    <p:sldLayoutId id="2147483662" r:id="rId6"/>
    <p:sldLayoutId id="2147483660" r:id="rId7"/>
    <p:sldLayoutId id="2147483652" r:id="rId8"/>
    <p:sldLayoutId id="2147483656" r:id="rId9"/>
    <p:sldLayoutId id="2147483657" r:id="rId10"/>
    <p:sldLayoutId id="2147483663" r:id="rId11"/>
    <p:sldLayoutId id="2147483658" r:id="rId12"/>
    <p:sldLayoutId id="2147483659" r:id="rId13"/>
    <p:sldLayoutId id="2147483655" r:id="rId14"/>
  </p:sldLayoutIdLst>
  <p:hf hdr="0"/>
  <p:txStyles>
    <p:titleStyle>
      <a:lvl1pPr algn="l" defTabSz="914400" rtl="0" eaLnBrk="1" latinLnBrk="0" hangingPunct="1">
        <a:lnSpc>
          <a:spcPct val="114000"/>
        </a:lnSpc>
        <a:spcBef>
          <a:spcPct val="0"/>
        </a:spcBef>
        <a:buNone/>
        <a:defRPr sz="2400" b="1" kern="1200" cap="all" baseline="0">
          <a:solidFill>
            <a:schemeClr val="tx2"/>
          </a:solidFill>
          <a:highlight>
            <a:srgbClr val="FDCA12"/>
          </a:highlight>
          <a:latin typeface="Gilroy extrabold" panose="00000900000000000000" pitchFamily="50" charset="-52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80000"/>
        </a:lnSpc>
        <a:spcBef>
          <a:spcPts val="500"/>
        </a:spcBef>
        <a:buClr>
          <a:schemeClr val="tx2"/>
        </a:buClr>
        <a:buSzPct val="100000"/>
        <a:buFont typeface="Wingdings 2" panose="05020102010507070707" pitchFamily="18" charset="2"/>
        <a:buChar char="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80975" algn="l" defTabSz="914400" rtl="0" eaLnBrk="1" latinLnBrk="0" hangingPunct="1">
        <a:lnSpc>
          <a:spcPct val="80000"/>
        </a:lnSpc>
        <a:spcBef>
          <a:spcPts val="250"/>
        </a:spcBef>
        <a:buClr>
          <a:schemeClr val="tx2"/>
        </a:buClr>
        <a:buSzPct val="100000"/>
        <a:buFont typeface="Wingdings 2" panose="05020102010507070707" pitchFamily="18" charset="2"/>
        <a:buChar char="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28650" indent="-177800" algn="l" defTabSz="914400" rtl="0" eaLnBrk="1" latinLnBrk="0" hangingPunct="1">
        <a:lnSpc>
          <a:spcPct val="80000"/>
        </a:lnSpc>
        <a:spcBef>
          <a:spcPts val="250"/>
        </a:spcBef>
        <a:buFont typeface="Gilroy" panose="00000500000000000000" pitchFamily="50" charset="-52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296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30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2B8A50-1AFC-4D46-A67A-C23FD9806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07" r="33378" b="1941"/>
          <a:stretch/>
        </p:blipFill>
        <p:spPr>
          <a:xfrm>
            <a:off x="6038627" y="0"/>
            <a:ext cx="6153374" cy="6858000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506449D-96C0-4F9B-9A43-DB4131447D58}"/>
              </a:ext>
            </a:extLst>
          </p:cNvPr>
          <p:cNvGrpSpPr/>
          <p:nvPr/>
        </p:nvGrpSpPr>
        <p:grpSpPr>
          <a:xfrm>
            <a:off x="5951538" y="0"/>
            <a:ext cx="2722696" cy="6858000"/>
            <a:chOff x="5679524" y="0"/>
            <a:chExt cx="2722696" cy="6858000"/>
          </a:xfrm>
        </p:grpSpPr>
        <p:sp>
          <p:nvSpPr>
            <p:cNvPr id="14" name="Стрелка: пятиугольник 13">
              <a:extLst>
                <a:ext uri="{FF2B5EF4-FFF2-40B4-BE49-F238E27FC236}">
                  <a16:creationId xmlns:a16="http://schemas.microsoft.com/office/drawing/2014/main" id="{8FF56FF2-8C95-4FB9-91AD-FE9B384E9DEF}"/>
                </a:ext>
              </a:extLst>
            </p:cNvPr>
            <p:cNvSpPr/>
            <p:nvPr/>
          </p:nvSpPr>
          <p:spPr>
            <a:xfrm>
              <a:off x="6048167" y="0"/>
              <a:ext cx="2354053" cy="6858000"/>
            </a:xfrm>
            <a:prstGeom prst="homePlate">
              <a:avLst>
                <a:gd name="adj" fmla="val 65195"/>
              </a:avLst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: пятиугольник 12">
              <a:extLst>
                <a:ext uri="{FF2B5EF4-FFF2-40B4-BE49-F238E27FC236}">
                  <a16:creationId xmlns:a16="http://schemas.microsoft.com/office/drawing/2014/main" id="{B56F961C-B376-4556-84EA-19BA25E1A4F2}"/>
                </a:ext>
              </a:extLst>
            </p:cNvPr>
            <p:cNvSpPr/>
            <p:nvPr/>
          </p:nvSpPr>
          <p:spPr>
            <a:xfrm>
              <a:off x="6048167" y="0"/>
              <a:ext cx="1999005" cy="6858000"/>
            </a:xfrm>
            <a:prstGeom prst="homePlate">
              <a:avLst>
                <a:gd name="adj" fmla="val 77358"/>
              </a:avLst>
            </a:prstGeom>
            <a:solidFill>
              <a:schemeClr val="tx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: пятиугольник 9">
              <a:extLst>
                <a:ext uri="{FF2B5EF4-FFF2-40B4-BE49-F238E27FC236}">
                  <a16:creationId xmlns:a16="http://schemas.microsoft.com/office/drawing/2014/main" id="{7A438CC3-0CB1-45FC-9760-0C47A53B960E}"/>
                </a:ext>
              </a:extLst>
            </p:cNvPr>
            <p:cNvSpPr/>
            <p:nvPr/>
          </p:nvSpPr>
          <p:spPr>
            <a:xfrm>
              <a:off x="5679524" y="0"/>
              <a:ext cx="1999005" cy="6858000"/>
            </a:xfrm>
            <a:prstGeom prst="homePlate">
              <a:avLst>
                <a:gd name="adj" fmla="val 77358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44940-33FB-4B4B-8711-8387D9532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ML</a:t>
            </a:r>
            <a:r>
              <a:rPr lang="ru-RU" dirty="0"/>
              <a:t>. прогноз продаж.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65828A-53B3-4D5A-A74D-496BAFC0D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784" y="4294188"/>
            <a:ext cx="1293716" cy="519112"/>
          </a:xfrm>
        </p:spPr>
        <p:txBody>
          <a:bodyPr/>
          <a:lstStyle/>
          <a:p>
            <a:r>
              <a:rPr lang="en-GB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12374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CD6CE7-B27F-4FC7-93B5-8DA5541EDB7D}"/>
              </a:ext>
            </a:extLst>
          </p:cNvPr>
          <p:cNvSpPr/>
          <p:nvPr/>
        </p:nvSpPr>
        <p:spPr>
          <a:xfrm>
            <a:off x="7702757" y="948903"/>
            <a:ext cx="4189977" cy="5279177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E3A807-80F1-4607-A0D1-0EC71EFB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355743D-1D53-4F27-B6C0-1A7B80A43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pPr>
              <a:tabLst>
                <a:tab pos="10312400" algn="l"/>
              </a:tabLst>
            </a:pPr>
            <a:r>
              <a:rPr lang="en-US" dirty="0">
                <a:latin typeface="Gilroy extrabold"/>
              </a:rPr>
              <a:t>Machine Learning (ML) </a:t>
            </a:r>
            <a:endParaRPr lang="ru-RU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AE7BD2-6656-4F4F-A2A5-5F592E4FCAE9}"/>
              </a:ext>
            </a:extLst>
          </p:cNvPr>
          <p:cNvSpPr txBox="1"/>
          <p:nvPr/>
        </p:nvSpPr>
        <p:spPr>
          <a:xfrm>
            <a:off x="5968538" y="457200"/>
            <a:ext cx="1255222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ru-RU" dirty="0" err="1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984AC8-2E61-4275-93C5-198650C1C342}"/>
              </a:ext>
            </a:extLst>
          </p:cNvPr>
          <p:cNvCxnSpPr>
            <a:cxnSpLocks/>
          </p:cNvCxnSpPr>
          <p:nvPr/>
        </p:nvCxnSpPr>
        <p:spPr>
          <a:xfrm>
            <a:off x="7603025" y="948903"/>
            <a:ext cx="0" cy="5279177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Объект 2">
            <a:extLst>
              <a:ext uri="{FF2B5EF4-FFF2-40B4-BE49-F238E27FC236}">
                <a16:creationId xmlns:a16="http://schemas.microsoft.com/office/drawing/2014/main" id="{8534ED01-DE78-43C0-8C13-E217BBB261EE}"/>
              </a:ext>
            </a:extLst>
          </p:cNvPr>
          <p:cNvSpPr txBox="1">
            <a:spLocks/>
          </p:cNvSpPr>
          <p:nvPr/>
        </p:nvSpPr>
        <p:spPr>
          <a:xfrm>
            <a:off x="8071882" y="1343327"/>
            <a:ext cx="3510517" cy="1044274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0" lvl="1" indent="0">
              <a:lnSpc>
                <a:spcPts val="2500"/>
              </a:lnSpc>
              <a:spcBef>
                <a:spcPts val="5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b="0" i="0">
                <a:solidFill>
                  <a:schemeClr val="bg1"/>
                </a:solidFill>
                <a:effectLst/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Развитие ритейла будет двигаться в сторону все более глубокого понимания клиентов.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BB28E81B-CE87-4143-AA12-79DC511A7D79}"/>
              </a:ext>
            </a:extLst>
          </p:cNvPr>
          <p:cNvSpPr txBox="1">
            <a:spLocks/>
          </p:cNvSpPr>
          <p:nvPr/>
        </p:nvSpPr>
        <p:spPr>
          <a:xfrm>
            <a:off x="8071882" y="4876969"/>
            <a:ext cx="3764835" cy="964949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0" lvl="1" indent="0">
              <a:lnSpc>
                <a:spcPts val="2500"/>
              </a:lnSpc>
              <a:spcBef>
                <a:spcPts val="5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None/>
              <a:defRPr b="0">
                <a:solidFill>
                  <a:srgbClr val="FFC000"/>
                </a:solidFill>
                <a:latin typeface="+mj-lt"/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Конкретные товары будут предложены конкретным потребителям в нужный момент.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924CFBD3-CDA4-42DA-8D7C-E3080EF2A490}"/>
              </a:ext>
            </a:extLst>
          </p:cNvPr>
          <p:cNvSpPr txBox="1">
            <a:spLocks/>
          </p:cNvSpPr>
          <p:nvPr/>
        </p:nvSpPr>
        <p:spPr>
          <a:xfrm>
            <a:off x="8071882" y="2508826"/>
            <a:ext cx="3510518" cy="204016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500"/>
              </a:lnSpc>
              <a:spcBef>
                <a:spcPts val="5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 b="0">
                <a:solidFill>
                  <a:schemeClr val="bg1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1" indent="0">
              <a:buNone/>
            </a:pPr>
            <a:r>
              <a:rPr lang="ru-RU" b="0" i="0" dirty="0">
                <a:effectLst/>
              </a:rPr>
              <a:t>Машинное обучение (Machine Learning, ML) сможет выявлять </a:t>
            </a:r>
            <a:r>
              <a:rPr lang="ru-RU" dirty="0"/>
              <a:t>закономерности</a:t>
            </a:r>
            <a:br>
              <a:rPr lang="ru-RU" dirty="0"/>
            </a:br>
            <a:r>
              <a:rPr lang="ru-RU" b="0" i="0" dirty="0">
                <a:effectLst/>
              </a:rPr>
              <a:t>в динамике спроса,</a:t>
            </a:r>
            <a:br>
              <a:rPr lang="ru-RU" b="0" i="0" dirty="0">
                <a:effectLst/>
              </a:rPr>
            </a:br>
            <a:r>
              <a:rPr lang="ru-RU" b="0" i="0" dirty="0">
                <a:effectLst/>
              </a:rPr>
              <a:t>интересах потребителей, покупательской активности. 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86C67B-AE55-4B79-A9B4-2E977D5F4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673386" y="4538516"/>
            <a:ext cx="248719" cy="248719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B331DA28-E5D1-4232-A074-E5937B25B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" r="5047"/>
          <a:stretch/>
        </p:blipFill>
        <p:spPr bwMode="auto">
          <a:xfrm>
            <a:off x="299257" y="948903"/>
            <a:ext cx="7209116" cy="527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289114A-FA90-456B-A645-87AC8B9DCD26}"/>
              </a:ext>
            </a:extLst>
          </p:cNvPr>
          <p:cNvSpPr/>
          <p:nvPr/>
        </p:nvSpPr>
        <p:spPr>
          <a:xfrm>
            <a:off x="439688" y="1099291"/>
            <a:ext cx="6928254" cy="4978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9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E3A807-80F1-4607-A0D1-0EC71EFB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355743D-1D53-4F27-B6C0-1A7B80A43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pPr>
              <a:tabLst>
                <a:tab pos="10312400" algn="l"/>
              </a:tabLst>
            </a:pPr>
            <a:r>
              <a:rPr lang="ru-RU" dirty="0"/>
              <a:t>ВЫЗОВЫ </a:t>
            </a:r>
            <a:r>
              <a:rPr lang="en-US" dirty="0"/>
              <a:t>ML</a:t>
            </a:r>
            <a:endParaRPr lang="ru-RU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AE7BD2-6656-4F4F-A2A5-5F592E4FCAE9}"/>
              </a:ext>
            </a:extLst>
          </p:cNvPr>
          <p:cNvSpPr txBox="1"/>
          <p:nvPr/>
        </p:nvSpPr>
        <p:spPr>
          <a:xfrm>
            <a:off x="5968538" y="457200"/>
            <a:ext cx="1255222" cy="457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ru-RU" dirty="0" err="1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984AC8-2E61-4275-93C5-198650C1C342}"/>
              </a:ext>
            </a:extLst>
          </p:cNvPr>
          <p:cNvCxnSpPr>
            <a:cxnSpLocks/>
          </p:cNvCxnSpPr>
          <p:nvPr/>
        </p:nvCxnSpPr>
        <p:spPr>
          <a:xfrm>
            <a:off x="7603025" y="948903"/>
            <a:ext cx="0" cy="5279177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D6E18FE9-0ABA-4ED3-A095-7182EA75B44A}"/>
              </a:ext>
            </a:extLst>
          </p:cNvPr>
          <p:cNvSpPr/>
          <p:nvPr/>
        </p:nvSpPr>
        <p:spPr>
          <a:xfrm>
            <a:off x="292887" y="947952"/>
            <a:ext cx="7215485" cy="5279178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1">
            <a:extLst>
              <a:ext uri="{FF2B5EF4-FFF2-40B4-BE49-F238E27FC236}">
                <a16:creationId xmlns:a16="http://schemas.microsoft.com/office/drawing/2014/main" id="{668A6C64-8CB3-41CC-B97F-3C4D891A6221}"/>
              </a:ext>
            </a:extLst>
          </p:cNvPr>
          <p:cNvSpPr txBox="1"/>
          <p:nvPr/>
        </p:nvSpPr>
        <p:spPr>
          <a:xfrm>
            <a:off x="1006811" y="1126342"/>
            <a:ext cx="631042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b="0" dirty="0">
                <a:solidFill>
                  <a:srgbClr val="002060"/>
                </a:solidFill>
                <a:latin typeface="+mj-lt"/>
              </a:rPr>
              <a:t>Необходимы большие данные и вычислительные мощности. </a:t>
            </a:r>
            <a:r>
              <a:rPr lang="ru-RU" b="0" dirty="0">
                <a:solidFill>
                  <a:srgbClr val="002060"/>
                </a:solidFill>
              </a:rPr>
              <a:t>Компании необходимо либо вкладываться</a:t>
            </a:r>
            <a:br>
              <a:rPr lang="ru-RU" b="0" dirty="0">
                <a:solidFill>
                  <a:srgbClr val="002060"/>
                </a:solidFill>
              </a:rPr>
            </a:br>
            <a:r>
              <a:rPr lang="ru-RU" b="0" dirty="0">
                <a:solidFill>
                  <a:srgbClr val="002060"/>
                </a:solidFill>
              </a:rPr>
              <a:t>в развитие инфраструктуры, либо сотрудничать</a:t>
            </a:r>
            <a:br>
              <a:rPr lang="ru-RU" b="0" dirty="0">
                <a:solidFill>
                  <a:srgbClr val="002060"/>
                </a:solidFill>
              </a:rPr>
            </a:br>
            <a:r>
              <a:rPr lang="ru-RU" b="0" dirty="0">
                <a:solidFill>
                  <a:srgbClr val="002060"/>
                </a:solidFill>
              </a:rPr>
              <a:t>с облачными сервисами.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4" name="TextBox 61">
            <a:extLst>
              <a:ext uri="{FF2B5EF4-FFF2-40B4-BE49-F238E27FC236}">
                <a16:creationId xmlns:a16="http://schemas.microsoft.com/office/drawing/2014/main" id="{B8F5208E-74EA-47C6-839A-356D5F9804A0}"/>
              </a:ext>
            </a:extLst>
          </p:cNvPr>
          <p:cNvSpPr txBox="1"/>
          <p:nvPr/>
        </p:nvSpPr>
        <p:spPr>
          <a:xfrm>
            <a:off x="1006812" y="2255654"/>
            <a:ext cx="6318600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b="0" dirty="0">
                <a:solidFill>
                  <a:srgbClr val="002060"/>
                </a:solidFill>
                <a:latin typeface="+mj-lt"/>
              </a:rPr>
              <a:t>Наличие компетентных специалистов.</a:t>
            </a:r>
            <a:br>
              <a:rPr lang="ru-RU" b="0" dirty="0">
                <a:solidFill>
                  <a:srgbClr val="002060"/>
                </a:solidFill>
                <a:latin typeface="+mj-lt"/>
              </a:rPr>
            </a:br>
            <a:r>
              <a:rPr lang="ru-RU" b="0" dirty="0">
                <a:solidFill>
                  <a:srgbClr val="002060"/>
                </a:solidFill>
              </a:rPr>
              <a:t>Успешные в </a:t>
            </a:r>
            <a:r>
              <a:rPr lang="en-US" b="0" dirty="0">
                <a:solidFill>
                  <a:srgbClr val="002060"/>
                </a:solidFill>
              </a:rPr>
              <a:t>ML </a:t>
            </a:r>
            <a:r>
              <a:rPr lang="ru-RU" b="0" dirty="0">
                <a:solidFill>
                  <a:srgbClr val="002060"/>
                </a:solidFill>
              </a:rPr>
              <a:t>организации имеют в штате одного/двух </a:t>
            </a:r>
            <a:r>
              <a:rPr lang="en-US" b="0" dirty="0">
                <a:solidFill>
                  <a:srgbClr val="002060"/>
                </a:solidFill>
              </a:rPr>
              <a:t>data scientists</a:t>
            </a:r>
            <a:r>
              <a:rPr lang="ru-RU" b="0" dirty="0">
                <a:solidFill>
                  <a:srgbClr val="002060"/>
                </a:solidFill>
              </a:rPr>
              <a:t>, которые хорошо знают </a:t>
            </a:r>
            <a:r>
              <a:rPr lang="en-US" b="0" dirty="0">
                <a:solidFill>
                  <a:srgbClr val="002060"/>
                </a:solidFill>
              </a:rPr>
              <a:t>ML</a:t>
            </a:r>
            <a:r>
              <a:rPr lang="ru-RU" b="0" dirty="0">
                <a:solidFill>
                  <a:srgbClr val="002060"/>
                </a:solidFill>
              </a:rPr>
              <a:t>. Альтернатива иметь технических специалистов, которые понимают основы</a:t>
            </a:r>
            <a:r>
              <a:rPr lang="en-US" b="0" dirty="0">
                <a:solidFill>
                  <a:srgbClr val="002060"/>
                </a:solidFill>
              </a:rPr>
              <a:t> ML</a:t>
            </a:r>
            <a:r>
              <a:rPr lang="ru-RU" b="0" dirty="0">
                <a:solidFill>
                  <a:srgbClr val="002060"/>
                </a:solidFill>
              </a:rPr>
              <a:t>,</a:t>
            </a:r>
            <a:r>
              <a:rPr lang="en-US" b="0" dirty="0">
                <a:solidFill>
                  <a:srgbClr val="002060"/>
                </a:solidFill>
              </a:rPr>
              <a:t> </a:t>
            </a:r>
            <a:r>
              <a:rPr lang="ru-RU" b="0" dirty="0">
                <a:solidFill>
                  <a:srgbClr val="002060"/>
                </a:solidFill>
              </a:rPr>
              <a:t>и покупать алгоритмы с рынка.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5" name="TextBox 61">
            <a:extLst>
              <a:ext uri="{FF2B5EF4-FFF2-40B4-BE49-F238E27FC236}">
                <a16:creationId xmlns:a16="http://schemas.microsoft.com/office/drawing/2014/main" id="{B91FCA00-1584-4F3E-8216-929BFBF10E11}"/>
              </a:ext>
            </a:extLst>
          </p:cNvPr>
          <p:cNvSpPr txBox="1"/>
          <p:nvPr/>
        </p:nvSpPr>
        <p:spPr>
          <a:xfrm>
            <a:off x="1006811" y="3591749"/>
            <a:ext cx="656712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dirty="0">
                <a:solidFill>
                  <a:srgbClr val="002060"/>
                </a:solidFill>
                <a:latin typeface="+mj-lt"/>
              </a:rPr>
              <a:t>Интеграция данных.</a:t>
            </a:r>
            <a:br>
              <a:rPr lang="ru-RU" dirty="0">
                <a:solidFill>
                  <a:srgbClr val="002060"/>
                </a:solidFill>
                <a:latin typeface="+mj-lt"/>
              </a:rPr>
            </a:br>
            <a:r>
              <a:rPr lang="ru-RU" b="0" dirty="0">
                <a:solidFill>
                  <a:srgbClr val="002060"/>
                </a:solidFill>
              </a:rPr>
              <a:t>Потребность </a:t>
            </a:r>
            <a:r>
              <a:rPr lang="en-US" b="0" dirty="0">
                <a:solidFill>
                  <a:srgbClr val="002060"/>
                </a:solidFill>
              </a:rPr>
              <a:t>ML </a:t>
            </a:r>
            <a:r>
              <a:rPr lang="ru-RU" b="0" dirty="0">
                <a:solidFill>
                  <a:srgbClr val="002060"/>
                </a:solidFill>
              </a:rPr>
              <a:t>в данных накладывает дополнительные требования к инструментам и производительности интеграции.</a:t>
            </a:r>
            <a:endParaRPr lang="en-US" b="0" dirty="0">
              <a:solidFill>
                <a:srgbClr val="002060"/>
              </a:solidFill>
            </a:endParaRPr>
          </a:p>
        </p:txBody>
      </p:sp>
      <p:sp>
        <p:nvSpPr>
          <p:cNvPr id="66" name="TextBox 61">
            <a:extLst>
              <a:ext uri="{FF2B5EF4-FFF2-40B4-BE49-F238E27FC236}">
                <a16:creationId xmlns:a16="http://schemas.microsoft.com/office/drawing/2014/main" id="{6A9CCC30-4013-4C1F-9340-D9DEAE0BF4C4}"/>
              </a:ext>
            </a:extLst>
          </p:cNvPr>
          <p:cNvSpPr txBox="1"/>
          <p:nvPr/>
        </p:nvSpPr>
        <p:spPr>
          <a:xfrm>
            <a:off x="1006811" y="4703981"/>
            <a:ext cx="6622942" cy="464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b="0" dirty="0">
                <a:solidFill>
                  <a:srgbClr val="002060"/>
                </a:solidFill>
              </a:rPr>
              <a:t>Для изменения существующих алгоритмов </a:t>
            </a:r>
            <a:r>
              <a:rPr lang="en-US" b="0" dirty="0">
                <a:solidFill>
                  <a:srgbClr val="002060"/>
                </a:solidFill>
              </a:rPr>
              <a:t>ML </a:t>
            </a:r>
            <a:r>
              <a:rPr lang="ru-RU" b="0" dirty="0">
                <a:solidFill>
                  <a:srgbClr val="002060"/>
                </a:solidFill>
              </a:rPr>
              <a:t>необходимы </a:t>
            </a:r>
            <a:r>
              <a:rPr lang="ru-RU" b="0" dirty="0">
                <a:solidFill>
                  <a:srgbClr val="002060"/>
                </a:solidFill>
                <a:latin typeface="+mj-lt"/>
              </a:rPr>
              <a:t>сотрудники с математическим образованием.</a:t>
            </a:r>
            <a:endParaRPr lang="en-US" b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7" name="TextBox 61">
            <a:extLst>
              <a:ext uri="{FF2B5EF4-FFF2-40B4-BE49-F238E27FC236}">
                <a16:creationId xmlns:a16="http://schemas.microsoft.com/office/drawing/2014/main" id="{F0AE8BD1-BBB9-46DD-BD58-21C2C756C937}"/>
              </a:ext>
            </a:extLst>
          </p:cNvPr>
          <p:cNvSpPr txBox="1"/>
          <p:nvPr/>
        </p:nvSpPr>
        <p:spPr>
          <a:xfrm>
            <a:off x="1006811" y="5404222"/>
            <a:ext cx="5885378" cy="234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b="0" dirty="0">
                <a:solidFill>
                  <a:srgbClr val="002060"/>
                </a:solidFill>
                <a:latin typeface="+mj-lt"/>
              </a:rPr>
              <a:t>Постоянно меняющийся контекст данных. </a:t>
            </a:r>
            <a:endParaRPr lang="en-US" b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8" name="TextBox 61">
            <a:extLst>
              <a:ext uri="{FF2B5EF4-FFF2-40B4-BE49-F238E27FC236}">
                <a16:creationId xmlns:a16="http://schemas.microsoft.com/office/drawing/2014/main" id="{C757A5CA-4B1F-4D01-B4A7-1110B59332E0}"/>
              </a:ext>
            </a:extLst>
          </p:cNvPr>
          <p:cNvSpPr txBox="1"/>
          <p:nvPr/>
        </p:nvSpPr>
        <p:spPr>
          <a:xfrm>
            <a:off x="1006811" y="5880836"/>
            <a:ext cx="5885378" cy="234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00"/>
              </a:lnSpc>
              <a:buClr>
                <a:srgbClr val="00529C"/>
              </a:buClr>
            </a:pPr>
            <a:r>
              <a:rPr lang="ru-RU" b="0" dirty="0">
                <a:solidFill>
                  <a:srgbClr val="002060"/>
                </a:solidFill>
                <a:latin typeface="+mj-lt"/>
              </a:rPr>
              <a:t>Конфиденциальность данных и этические проблемы.</a:t>
            </a: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4A345E57-4187-4C26-AEDA-47CDF567A58A}"/>
              </a:ext>
            </a:extLst>
          </p:cNvPr>
          <p:cNvCxnSpPr>
            <a:cxnSpLocks/>
          </p:cNvCxnSpPr>
          <p:nvPr/>
        </p:nvCxnSpPr>
        <p:spPr>
          <a:xfrm>
            <a:off x="436502" y="2153847"/>
            <a:ext cx="6928254" cy="0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B4C8A2BD-B3F8-48C9-8961-B7499ED2F0EF}"/>
              </a:ext>
            </a:extLst>
          </p:cNvPr>
          <p:cNvCxnSpPr>
            <a:cxnSpLocks/>
          </p:cNvCxnSpPr>
          <p:nvPr/>
        </p:nvCxnSpPr>
        <p:spPr>
          <a:xfrm>
            <a:off x="436502" y="3489760"/>
            <a:ext cx="6928254" cy="0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9254CDBD-A2F6-47A6-BCC2-B11012A43C21}"/>
              </a:ext>
            </a:extLst>
          </p:cNvPr>
          <p:cNvCxnSpPr>
            <a:cxnSpLocks/>
          </p:cNvCxnSpPr>
          <p:nvPr/>
        </p:nvCxnSpPr>
        <p:spPr>
          <a:xfrm>
            <a:off x="436502" y="4572792"/>
            <a:ext cx="6928254" cy="0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2672ACB3-558D-4C90-8E19-BA28F25E2D14}"/>
              </a:ext>
            </a:extLst>
          </p:cNvPr>
          <p:cNvCxnSpPr>
            <a:cxnSpLocks/>
          </p:cNvCxnSpPr>
          <p:nvPr/>
        </p:nvCxnSpPr>
        <p:spPr>
          <a:xfrm>
            <a:off x="436502" y="5267372"/>
            <a:ext cx="6928254" cy="0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06BD3B2B-0A71-46E1-A625-34C1CCA68993}"/>
              </a:ext>
            </a:extLst>
          </p:cNvPr>
          <p:cNvCxnSpPr>
            <a:cxnSpLocks/>
          </p:cNvCxnSpPr>
          <p:nvPr/>
        </p:nvCxnSpPr>
        <p:spPr>
          <a:xfrm>
            <a:off x="436502" y="5743864"/>
            <a:ext cx="6928254" cy="0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6EA990A5-F98C-46BF-B317-D495D1E4B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191" y="5816859"/>
            <a:ext cx="316232" cy="31623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4230AE5D-7857-4A4C-B096-42DF8D8BDB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463" y="5359416"/>
            <a:ext cx="291688" cy="291688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3DB20D05-3A8B-4000-A53E-76E5141675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2499" y="4726910"/>
            <a:ext cx="301616" cy="301616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0C3C33EF-C2A5-4D96-A961-47A5707F11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0912" y="3627511"/>
            <a:ext cx="384790" cy="384790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3D0FF90E-C7CA-4F84-877A-4B5BF1B172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0912" y="2271673"/>
            <a:ext cx="384790" cy="384790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81BDB585-4CCA-426E-BBA6-A140431297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0912" y="1140403"/>
            <a:ext cx="384790" cy="384790"/>
          </a:xfrm>
          <a:prstGeom prst="rect">
            <a:avLst/>
          </a:prstGeom>
        </p:spPr>
      </p:pic>
      <p:pic>
        <p:nvPicPr>
          <p:cNvPr id="82" name="Picture 2">
            <a:extLst>
              <a:ext uri="{FF2B5EF4-FFF2-40B4-BE49-F238E27FC236}">
                <a16:creationId xmlns:a16="http://schemas.microsoft.com/office/drawing/2014/main" id="{D86793A8-201C-42AB-B3B3-A43B716FB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80" r="38426" b="493"/>
          <a:stretch/>
        </p:blipFill>
        <p:spPr bwMode="auto">
          <a:xfrm>
            <a:off x="7697679" y="947777"/>
            <a:ext cx="4201434" cy="527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55E4C445-24E1-4644-9069-BAE1E2FB01C2}"/>
              </a:ext>
            </a:extLst>
          </p:cNvPr>
          <p:cNvSpPr/>
          <p:nvPr/>
        </p:nvSpPr>
        <p:spPr>
          <a:xfrm>
            <a:off x="7856219" y="1099291"/>
            <a:ext cx="3866005" cy="4978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9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D2BE9C0-57B0-4147-93D1-BE64CC1600E5}"/>
              </a:ext>
            </a:extLst>
          </p:cNvPr>
          <p:cNvSpPr/>
          <p:nvPr/>
        </p:nvSpPr>
        <p:spPr>
          <a:xfrm>
            <a:off x="6193508" y="948903"/>
            <a:ext cx="2755880" cy="5378313"/>
          </a:xfrm>
          <a:prstGeom prst="rect">
            <a:avLst/>
          </a:prstGeom>
          <a:solidFill>
            <a:srgbClr val="1D3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4</a:t>
            </a:fld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6F2D4B8-6E95-4D29-B771-53E7C80E3E8B}"/>
              </a:ext>
            </a:extLst>
          </p:cNvPr>
          <p:cNvSpPr/>
          <p:nvPr/>
        </p:nvSpPr>
        <p:spPr>
          <a:xfrm>
            <a:off x="3238725" y="948903"/>
            <a:ext cx="2772307" cy="53783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6F2D4B8-6E95-4D29-B771-53E7C80E3E8B}"/>
              </a:ext>
            </a:extLst>
          </p:cNvPr>
          <p:cNvSpPr/>
          <p:nvPr/>
        </p:nvSpPr>
        <p:spPr>
          <a:xfrm>
            <a:off x="283942" y="948903"/>
            <a:ext cx="2772307" cy="53783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66A1BF68-5092-4F84-B70D-FF65288A6E0E}"/>
              </a:ext>
            </a:extLst>
          </p:cNvPr>
          <p:cNvSpPr txBox="1">
            <a:spLocks/>
          </p:cNvSpPr>
          <p:nvPr/>
        </p:nvSpPr>
        <p:spPr>
          <a:xfrm>
            <a:off x="501403" y="4032800"/>
            <a:ext cx="2441754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2000"/>
              </a:lnSpc>
            </a:pPr>
            <a:r>
              <a:rPr lang="ru-RU" dirty="0"/>
              <a:t>Нет необходимости программировать все возможные сценарии, что позволяет более эффективно получать информацию</a:t>
            </a:r>
            <a:br>
              <a:rPr lang="ru-RU" dirty="0"/>
            </a:br>
            <a:r>
              <a:rPr lang="ru-RU" dirty="0"/>
              <a:t>о состоянии бизнеса.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FB6A4A20-9C19-4887-A070-B64FA73844D7}"/>
              </a:ext>
            </a:extLst>
          </p:cNvPr>
          <p:cNvSpPr/>
          <p:nvPr/>
        </p:nvSpPr>
        <p:spPr>
          <a:xfrm>
            <a:off x="1126085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4B8A15D-5B78-497E-924E-F143AB144CE7}"/>
              </a:ext>
            </a:extLst>
          </p:cNvPr>
          <p:cNvSpPr/>
          <p:nvPr/>
        </p:nvSpPr>
        <p:spPr>
          <a:xfrm>
            <a:off x="9131863" y="948903"/>
            <a:ext cx="2755880" cy="53783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5C99411-B719-45D3-9F60-8D120FE38941}"/>
              </a:ext>
            </a:extLst>
          </p:cNvPr>
          <p:cNvCxnSpPr>
            <a:cxnSpLocks/>
          </p:cNvCxnSpPr>
          <p:nvPr/>
        </p:nvCxnSpPr>
        <p:spPr>
          <a:xfrm>
            <a:off x="9036871" y="94890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25E8C5B-1898-435C-94E2-BCCCB0C36F07}"/>
              </a:ext>
            </a:extLst>
          </p:cNvPr>
          <p:cNvCxnSpPr>
            <a:cxnSpLocks/>
          </p:cNvCxnSpPr>
          <p:nvPr/>
        </p:nvCxnSpPr>
        <p:spPr>
          <a:xfrm>
            <a:off x="6100631" y="94890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F82AE28-5FF8-4BE5-AD10-9880E7D49876}"/>
              </a:ext>
            </a:extLst>
          </p:cNvPr>
          <p:cNvCxnSpPr>
            <a:cxnSpLocks/>
          </p:cNvCxnSpPr>
          <p:nvPr/>
        </p:nvCxnSpPr>
        <p:spPr>
          <a:xfrm>
            <a:off x="3137125" y="95906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Объект 6">
            <a:extLst>
              <a:ext uri="{FF2B5EF4-FFF2-40B4-BE49-F238E27FC236}">
                <a16:creationId xmlns:a16="http://schemas.microsoft.com/office/drawing/2014/main" id="{14B08005-F31B-4C92-BAD3-C5384A120593}"/>
              </a:ext>
            </a:extLst>
          </p:cNvPr>
          <p:cNvSpPr txBox="1">
            <a:spLocks/>
          </p:cNvSpPr>
          <p:nvPr/>
        </p:nvSpPr>
        <p:spPr>
          <a:xfrm>
            <a:off x="9382293" y="2867394"/>
            <a:ext cx="2255021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  <a:latin typeface="+mj-lt"/>
              </a:rPr>
              <a:t>Скрытые закономерности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Объект 6">
            <a:extLst>
              <a:ext uri="{FF2B5EF4-FFF2-40B4-BE49-F238E27FC236}">
                <a16:creationId xmlns:a16="http://schemas.microsoft.com/office/drawing/2014/main" id="{86637E31-C19B-406A-BA2A-86470D99E3D4}"/>
              </a:ext>
            </a:extLst>
          </p:cNvPr>
          <p:cNvSpPr txBox="1">
            <a:spLocks/>
          </p:cNvSpPr>
          <p:nvPr/>
        </p:nvSpPr>
        <p:spPr>
          <a:xfrm>
            <a:off x="323322" y="2867394"/>
            <a:ext cx="2693546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  <a:latin typeface="+mj-lt"/>
              </a:rPr>
              <a:t>Скорость</a:t>
            </a:r>
            <a:br>
              <a:rPr lang="en-US" dirty="0">
                <a:solidFill>
                  <a:schemeClr val="bg1"/>
                </a:solidFill>
                <a:latin typeface="+mj-lt"/>
              </a:rPr>
            </a:br>
            <a:r>
              <a:rPr lang="ru-RU" dirty="0">
                <a:solidFill>
                  <a:schemeClr val="bg1"/>
                </a:solidFill>
                <a:latin typeface="+mj-lt"/>
              </a:rPr>
              <a:t>принятия решений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Объект 6">
            <a:extLst>
              <a:ext uri="{FF2B5EF4-FFF2-40B4-BE49-F238E27FC236}">
                <a16:creationId xmlns:a16="http://schemas.microsoft.com/office/drawing/2014/main" id="{3DDA2CE3-20A4-4DC5-9FC4-190A6A2085BD}"/>
              </a:ext>
            </a:extLst>
          </p:cNvPr>
          <p:cNvSpPr txBox="1">
            <a:spLocks/>
          </p:cNvSpPr>
          <p:nvPr/>
        </p:nvSpPr>
        <p:spPr>
          <a:xfrm>
            <a:off x="3394360" y="2867394"/>
            <a:ext cx="2461036" cy="62531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</a:pPr>
            <a:r>
              <a:rPr lang="ru-RU" sz="1800" dirty="0"/>
              <a:t>Обработка больших объемов данных</a:t>
            </a:r>
            <a:endParaRPr lang="en-US" sz="1800" dirty="0"/>
          </a:p>
        </p:txBody>
      </p:sp>
      <p:sp>
        <p:nvSpPr>
          <p:cNvPr id="35" name="Объект 6">
            <a:extLst>
              <a:ext uri="{FF2B5EF4-FFF2-40B4-BE49-F238E27FC236}">
                <a16:creationId xmlns:a16="http://schemas.microsoft.com/office/drawing/2014/main" id="{9E752C85-70C9-40E4-B869-C74401AC01F9}"/>
              </a:ext>
            </a:extLst>
          </p:cNvPr>
          <p:cNvSpPr txBox="1">
            <a:spLocks/>
          </p:cNvSpPr>
          <p:nvPr/>
        </p:nvSpPr>
        <p:spPr>
          <a:xfrm>
            <a:off x="6224675" y="2867394"/>
            <a:ext cx="2693546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  <a:latin typeface="+mj-lt"/>
              </a:rPr>
              <a:t>Минимальный человеческий фактор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Объект 6">
            <a:extLst>
              <a:ext uri="{FF2B5EF4-FFF2-40B4-BE49-F238E27FC236}">
                <a16:creationId xmlns:a16="http://schemas.microsoft.com/office/drawing/2014/main" id="{23482200-1AB8-4456-86ED-4112777C205E}"/>
              </a:ext>
            </a:extLst>
          </p:cNvPr>
          <p:cNvSpPr txBox="1">
            <a:spLocks/>
          </p:cNvSpPr>
          <p:nvPr/>
        </p:nvSpPr>
        <p:spPr>
          <a:xfrm>
            <a:off x="3474600" y="4032800"/>
            <a:ext cx="2430838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2000"/>
              </a:lnSpc>
            </a:pPr>
            <a:r>
              <a:rPr lang="en-US" dirty="0"/>
              <a:t>ML </a:t>
            </a:r>
            <a:r>
              <a:rPr lang="ru-RU" dirty="0"/>
              <a:t>способно обрабатывать гораздо большие объемы данных,</a:t>
            </a:r>
            <a:br>
              <a:rPr lang="ru-RU" dirty="0"/>
            </a:br>
            <a:r>
              <a:rPr lang="ru-RU" dirty="0"/>
              <a:t>чем традиционные методы, что позволяет использовать более мощную аналитику.</a:t>
            </a:r>
          </a:p>
        </p:txBody>
      </p:sp>
      <p:sp>
        <p:nvSpPr>
          <p:cNvPr id="39" name="Объект 6">
            <a:extLst>
              <a:ext uri="{FF2B5EF4-FFF2-40B4-BE49-F238E27FC236}">
                <a16:creationId xmlns:a16="http://schemas.microsoft.com/office/drawing/2014/main" id="{07B3F63E-7E1F-46BA-AD3D-34AA93237980}"/>
              </a:ext>
            </a:extLst>
          </p:cNvPr>
          <p:cNvSpPr txBox="1">
            <a:spLocks/>
          </p:cNvSpPr>
          <p:nvPr/>
        </p:nvSpPr>
        <p:spPr>
          <a:xfrm>
            <a:off x="6461640" y="4032800"/>
            <a:ext cx="2333237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2000"/>
              </a:lnSpc>
            </a:pPr>
            <a:r>
              <a:rPr lang="en-US" dirty="0"/>
              <a:t>ML </a:t>
            </a:r>
            <a:r>
              <a:rPr lang="ru-RU" dirty="0"/>
              <a:t>позволяет создавать модели</a:t>
            </a:r>
            <a:br>
              <a:rPr lang="ru-RU" dirty="0"/>
            </a:br>
            <a:r>
              <a:rPr lang="ru-RU" dirty="0"/>
              <a:t>и проверять идеи</a:t>
            </a:r>
            <a:br>
              <a:rPr lang="ru-RU" dirty="0"/>
            </a:br>
            <a:r>
              <a:rPr lang="ru-RU" dirty="0"/>
              <a:t>без участия человеческих ресурсов и программирования.</a:t>
            </a:r>
          </a:p>
        </p:txBody>
      </p:sp>
      <p:sp>
        <p:nvSpPr>
          <p:cNvPr id="40" name="Объект 6">
            <a:extLst>
              <a:ext uri="{FF2B5EF4-FFF2-40B4-BE49-F238E27FC236}">
                <a16:creationId xmlns:a16="http://schemas.microsoft.com/office/drawing/2014/main" id="{DF564F0B-2553-41DD-ABE1-3F3FBE2F559C}"/>
              </a:ext>
            </a:extLst>
          </p:cNvPr>
          <p:cNvSpPr txBox="1">
            <a:spLocks/>
          </p:cNvSpPr>
          <p:nvPr/>
        </p:nvSpPr>
        <p:spPr>
          <a:xfrm>
            <a:off x="9367400" y="4032800"/>
            <a:ext cx="2430838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2000"/>
              </a:lnSpc>
            </a:pPr>
            <a:r>
              <a:rPr lang="en-US" dirty="0"/>
              <a:t>ML </a:t>
            </a:r>
            <a:r>
              <a:rPr lang="ru-RU" dirty="0"/>
              <a:t>дает возможность повышать уровень интеллекта модели, что позволяет выявлять скрытые закономерности.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F006A07-DD12-4B3A-8E7D-34B0BCEEC65C}"/>
              </a:ext>
            </a:extLst>
          </p:cNvPr>
          <p:cNvCxnSpPr>
            <a:cxnSpLocks/>
          </p:cNvCxnSpPr>
          <p:nvPr/>
        </p:nvCxnSpPr>
        <p:spPr>
          <a:xfrm>
            <a:off x="503477" y="3738880"/>
            <a:ext cx="2333237" cy="0"/>
          </a:xfrm>
          <a:prstGeom prst="line">
            <a:avLst/>
          </a:prstGeom>
          <a:ln w="9525" cap="flat" cmpd="sng" algn="ctr">
            <a:solidFill>
              <a:schemeClr val="bg1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8A27D7BC-9613-46C9-B54E-D8F7892A1841}"/>
              </a:ext>
            </a:extLst>
          </p:cNvPr>
          <p:cNvCxnSpPr>
            <a:cxnSpLocks/>
          </p:cNvCxnSpPr>
          <p:nvPr/>
        </p:nvCxnSpPr>
        <p:spPr>
          <a:xfrm>
            <a:off x="3424082" y="3738880"/>
            <a:ext cx="2333237" cy="0"/>
          </a:xfrm>
          <a:prstGeom prst="line">
            <a:avLst/>
          </a:prstGeom>
          <a:ln w="9525" cap="flat" cmpd="sng" algn="ctr">
            <a:solidFill>
              <a:schemeClr val="bg1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8696DAD-1FA7-4954-A6C3-EEC81B4A4976}"/>
              </a:ext>
            </a:extLst>
          </p:cNvPr>
          <p:cNvCxnSpPr>
            <a:cxnSpLocks/>
          </p:cNvCxnSpPr>
          <p:nvPr/>
        </p:nvCxnSpPr>
        <p:spPr>
          <a:xfrm>
            <a:off x="6461640" y="3708400"/>
            <a:ext cx="2333237" cy="0"/>
          </a:xfrm>
          <a:prstGeom prst="line">
            <a:avLst/>
          </a:prstGeom>
          <a:ln w="9525" cap="flat" cmpd="sng" algn="ctr">
            <a:solidFill>
              <a:schemeClr val="bg1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F20DD7BA-BB34-4059-B4A5-D8C8F9BC63E1}"/>
              </a:ext>
            </a:extLst>
          </p:cNvPr>
          <p:cNvCxnSpPr>
            <a:cxnSpLocks/>
          </p:cNvCxnSpPr>
          <p:nvPr/>
        </p:nvCxnSpPr>
        <p:spPr>
          <a:xfrm>
            <a:off x="9382245" y="3708400"/>
            <a:ext cx="2333237" cy="0"/>
          </a:xfrm>
          <a:prstGeom prst="line">
            <a:avLst/>
          </a:prstGeom>
          <a:ln w="9525" cap="flat" cmpd="sng" algn="ctr">
            <a:solidFill>
              <a:schemeClr val="bg1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A0DAD236-3B1F-4A86-9D8B-02528495DC70}"/>
              </a:ext>
            </a:extLst>
          </p:cNvPr>
          <p:cNvSpPr/>
          <p:nvPr/>
        </p:nvSpPr>
        <p:spPr>
          <a:xfrm>
            <a:off x="4080868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E21C8783-2453-4B3B-9498-D0C827EA7750}"/>
              </a:ext>
            </a:extLst>
          </p:cNvPr>
          <p:cNvSpPr/>
          <p:nvPr/>
        </p:nvSpPr>
        <p:spPr>
          <a:xfrm>
            <a:off x="7027438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ADC59E98-553C-4717-9F94-18809929D601}"/>
              </a:ext>
            </a:extLst>
          </p:cNvPr>
          <p:cNvSpPr/>
          <p:nvPr/>
        </p:nvSpPr>
        <p:spPr>
          <a:xfrm>
            <a:off x="9965793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5D93247B-5EEE-4B0C-A2B1-2D1A56573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278049" y="1592671"/>
            <a:ext cx="693659" cy="69365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C1C07CB6-5596-4EAE-A8F9-265B4EFBC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43172" y="1611224"/>
            <a:ext cx="656553" cy="656553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24B780F-A1B0-4B7A-871E-07729596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0371" y="1629776"/>
            <a:ext cx="619448" cy="619448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993AFB50-CB7C-416B-A313-B46186F76B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21460" y="1551157"/>
            <a:ext cx="776687" cy="776687"/>
          </a:xfrm>
          <a:prstGeom prst="rect">
            <a:avLst/>
          </a:prstGeom>
        </p:spPr>
      </p:pic>
      <p:sp>
        <p:nvSpPr>
          <p:cNvPr id="59" name="Заголовок 9">
            <a:extLst>
              <a:ext uri="{FF2B5EF4-FFF2-40B4-BE49-F238E27FC236}">
                <a16:creationId xmlns:a16="http://schemas.microsoft.com/office/drawing/2014/main" id="{A4CE41F8-E4A5-4544-9FEF-FE9E8F023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r>
              <a:rPr lang="ru-RU" dirty="0"/>
              <a:t>Что </a:t>
            </a:r>
            <a:r>
              <a:rPr lang="en-US" dirty="0"/>
              <a:t>ML </a:t>
            </a:r>
            <a:r>
              <a:rPr lang="ru-RU" dirty="0"/>
              <a:t>может дать бизнесу?</a:t>
            </a:r>
            <a:endParaRPr lang="ru-RU" dirty="0">
              <a:solidFill>
                <a:srgbClr val="263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2C5D6A-C2F5-4C56-BB9C-62DB0EFF7C40}"/>
              </a:ext>
            </a:extLst>
          </p:cNvPr>
          <p:cNvSpPr/>
          <p:nvPr/>
        </p:nvSpPr>
        <p:spPr>
          <a:xfrm>
            <a:off x="8091474" y="1676509"/>
            <a:ext cx="3639471" cy="4409331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BDDAE3C1-81FB-489C-85AA-C1015FB32E4E}"/>
              </a:ext>
            </a:extLst>
          </p:cNvPr>
          <p:cNvSpPr/>
          <p:nvPr/>
        </p:nvSpPr>
        <p:spPr>
          <a:xfrm>
            <a:off x="4108846" y="1676509"/>
            <a:ext cx="3785381" cy="4409331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7E63238-2B93-462E-A9BE-C9FB6812734F}"/>
              </a:ext>
            </a:extLst>
          </p:cNvPr>
          <p:cNvSpPr/>
          <p:nvPr/>
        </p:nvSpPr>
        <p:spPr>
          <a:xfrm>
            <a:off x="278833" y="1676509"/>
            <a:ext cx="3632766" cy="4409331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Слайд think-cell" r:id="rId6" imgW="395" imgH="394" progId="TCLayout.ActiveDocument.1">
                  <p:embed/>
                </p:oleObj>
              </mc:Choice>
              <mc:Fallback>
                <p:oleObj name="Слайд think-cell" r:id="rId6" imgW="395" imgH="394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2400" b="1" dirty="0">
              <a:latin typeface="Gilroy extrabold" panose="00000900000000000000" pitchFamily="50" charset="-52"/>
              <a:ea typeface="+mj-ea"/>
              <a:cs typeface="+mj-cs"/>
              <a:sym typeface="Gilroy extrabold" panose="00000900000000000000" pitchFamily="50" charset="-52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07DDAB-902E-4DA2-A7BB-CC9EB9A1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5</a:t>
            </a:fld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id="{7765ED11-BAAE-4605-B225-51FAC605C310}"/>
              </a:ext>
            </a:extLst>
          </p:cNvPr>
          <p:cNvSpPr/>
          <p:nvPr/>
        </p:nvSpPr>
        <p:spPr>
          <a:xfrm>
            <a:off x="278833" y="1133588"/>
            <a:ext cx="3830009" cy="373965"/>
          </a:xfrm>
          <a:prstGeom prst="parallelogram">
            <a:avLst>
              <a:gd name="adj" fmla="val 5137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endParaRPr lang="ru-RU" cap="all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Параллелограмм 13">
            <a:extLst>
              <a:ext uri="{FF2B5EF4-FFF2-40B4-BE49-F238E27FC236}">
                <a16:creationId xmlns:a16="http://schemas.microsoft.com/office/drawing/2014/main" id="{52FC69A9-1504-43D2-967F-5A5A8FF69C00}"/>
              </a:ext>
            </a:extLst>
          </p:cNvPr>
          <p:cNvSpPr/>
          <p:nvPr/>
        </p:nvSpPr>
        <p:spPr>
          <a:xfrm>
            <a:off x="2565260" y="1474292"/>
            <a:ext cx="879278" cy="104156"/>
          </a:xfrm>
          <a:prstGeom prst="parallelogram">
            <a:avLst>
              <a:gd name="adj" fmla="val 513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/>
          <a:lstStyle/>
          <a:p>
            <a:pPr>
              <a:lnSpc>
                <a:spcPct val="80000"/>
              </a:lnSpc>
            </a:pPr>
            <a:endParaRPr lang="ru-RU" cap="all">
              <a:solidFill>
                <a:schemeClr val="bg2"/>
              </a:solidFill>
              <a:latin typeface="+mj-lt"/>
            </a:endParaRPr>
          </a:p>
        </p:txBody>
      </p:sp>
      <p:sp>
        <p:nvSpPr>
          <p:cNvPr id="37" name="Параллелограмм 36">
            <a:extLst>
              <a:ext uri="{FF2B5EF4-FFF2-40B4-BE49-F238E27FC236}">
                <a16:creationId xmlns:a16="http://schemas.microsoft.com/office/drawing/2014/main" id="{7765ED11-BAAE-4605-B225-51FAC605C310}"/>
              </a:ext>
            </a:extLst>
          </p:cNvPr>
          <p:cNvSpPr/>
          <p:nvPr/>
        </p:nvSpPr>
        <p:spPr>
          <a:xfrm>
            <a:off x="4108845" y="1133588"/>
            <a:ext cx="3974307" cy="373965"/>
          </a:xfrm>
          <a:prstGeom prst="parallelogram">
            <a:avLst>
              <a:gd name="adj" fmla="val 5137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endParaRPr lang="ru-RU" cap="all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Параллелограмм 37">
            <a:extLst>
              <a:ext uri="{FF2B5EF4-FFF2-40B4-BE49-F238E27FC236}">
                <a16:creationId xmlns:a16="http://schemas.microsoft.com/office/drawing/2014/main" id="{52FC69A9-1504-43D2-967F-5A5A8FF69C00}"/>
              </a:ext>
            </a:extLst>
          </p:cNvPr>
          <p:cNvSpPr/>
          <p:nvPr/>
        </p:nvSpPr>
        <p:spPr>
          <a:xfrm>
            <a:off x="6543320" y="1468196"/>
            <a:ext cx="879278" cy="104156"/>
          </a:xfrm>
          <a:prstGeom prst="parallelogram">
            <a:avLst>
              <a:gd name="adj" fmla="val 513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/>
          <a:lstStyle/>
          <a:p>
            <a:pPr>
              <a:lnSpc>
                <a:spcPct val="80000"/>
              </a:lnSpc>
            </a:pPr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DFC6311-50CA-47BE-AB93-3A6811A09B11}"/>
              </a:ext>
            </a:extLst>
          </p:cNvPr>
          <p:cNvSpPr txBox="1"/>
          <p:nvPr/>
        </p:nvSpPr>
        <p:spPr>
          <a:xfrm>
            <a:off x="4651072" y="1133588"/>
            <a:ext cx="2949208" cy="37396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>
              <a:defRPr cap="all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r>
              <a:rPr lang="ru-RU" sz="1600" dirty="0"/>
              <a:t>Коммерческая служба</a:t>
            </a:r>
          </a:p>
        </p:txBody>
      </p:sp>
      <p:sp>
        <p:nvSpPr>
          <p:cNvPr id="40" name="Параллелограмм 39">
            <a:extLst>
              <a:ext uri="{FF2B5EF4-FFF2-40B4-BE49-F238E27FC236}">
                <a16:creationId xmlns:a16="http://schemas.microsoft.com/office/drawing/2014/main" id="{7765ED11-BAAE-4605-B225-51FAC605C310}"/>
              </a:ext>
            </a:extLst>
          </p:cNvPr>
          <p:cNvSpPr/>
          <p:nvPr/>
        </p:nvSpPr>
        <p:spPr>
          <a:xfrm>
            <a:off x="8091474" y="1133588"/>
            <a:ext cx="3821693" cy="373965"/>
          </a:xfrm>
          <a:prstGeom prst="parallelogram">
            <a:avLst>
              <a:gd name="adj" fmla="val 5137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endParaRPr lang="ru-RU" cap="all">
              <a:solidFill>
                <a:schemeClr val="bg2"/>
              </a:solidFill>
              <a:latin typeface="+mj-lt"/>
            </a:endParaRPr>
          </a:p>
        </p:txBody>
      </p:sp>
      <p:sp>
        <p:nvSpPr>
          <p:cNvPr id="41" name="Параллелограмм 40">
            <a:extLst>
              <a:ext uri="{FF2B5EF4-FFF2-40B4-BE49-F238E27FC236}">
                <a16:creationId xmlns:a16="http://schemas.microsoft.com/office/drawing/2014/main" id="{52FC69A9-1504-43D2-967F-5A5A8FF69C00}"/>
              </a:ext>
            </a:extLst>
          </p:cNvPr>
          <p:cNvSpPr/>
          <p:nvPr/>
        </p:nvSpPr>
        <p:spPr>
          <a:xfrm>
            <a:off x="10551616" y="1468196"/>
            <a:ext cx="879278" cy="104156"/>
          </a:xfrm>
          <a:prstGeom prst="parallelogram">
            <a:avLst>
              <a:gd name="adj" fmla="val 513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/>
          <a:lstStyle/>
          <a:p>
            <a:pPr>
              <a:lnSpc>
                <a:spcPct val="80000"/>
              </a:lnSpc>
            </a:pPr>
            <a:endParaRPr lang="ru-RU" cap="all">
              <a:solidFill>
                <a:schemeClr val="bg2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FC6311-50CA-47BE-AB93-3A6811A09B11}"/>
              </a:ext>
            </a:extLst>
          </p:cNvPr>
          <p:cNvSpPr txBox="1"/>
          <p:nvPr/>
        </p:nvSpPr>
        <p:spPr>
          <a:xfrm>
            <a:off x="8651769" y="1148676"/>
            <a:ext cx="2687686" cy="37396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>
              <a:defRPr cap="all">
                <a:solidFill>
                  <a:schemeClr val="bg1"/>
                </a:solidFill>
                <a:latin typeface="+mj-lt"/>
              </a:defRPr>
            </a:lvl1pPr>
          </a:lstStyle>
          <a:p>
            <a:pPr algn="ctr"/>
            <a:r>
              <a:rPr lang="ru-RU" sz="1600" dirty="0"/>
              <a:t>Операционная служба:</a:t>
            </a: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BA9FD69-6356-4868-8A20-9143B602E6C6}"/>
              </a:ext>
            </a:extLst>
          </p:cNvPr>
          <p:cNvCxnSpPr>
            <a:cxnSpLocks/>
          </p:cNvCxnSpPr>
          <p:nvPr/>
        </p:nvCxnSpPr>
        <p:spPr>
          <a:xfrm>
            <a:off x="4013200" y="1676509"/>
            <a:ext cx="0" cy="4419491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1210581-1D17-46A3-9E5A-4DE8E82B11FA}"/>
              </a:ext>
            </a:extLst>
          </p:cNvPr>
          <p:cNvCxnSpPr>
            <a:cxnSpLocks/>
          </p:cNvCxnSpPr>
          <p:nvPr/>
        </p:nvCxnSpPr>
        <p:spPr>
          <a:xfrm>
            <a:off x="7995831" y="1676509"/>
            <a:ext cx="0" cy="4419491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F7EFEEB-1461-4C2E-94D8-E87FC097D815}"/>
              </a:ext>
            </a:extLst>
          </p:cNvPr>
          <p:cNvSpPr txBox="1"/>
          <p:nvPr/>
        </p:nvSpPr>
        <p:spPr>
          <a:xfrm>
            <a:off x="500291" y="1398190"/>
            <a:ext cx="4064951" cy="10415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ru-RU"/>
            </a:defPPr>
            <a:lvl1pPr>
              <a:defRPr cap="all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z="1600" dirty="0"/>
              <a:t>Служба управления запасами:</a:t>
            </a:r>
          </a:p>
          <a:p>
            <a:endParaRPr lang="en-GB" sz="1600" dirty="0"/>
          </a:p>
        </p:txBody>
      </p:sp>
      <p:sp>
        <p:nvSpPr>
          <p:cNvPr id="32" name="Объект 8">
            <a:extLst>
              <a:ext uri="{FF2B5EF4-FFF2-40B4-BE49-F238E27FC236}">
                <a16:creationId xmlns:a16="http://schemas.microsoft.com/office/drawing/2014/main" id="{A5C03297-F569-4C32-AAF1-55EF5111F2C9}"/>
              </a:ext>
            </a:extLst>
          </p:cNvPr>
          <p:cNvSpPr txBox="1">
            <a:spLocks/>
          </p:cNvSpPr>
          <p:nvPr/>
        </p:nvSpPr>
        <p:spPr>
          <a:xfrm>
            <a:off x="489071" y="2018084"/>
            <a:ext cx="3186385" cy="5923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Снижение списаний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в направлениях </a:t>
            </a:r>
            <a:r>
              <a:rPr lang="en-US" sz="1800" dirty="0">
                <a:solidFill>
                  <a:srgbClr val="002060"/>
                </a:solidFill>
              </a:rPr>
              <a:t>Fresh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3" name="Объект 8">
            <a:extLst>
              <a:ext uri="{FF2B5EF4-FFF2-40B4-BE49-F238E27FC236}">
                <a16:creationId xmlns:a16="http://schemas.microsoft.com/office/drawing/2014/main" id="{9D55E431-3276-4071-A6FE-A6C35A75E602}"/>
              </a:ext>
            </a:extLst>
          </p:cNvPr>
          <p:cNvSpPr txBox="1">
            <a:spLocks/>
          </p:cNvSpPr>
          <p:nvPr/>
        </p:nvSpPr>
        <p:spPr>
          <a:xfrm>
            <a:off x="489071" y="2813893"/>
            <a:ext cx="3186385" cy="5923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Оптимизация оборачиваемости</a:t>
            </a:r>
          </a:p>
        </p:txBody>
      </p:sp>
      <p:sp>
        <p:nvSpPr>
          <p:cNvPr id="34" name="Объект 8">
            <a:extLst>
              <a:ext uri="{FF2B5EF4-FFF2-40B4-BE49-F238E27FC236}">
                <a16:creationId xmlns:a16="http://schemas.microsoft.com/office/drawing/2014/main" id="{DA2B5F16-D80F-48D8-9D02-EBDE6BC82A5C}"/>
              </a:ext>
            </a:extLst>
          </p:cNvPr>
          <p:cNvSpPr txBox="1">
            <a:spLocks/>
          </p:cNvSpPr>
          <p:nvPr/>
        </p:nvSpPr>
        <p:spPr>
          <a:xfrm>
            <a:off x="489071" y="3595433"/>
            <a:ext cx="3186385" cy="5923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Повышение точности прогноза</a:t>
            </a:r>
          </a:p>
        </p:txBody>
      </p:sp>
      <p:sp>
        <p:nvSpPr>
          <p:cNvPr id="35" name="Объект 8">
            <a:extLst>
              <a:ext uri="{FF2B5EF4-FFF2-40B4-BE49-F238E27FC236}">
                <a16:creationId xmlns:a16="http://schemas.microsoft.com/office/drawing/2014/main" id="{50780062-C395-469D-A5E6-A439B036AA8A}"/>
              </a:ext>
            </a:extLst>
          </p:cNvPr>
          <p:cNvSpPr txBox="1">
            <a:spLocks/>
          </p:cNvSpPr>
          <p:nvPr/>
        </p:nvSpPr>
        <p:spPr>
          <a:xfrm>
            <a:off x="489071" y="4358111"/>
            <a:ext cx="3241840" cy="5923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Автоматизация процесса прогнозирования (включая Промо)</a:t>
            </a:r>
          </a:p>
        </p:txBody>
      </p:sp>
      <p:sp>
        <p:nvSpPr>
          <p:cNvPr id="36" name="Объект 8">
            <a:extLst>
              <a:ext uri="{FF2B5EF4-FFF2-40B4-BE49-F238E27FC236}">
                <a16:creationId xmlns:a16="http://schemas.microsoft.com/office/drawing/2014/main" id="{8CB1389D-5CF4-403F-8B6D-85A03A272700}"/>
              </a:ext>
            </a:extLst>
          </p:cNvPr>
          <p:cNvSpPr txBox="1">
            <a:spLocks/>
          </p:cNvSpPr>
          <p:nvPr/>
        </p:nvSpPr>
        <p:spPr>
          <a:xfrm>
            <a:off x="489071" y="5384965"/>
            <a:ext cx="3186385" cy="34341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Рост уровня продаж</a:t>
            </a:r>
          </a:p>
        </p:txBody>
      </p:sp>
      <p:sp>
        <p:nvSpPr>
          <p:cNvPr id="43" name="Объект 8">
            <a:extLst>
              <a:ext uri="{FF2B5EF4-FFF2-40B4-BE49-F238E27FC236}">
                <a16:creationId xmlns:a16="http://schemas.microsoft.com/office/drawing/2014/main" id="{AE9989E4-A333-42C3-AF28-1DC7D0055AD9}"/>
              </a:ext>
            </a:extLst>
          </p:cNvPr>
          <p:cNvSpPr txBox="1">
            <a:spLocks/>
          </p:cNvSpPr>
          <p:nvPr/>
        </p:nvSpPr>
        <p:spPr>
          <a:xfrm>
            <a:off x="4320693" y="2018084"/>
            <a:ext cx="3186385" cy="5923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Снижение списаний</a:t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в направлениях </a:t>
            </a:r>
            <a:r>
              <a:rPr lang="en-US" sz="1800" dirty="0">
                <a:solidFill>
                  <a:srgbClr val="002060"/>
                </a:solidFill>
              </a:rPr>
              <a:t>Fresh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44" name="Объект 8">
            <a:extLst>
              <a:ext uri="{FF2B5EF4-FFF2-40B4-BE49-F238E27FC236}">
                <a16:creationId xmlns:a16="http://schemas.microsoft.com/office/drawing/2014/main" id="{174A899B-1A74-438C-ABD0-0C30993D939E}"/>
              </a:ext>
            </a:extLst>
          </p:cNvPr>
          <p:cNvSpPr txBox="1">
            <a:spLocks/>
          </p:cNvSpPr>
          <p:nvPr/>
        </p:nvSpPr>
        <p:spPr>
          <a:xfrm>
            <a:off x="4320693" y="2813893"/>
            <a:ext cx="3186385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Рост уровня продаж</a:t>
            </a:r>
            <a:br>
              <a:rPr lang="ru-RU" dirty="0"/>
            </a:br>
            <a:r>
              <a:rPr lang="ru-RU" dirty="0"/>
              <a:t>(за счет повышения доступности товаров)</a:t>
            </a:r>
          </a:p>
        </p:txBody>
      </p:sp>
      <p:sp>
        <p:nvSpPr>
          <p:cNvPr id="45" name="Объект 8">
            <a:extLst>
              <a:ext uri="{FF2B5EF4-FFF2-40B4-BE49-F238E27FC236}">
                <a16:creationId xmlns:a16="http://schemas.microsoft.com/office/drawing/2014/main" id="{3DFCA3DB-2087-4295-89E1-D9E799DD4EF7}"/>
              </a:ext>
            </a:extLst>
          </p:cNvPr>
          <p:cNvSpPr txBox="1">
            <a:spLocks/>
          </p:cNvSpPr>
          <p:nvPr/>
        </p:nvSpPr>
        <p:spPr>
          <a:xfrm>
            <a:off x="4320693" y="3818953"/>
            <a:ext cx="3382688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Повышение эффективности операционно-коммерческих процессов</a:t>
            </a:r>
          </a:p>
        </p:txBody>
      </p:sp>
      <p:sp>
        <p:nvSpPr>
          <p:cNvPr id="46" name="Объект 8">
            <a:extLst>
              <a:ext uri="{FF2B5EF4-FFF2-40B4-BE49-F238E27FC236}">
                <a16:creationId xmlns:a16="http://schemas.microsoft.com/office/drawing/2014/main" id="{A19B5D5A-2F1D-40B6-8304-31BC48AC085C}"/>
              </a:ext>
            </a:extLst>
          </p:cNvPr>
          <p:cNvSpPr txBox="1">
            <a:spLocks/>
          </p:cNvSpPr>
          <p:nvPr/>
        </p:nvSpPr>
        <p:spPr>
          <a:xfrm>
            <a:off x="4320693" y="5130271"/>
            <a:ext cx="3241840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Оптимизация оборачиваемости</a:t>
            </a:r>
          </a:p>
        </p:txBody>
      </p:sp>
      <p:sp>
        <p:nvSpPr>
          <p:cNvPr id="49" name="Объект 8">
            <a:extLst>
              <a:ext uri="{FF2B5EF4-FFF2-40B4-BE49-F238E27FC236}">
                <a16:creationId xmlns:a16="http://schemas.microsoft.com/office/drawing/2014/main" id="{CD3F5A3C-13B1-4D36-AADB-63DB7231D525}"/>
              </a:ext>
            </a:extLst>
          </p:cNvPr>
          <p:cNvSpPr txBox="1">
            <a:spLocks/>
          </p:cNvSpPr>
          <p:nvPr/>
        </p:nvSpPr>
        <p:spPr>
          <a:xfrm>
            <a:off x="8323643" y="2018084"/>
            <a:ext cx="2852357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Рост уровня продаж (за счет повышения доступности товаров)</a:t>
            </a:r>
          </a:p>
        </p:txBody>
      </p:sp>
      <p:sp>
        <p:nvSpPr>
          <p:cNvPr id="50" name="Объект 8">
            <a:extLst>
              <a:ext uri="{FF2B5EF4-FFF2-40B4-BE49-F238E27FC236}">
                <a16:creationId xmlns:a16="http://schemas.microsoft.com/office/drawing/2014/main" id="{6872AEAC-E243-496D-B99A-DDA959BF699D}"/>
              </a:ext>
            </a:extLst>
          </p:cNvPr>
          <p:cNvSpPr txBox="1">
            <a:spLocks/>
          </p:cNvSpPr>
          <p:nvPr/>
        </p:nvSpPr>
        <p:spPr>
          <a:xfrm>
            <a:off x="8323643" y="3067893"/>
            <a:ext cx="3186385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Снижение списаний</a:t>
            </a:r>
            <a:br>
              <a:rPr lang="ru-RU" dirty="0"/>
            </a:br>
            <a:r>
              <a:rPr lang="ru-RU" dirty="0"/>
              <a:t>в направлениях </a:t>
            </a:r>
            <a:r>
              <a:rPr lang="en-US" dirty="0"/>
              <a:t>Fresh</a:t>
            </a:r>
            <a:endParaRPr lang="ru-RU" dirty="0"/>
          </a:p>
        </p:txBody>
      </p:sp>
      <p:sp>
        <p:nvSpPr>
          <p:cNvPr id="51" name="Объект 8">
            <a:extLst>
              <a:ext uri="{FF2B5EF4-FFF2-40B4-BE49-F238E27FC236}">
                <a16:creationId xmlns:a16="http://schemas.microsoft.com/office/drawing/2014/main" id="{4B1AD902-1597-4BC4-B6F5-65DB18BE7D49}"/>
              </a:ext>
            </a:extLst>
          </p:cNvPr>
          <p:cNvSpPr txBox="1">
            <a:spLocks/>
          </p:cNvSpPr>
          <p:nvPr/>
        </p:nvSpPr>
        <p:spPr>
          <a:xfrm>
            <a:off x="8323643" y="3859593"/>
            <a:ext cx="3107251" cy="59235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Оптимизация трудозатрат ОС </a:t>
            </a:r>
            <a:br>
              <a:rPr lang="ru-RU" dirty="0"/>
            </a:br>
            <a:r>
              <a:rPr lang="ru-RU" dirty="0"/>
              <a:t>на размещение заказов</a:t>
            </a:r>
          </a:p>
        </p:txBody>
      </p:sp>
      <p:sp>
        <p:nvSpPr>
          <p:cNvPr id="54" name="Заголовок 9">
            <a:extLst>
              <a:ext uri="{FF2B5EF4-FFF2-40B4-BE49-F238E27FC236}">
                <a16:creationId xmlns:a16="http://schemas.microsoft.com/office/drawing/2014/main" id="{9F8D6888-A14F-42A3-809C-7CC294027C1A}"/>
              </a:ext>
            </a:extLst>
          </p:cNvPr>
          <p:cNvSpPr txBox="1">
            <a:spLocks/>
          </p:cNvSpPr>
          <p:nvPr/>
        </p:nvSpPr>
        <p:spPr>
          <a:xfrm>
            <a:off x="299257" y="9473"/>
            <a:ext cx="11491279" cy="964276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algn="l" defTabSz="914400" rtl="0" eaLnBrk="1" latinLnBrk="0" hangingPunct="1">
              <a:lnSpc>
                <a:spcPct val="114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highlight>
                  <a:srgbClr val="FDCA12"/>
                </a:highlight>
                <a:latin typeface="Gilroy extrabold" panose="00000900000000000000" pitchFamily="50" charset="-52"/>
                <a:ea typeface="+mj-ea"/>
                <a:cs typeface="+mj-cs"/>
              </a:defRPr>
            </a:lvl1pPr>
          </a:lstStyle>
          <a:p>
            <a:r>
              <a:rPr lang="ru-RU" dirty="0"/>
              <a:t>Интересы участников проекта</a:t>
            </a:r>
            <a:endParaRPr lang="ru-RU" dirty="0">
              <a:solidFill>
                <a:srgbClr val="263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8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9D09A9CF-0967-4ECA-9004-08CB8E9DE10C}"/>
              </a:ext>
            </a:extLst>
          </p:cNvPr>
          <p:cNvSpPr/>
          <p:nvPr/>
        </p:nvSpPr>
        <p:spPr>
          <a:xfrm>
            <a:off x="4108845" y="948904"/>
            <a:ext cx="7778897" cy="970281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D26C40A5-0A2C-4481-815C-977E089EC110}"/>
              </a:ext>
            </a:extLst>
          </p:cNvPr>
          <p:cNvSpPr/>
          <p:nvPr/>
        </p:nvSpPr>
        <p:spPr>
          <a:xfrm>
            <a:off x="4108845" y="2084779"/>
            <a:ext cx="7778897" cy="1084023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93B39C51-CFBA-4580-8F0F-CAF59EE52509}"/>
              </a:ext>
            </a:extLst>
          </p:cNvPr>
          <p:cNvSpPr/>
          <p:nvPr/>
        </p:nvSpPr>
        <p:spPr>
          <a:xfrm>
            <a:off x="4108844" y="3329419"/>
            <a:ext cx="7778897" cy="1022132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98DFEA1F-E2A0-4B42-9775-E6499A008460}"/>
              </a:ext>
            </a:extLst>
          </p:cNvPr>
          <p:cNvSpPr/>
          <p:nvPr/>
        </p:nvSpPr>
        <p:spPr>
          <a:xfrm>
            <a:off x="4108844" y="4522121"/>
            <a:ext cx="7778897" cy="1595321"/>
          </a:xfrm>
          <a:prstGeom prst="rect">
            <a:avLst/>
          </a:prstGeom>
          <a:solidFill>
            <a:srgbClr val="F2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6</a:t>
            </a:fld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6F2D4B8-6E95-4D29-B771-53E7C80E3E8B}"/>
              </a:ext>
            </a:extLst>
          </p:cNvPr>
          <p:cNvSpPr/>
          <p:nvPr/>
        </p:nvSpPr>
        <p:spPr>
          <a:xfrm>
            <a:off x="283942" y="948904"/>
            <a:ext cx="3729251" cy="970280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AA3E0F3-1BD1-4F91-8A7A-D75A4AD890EE}"/>
              </a:ext>
            </a:extLst>
          </p:cNvPr>
          <p:cNvSpPr/>
          <p:nvPr/>
        </p:nvSpPr>
        <p:spPr>
          <a:xfrm>
            <a:off x="283942" y="2084779"/>
            <a:ext cx="3729251" cy="1084023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1E732DF-5785-4F21-BCB6-36EC9F0A6369}"/>
              </a:ext>
            </a:extLst>
          </p:cNvPr>
          <p:cNvSpPr/>
          <p:nvPr/>
        </p:nvSpPr>
        <p:spPr>
          <a:xfrm>
            <a:off x="283942" y="3334396"/>
            <a:ext cx="3729251" cy="1022133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93FE0D3-621E-42F0-8CDE-14C26D58466B}"/>
              </a:ext>
            </a:extLst>
          </p:cNvPr>
          <p:cNvSpPr/>
          <p:nvPr/>
        </p:nvSpPr>
        <p:spPr>
          <a:xfrm>
            <a:off x="283942" y="4522123"/>
            <a:ext cx="3729251" cy="1595321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бъект 6">
            <a:extLst>
              <a:ext uri="{FF2B5EF4-FFF2-40B4-BE49-F238E27FC236}">
                <a16:creationId xmlns:a16="http://schemas.microsoft.com/office/drawing/2014/main" id="{31334A60-C341-43BB-83AA-E05EF92E09CC}"/>
              </a:ext>
            </a:extLst>
          </p:cNvPr>
          <p:cNvSpPr txBox="1">
            <a:spLocks/>
          </p:cNvSpPr>
          <p:nvPr/>
        </p:nvSpPr>
        <p:spPr>
          <a:xfrm>
            <a:off x="589408" y="1111158"/>
            <a:ext cx="2537468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7675" indent="-180975" algn="l" defTabSz="914400" rtl="0" eaLnBrk="1" latinLnBrk="0" hangingPunct="1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8650" indent="-177800" algn="l" defTabSz="914400" rtl="0" eaLnBrk="1" latinLnBrk="0" hangingPunct="1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b="0" dirty="0">
                <a:solidFill>
                  <a:srgbClr val="FFC000"/>
                </a:solidFill>
                <a:latin typeface="+mj-lt"/>
              </a:rPr>
              <a:t>Fresh food</a:t>
            </a:r>
            <a:br>
              <a:rPr lang="ru-RU" b="0" dirty="0">
                <a:solidFill>
                  <a:schemeClr val="bg1"/>
                </a:solidFill>
                <a:latin typeface="+mj-lt"/>
              </a:rPr>
            </a:br>
            <a:r>
              <a:rPr lang="ru-RU" b="0" dirty="0">
                <a:solidFill>
                  <a:schemeClr val="bg1"/>
                </a:solidFill>
                <a:latin typeface="+mj-lt"/>
              </a:rPr>
              <a:t>Централизованное планирование</a:t>
            </a:r>
          </a:p>
        </p:txBody>
      </p:sp>
      <p:sp>
        <p:nvSpPr>
          <p:cNvPr id="57" name="Объект 6">
            <a:extLst>
              <a:ext uri="{FF2B5EF4-FFF2-40B4-BE49-F238E27FC236}">
                <a16:creationId xmlns:a16="http://schemas.microsoft.com/office/drawing/2014/main" id="{FCC2573A-8517-471F-80ED-B4C65BE0B754}"/>
              </a:ext>
            </a:extLst>
          </p:cNvPr>
          <p:cNvSpPr txBox="1">
            <a:spLocks/>
          </p:cNvSpPr>
          <p:nvPr/>
        </p:nvSpPr>
        <p:spPr>
          <a:xfrm>
            <a:off x="589408" y="2172530"/>
            <a:ext cx="3362832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  <a:latin typeface="+mj-lt"/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1800"/>
              </a:lnSpc>
            </a:pPr>
            <a:r>
              <a:rPr lang="en-US" dirty="0">
                <a:solidFill>
                  <a:srgbClr val="FFC000"/>
                </a:solidFill>
              </a:rPr>
              <a:t>Fresh food</a:t>
            </a:r>
            <a:br>
              <a:rPr lang="ru-RU" dirty="0"/>
            </a:br>
            <a:r>
              <a:rPr lang="ru-RU" dirty="0"/>
              <a:t>Децентрализованное планирование</a:t>
            </a:r>
            <a:br>
              <a:rPr lang="ru-RU" dirty="0"/>
            </a:br>
            <a:r>
              <a:rPr lang="ru-RU" dirty="0"/>
              <a:t>(прогноз — </a:t>
            </a:r>
            <a:r>
              <a:rPr lang="en-US" dirty="0"/>
              <a:t>ML</a:t>
            </a:r>
            <a:r>
              <a:rPr lang="ru-RU" dirty="0"/>
              <a:t>, заказ — РС)</a:t>
            </a:r>
          </a:p>
        </p:txBody>
      </p:sp>
      <p:sp>
        <p:nvSpPr>
          <p:cNvPr id="60" name="Объект 6">
            <a:extLst>
              <a:ext uri="{FF2B5EF4-FFF2-40B4-BE49-F238E27FC236}">
                <a16:creationId xmlns:a16="http://schemas.microsoft.com/office/drawing/2014/main" id="{6FD8A607-109E-465B-AB98-F08AE176E6D2}"/>
              </a:ext>
            </a:extLst>
          </p:cNvPr>
          <p:cNvSpPr txBox="1">
            <a:spLocks/>
          </p:cNvSpPr>
          <p:nvPr/>
        </p:nvSpPr>
        <p:spPr>
          <a:xfrm>
            <a:off x="589408" y="3495039"/>
            <a:ext cx="2643294" cy="65027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  <a:latin typeface="+mj-lt"/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1800"/>
              </a:lnSpc>
            </a:pPr>
            <a:r>
              <a:rPr lang="en-US" dirty="0">
                <a:solidFill>
                  <a:srgbClr val="FFC000"/>
                </a:solidFill>
              </a:rPr>
              <a:t>Dry Food</a:t>
            </a:r>
            <a:br>
              <a:rPr lang="ru-RU" dirty="0"/>
            </a:br>
            <a:r>
              <a:rPr lang="ru-RU" dirty="0"/>
              <a:t>Централизованное планирование</a:t>
            </a:r>
          </a:p>
        </p:txBody>
      </p:sp>
      <p:sp>
        <p:nvSpPr>
          <p:cNvPr id="61" name="Объект 6">
            <a:extLst>
              <a:ext uri="{FF2B5EF4-FFF2-40B4-BE49-F238E27FC236}">
                <a16:creationId xmlns:a16="http://schemas.microsoft.com/office/drawing/2014/main" id="{94833941-DE4A-4E94-B9EA-7800C9D47BF1}"/>
              </a:ext>
            </a:extLst>
          </p:cNvPr>
          <p:cNvSpPr txBox="1">
            <a:spLocks/>
          </p:cNvSpPr>
          <p:nvPr/>
        </p:nvSpPr>
        <p:spPr>
          <a:xfrm>
            <a:off x="589408" y="4990754"/>
            <a:ext cx="2082103" cy="50064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  <a:latin typeface="+mj-lt"/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1800"/>
              </a:lnSpc>
            </a:pPr>
            <a:r>
              <a:rPr lang="ru-RU" dirty="0">
                <a:solidFill>
                  <a:srgbClr val="FFC000"/>
                </a:solidFill>
              </a:rPr>
              <a:t>Результаты</a:t>
            </a:r>
            <a:r>
              <a:rPr lang="ru-RU" dirty="0"/>
              <a:t> применения модели:</a:t>
            </a:r>
          </a:p>
        </p:txBody>
      </p:sp>
      <p:sp>
        <p:nvSpPr>
          <p:cNvPr id="62" name="Объект 6">
            <a:extLst>
              <a:ext uri="{FF2B5EF4-FFF2-40B4-BE49-F238E27FC236}">
                <a16:creationId xmlns:a16="http://schemas.microsoft.com/office/drawing/2014/main" id="{28139C12-48D0-4242-AF9B-2A0200AC469E}"/>
              </a:ext>
            </a:extLst>
          </p:cNvPr>
          <p:cNvSpPr txBox="1">
            <a:spLocks/>
          </p:cNvSpPr>
          <p:nvPr/>
        </p:nvSpPr>
        <p:spPr>
          <a:xfrm>
            <a:off x="4279409" y="1099048"/>
            <a:ext cx="6582835" cy="801357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Сокращение списаний</a:t>
            </a:r>
          </a:p>
          <a:p>
            <a:pPr lvl="1"/>
            <a:r>
              <a:rPr lang="ru-RU" dirty="0"/>
              <a:t>Увеличение доступности Промо</a:t>
            </a:r>
          </a:p>
        </p:txBody>
      </p:sp>
      <p:sp>
        <p:nvSpPr>
          <p:cNvPr id="63" name="Объект 6">
            <a:extLst>
              <a:ext uri="{FF2B5EF4-FFF2-40B4-BE49-F238E27FC236}">
                <a16:creationId xmlns:a16="http://schemas.microsoft.com/office/drawing/2014/main" id="{061A287E-8F32-4605-B39A-46432DBD3A7B}"/>
              </a:ext>
            </a:extLst>
          </p:cNvPr>
          <p:cNvSpPr txBox="1">
            <a:spLocks/>
          </p:cNvSpPr>
          <p:nvPr/>
        </p:nvSpPr>
        <p:spPr>
          <a:xfrm>
            <a:off x="4279409" y="2460954"/>
            <a:ext cx="4721787" cy="55324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solidFill>
                  <a:schemeClr val="tx2"/>
                </a:solidFill>
              </a:defRPr>
            </a:lvl1pPr>
            <a:lvl2pPr marL="266700" lvl="1" indent="-266700">
              <a:lnSpc>
                <a:spcPts val="2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b="0">
                <a:solidFill>
                  <a:srgbClr val="002060"/>
                </a:solidFill>
              </a:defRPr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ru-RU" dirty="0"/>
              <a:t>Сокращение списаний</a:t>
            </a:r>
          </a:p>
        </p:txBody>
      </p:sp>
      <p:sp>
        <p:nvSpPr>
          <p:cNvPr id="64" name="Объект 6">
            <a:extLst>
              <a:ext uri="{FF2B5EF4-FFF2-40B4-BE49-F238E27FC236}">
                <a16:creationId xmlns:a16="http://schemas.microsoft.com/office/drawing/2014/main" id="{57078363-D55F-4B5D-8F5E-683ABEA95FA4}"/>
              </a:ext>
            </a:extLst>
          </p:cNvPr>
          <p:cNvSpPr txBox="1">
            <a:spLocks/>
          </p:cNvSpPr>
          <p:nvPr/>
        </p:nvSpPr>
        <p:spPr>
          <a:xfrm>
            <a:off x="4279409" y="3425919"/>
            <a:ext cx="6855951" cy="5532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rgbClr val="002060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Выше точность прогноза и гибкость в период пандемии</a:t>
            </a:r>
          </a:p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Рост точности Промо прогноза в мае 2020 за счет запуска новой </a:t>
            </a:r>
            <a:r>
              <a:rPr lang="en-US" sz="1800" dirty="0">
                <a:solidFill>
                  <a:srgbClr val="002060"/>
                </a:solidFill>
              </a:rPr>
              <a:t>ML</a:t>
            </a:r>
            <a:r>
              <a:rPr lang="ru-RU" sz="1800" dirty="0">
                <a:solidFill>
                  <a:srgbClr val="002060"/>
                </a:solidFill>
              </a:rPr>
              <a:t> модели</a:t>
            </a:r>
          </a:p>
          <a:p>
            <a:endParaRPr lang="ru-RU" dirty="0"/>
          </a:p>
        </p:txBody>
      </p:sp>
      <p:sp>
        <p:nvSpPr>
          <p:cNvPr id="65" name="Объект 6">
            <a:extLst>
              <a:ext uri="{FF2B5EF4-FFF2-40B4-BE49-F238E27FC236}">
                <a16:creationId xmlns:a16="http://schemas.microsoft.com/office/drawing/2014/main" id="{1EB70E23-40C4-4F9D-AAAA-8C504B4D6782}"/>
              </a:ext>
            </a:extLst>
          </p:cNvPr>
          <p:cNvSpPr txBox="1">
            <a:spLocks/>
          </p:cNvSpPr>
          <p:nvPr/>
        </p:nvSpPr>
        <p:spPr>
          <a:xfrm>
            <a:off x="4279409" y="4738628"/>
            <a:ext cx="7280889" cy="12009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rgbClr val="002060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Точность прогноза Промо</a:t>
            </a:r>
            <a:r>
              <a:rPr lang="en-US" sz="1800" dirty="0">
                <a:solidFill>
                  <a:srgbClr val="002060"/>
                </a:solidFill>
              </a:rPr>
              <a:t> Dry Food </a:t>
            </a:r>
            <a:r>
              <a:rPr lang="ru-RU" sz="1800" dirty="0">
                <a:solidFill>
                  <a:srgbClr val="002060"/>
                </a:solidFill>
              </a:rPr>
              <a:t>выросла</a:t>
            </a:r>
          </a:p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Точность прогноза </a:t>
            </a:r>
            <a:r>
              <a:rPr lang="ru-RU" sz="1800">
                <a:solidFill>
                  <a:srgbClr val="002060"/>
                </a:solidFill>
              </a:rPr>
              <a:t>Гастроном значительно </a:t>
            </a:r>
            <a:r>
              <a:rPr lang="ru-RU" sz="1800" dirty="0">
                <a:solidFill>
                  <a:srgbClr val="002060"/>
                </a:solidFill>
              </a:rPr>
              <a:t>выросла</a:t>
            </a:r>
          </a:p>
          <a:p>
            <a:pPr lvl="1">
              <a:lnSpc>
                <a:spcPts val="2000"/>
              </a:lnSpc>
            </a:pPr>
            <a:r>
              <a:rPr lang="ru-RU" sz="1800" dirty="0">
                <a:solidFill>
                  <a:srgbClr val="002060"/>
                </a:solidFill>
              </a:rPr>
              <a:t>Автоматизация решения для регулярных и промо прогнозов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для </a:t>
            </a:r>
            <a:r>
              <a:rPr lang="en-US" sz="1800" dirty="0">
                <a:solidFill>
                  <a:srgbClr val="002060"/>
                </a:solidFill>
              </a:rPr>
              <a:t>Fresh Food</a:t>
            </a:r>
            <a:r>
              <a:rPr lang="ru-RU" sz="1800" dirty="0">
                <a:solidFill>
                  <a:srgbClr val="002060"/>
                </a:solidFill>
              </a:rPr>
              <a:t> и</a:t>
            </a:r>
            <a:r>
              <a:rPr lang="en-US" sz="1800" dirty="0">
                <a:solidFill>
                  <a:srgbClr val="002060"/>
                </a:solidFill>
              </a:rPr>
              <a:t> Dry Food</a:t>
            </a:r>
            <a:endParaRPr lang="ru-RU" sz="1800" dirty="0">
              <a:solidFill>
                <a:srgbClr val="002060"/>
              </a:solidFill>
            </a:endParaRPr>
          </a:p>
        </p:txBody>
      </p: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2ACEF2DB-7F2B-49F3-BDF6-0CEDC8447F6C}"/>
              </a:ext>
            </a:extLst>
          </p:cNvPr>
          <p:cNvCxnSpPr>
            <a:cxnSpLocks/>
          </p:cNvCxnSpPr>
          <p:nvPr/>
        </p:nvCxnSpPr>
        <p:spPr>
          <a:xfrm>
            <a:off x="292883" y="1990231"/>
            <a:ext cx="1156415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B74CF49E-6E7B-4DC1-B71F-FBB6FEA9D817}"/>
              </a:ext>
            </a:extLst>
          </p:cNvPr>
          <p:cNvCxnSpPr>
            <a:cxnSpLocks/>
          </p:cNvCxnSpPr>
          <p:nvPr/>
        </p:nvCxnSpPr>
        <p:spPr>
          <a:xfrm>
            <a:off x="292883" y="3236850"/>
            <a:ext cx="1156415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DC56A711-B938-4D4F-8A0A-7A2712CA236D}"/>
              </a:ext>
            </a:extLst>
          </p:cNvPr>
          <p:cNvCxnSpPr>
            <a:cxnSpLocks/>
          </p:cNvCxnSpPr>
          <p:nvPr/>
        </p:nvCxnSpPr>
        <p:spPr>
          <a:xfrm>
            <a:off x="292883" y="4426491"/>
            <a:ext cx="11564155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D701ED62-A1EF-497F-B07B-1067FD46422A}"/>
              </a:ext>
            </a:extLst>
          </p:cNvPr>
          <p:cNvCxnSpPr>
            <a:cxnSpLocks/>
          </p:cNvCxnSpPr>
          <p:nvPr/>
        </p:nvCxnSpPr>
        <p:spPr>
          <a:xfrm>
            <a:off x="4065657" y="949707"/>
            <a:ext cx="0" cy="963127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2185C575-7BF8-435B-A7FD-692C799EDF6C}"/>
              </a:ext>
            </a:extLst>
          </p:cNvPr>
          <p:cNvCxnSpPr>
            <a:cxnSpLocks/>
          </p:cNvCxnSpPr>
          <p:nvPr/>
        </p:nvCxnSpPr>
        <p:spPr>
          <a:xfrm>
            <a:off x="4065657" y="2084779"/>
            <a:ext cx="0" cy="1084023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928986B9-3C3F-4BC2-AEE2-D3722C3255F4}"/>
              </a:ext>
            </a:extLst>
          </p:cNvPr>
          <p:cNvCxnSpPr>
            <a:cxnSpLocks/>
          </p:cNvCxnSpPr>
          <p:nvPr/>
        </p:nvCxnSpPr>
        <p:spPr>
          <a:xfrm>
            <a:off x="4065657" y="3342468"/>
            <a:ext cx="0" cy="1009083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76262518-FCC4-422F-B9EE-1C6A5701A2B5}"/>
              </a:ext>
            </a:extLst>
          </p:cNvPr>
          <p:cNvCxnSpPr>
            <a:cxnSpLocks/>
          </p:cNvCxnSpPr>
          <p:nvPr/>
        </p:nvCxnSpPr>
        <p:spPr>
          <a:xfrm>
            <a:off x="4065657" y="4534821"/>
            <a:ext cx="0" cy="1595321"/>
          </a:xfrm>
          <a:prstGeom prst="line">
            <a:avLst/>
          </a:prstGeom>
          <a:ln w="9525" cap="flat" cmpd="sng" algn="ctr">
            <a:solidFill>
              <a:schemeClr val="accent2">
                <a:alpha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0" name="Заголовок 9">
            <a:extLst>
              <a:ext uri="{FF2B5EF4-FFF2-40B4-BE49-F238E27FC236}">
                <a16:creationId xmlns:a16="http://schemas.microsoft.com/office/drawing/2014/main" id="{BB12985E-4BFC-4C48-8870-D943EE565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r>
              <a:rPr lang="ru-RU" dirty="0"/>
              <a:t>Результаты проекта </a:t>
            </a:r>
            <a:endParaRPr lang="ru-RU" dirty="0">
              <a:solidFill>
                <a:srgbClr val="263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4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D2BE9C0-57B0-4147-93D1-BE64CC1600E5}"/>
              </a:ext>
            </a:extLst>
          </p:cNvPr>
          <p:cNvSpPr/>
          <p:nvPr/>
        </p:nvSpPr>
        <p:spPr>
          <a:xfrm>
            <a:off x="6193508" y="948903"/>
            <a:ext cx="2755880" cy="1987337"/>
          </a:xfrm>
          <a:prstGeom prst="rect">
            <a:avLst/>
          </a:prstGeom>
          <a:solidFill>
            <a:srgbClr val="1D3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t>7</a:t>
            </a:fld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6F2D4B8-6E95-4D29-B771-53E7C80E3E8B}"/>
              </a:ext>
            </a:extLst>
          </p:cNvPr>
          <p:cNvSpPr/>
          <p:nvPr/>
        </p:nvSpPr>
        <p:spPr>
          <a:xfrm>
            <a:off x="3238725" y="948903"/>
            <a:ext cx="2772307" cy="1987337"/>
          </a:xfrm>
          <a:prstGeom prst="rect">
            <a:avLst/>
          </a:prstGeom>
          <a:solidFill>
            <a:srgbClr val="1D3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6F2D4B8-6E95-4D29-B771-53E7C80E3E8B}"/>
              </a:ext>
            </a:extLst>
          </p:cNvPr>
          <p:cNvSpPr/>
          <p:nvPr/>
        </p:nvSpPr>
        <p:spPr>
          <a:xfrm>
            <a:off x="283942" y="948904"/>
            <a:ext cx="2772307" cy="1987336"/>
          </a:xfrm>
          <a:prstGeom prst="rect">
            <a:avLst/>
          </a:prstGeom>
          <a:solidFill>
            <a:srgbClr val="1D3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66A1BF68-5092-4F84-B70D-FF65288A6E0E}"/>
              </a:ext>
            </a:extLst>
          </p:cNvPr>
          <p:cNvSpPr txBox="1">
            <a:spLocks/>
          </p:cNvSpPr>
          <p:nvPr/>
        </p:nvSpPr>
        <p:spPr>
          <a:xfrm>
            <a:off x="263622" y="3174095"/>
            <a:ext cx="2728566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cs typeface="Arial"/>
              </a:rPr>
              <a:t>Машинное обучение (</a:t>
            </a:r>
            <a:r>
              <a:rPr lang="en-US" dirty="0">
                <a:solidFill>
                  <a:srgbClr val="18388C"/>
                </a:solidFill>
                <a:cs typeface="Arial"/>
              </a:rPr>
              <a:t>ML</a:t>
            </a:r>
            <a:r>
              <a:rPr lang="ru-RU" dirty="0">
                <a:solidFill>
                  <a:srgbClr val="18388C"/>
                </a:solidFill>
                <a:cs typeface="Arial"/>
              </a:rPr>
              <a:t>) является одним из наиболее эффективных подходов</a:t>
            </a:r>
            <a:br>
              <a:rPr lang="ru-RU" dirty="0">
                <a:solidFill>
                  <a:srgbClr val="18388C"/>
                </a:solidFill>
                <a:cs typeface="Arial"/>
              </a:rPr>
            </a:br>
            <a:r>
              <a:rPr lang="ru-RU" dirty="0">
                <a:solidFill>
                  <a:srgbClr val="18388C"/>
                </a:solidFill>
                <a:cs typeface="Arial"/>
              </a:rPr>
              <a:t>к использованию </a:t>
            </a:r>
            <a:r>
              <a:rPr lang="en-US" dirty="0">
                <a:solidFill>
                  <a:srgbClr val="18388C"/>
                </a:solidFill>
                <a:cs typeface="Arial"/>
              </a:rPr>
              <a:t>Big Data </a:t>
            </a:r>
            <a:r>
              <a:rPr lang="ru-RU" dirty="0">
                <a:solidFill>
                  <a:srgbClr val="18388C"/>
                </a:solidFill>
                <a:cs typeface="Arial"/>
              </a:rPr>
              <a:t>для принятия решений. 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FB6A4A20-9C19-4887-A070-B64FA73844D7}"/>
              </a:ext>
            </a:extLst>
          </p:cNvPr>
          <p:cNvSpPr/>
          <p:nvPr/>
        </p:nvSpPr>
        <p:spPr>
          <a:xfrm>
            <a:off x="1126085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4B8A15D-5B78-497E-924E-F143AB144CE7}"/>
              </a:ext>
            </a:extLst>
          </p:cNvPr>
          <p:cNvSpPr/>
          <p:nvPr/>
        </p:nvSpPr>
        <p:spPr>
          <a:xfrm>
            <a:off x="9131863" y="948903"/>
            <a:ext cx="2755880" cy="1987337"/>
          </a:xfrm>
          <a:prstGeom prst="rect">
            <a:avLst/>
          </a:prstGeom>
          <a:solidFill>
            <a:srgbClr val="1D3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5C99411-B719-45D3-9F60-8D120FE38941}"/>
              </a:ext>
            </a:extLst>
          </p:cNvPr>
          <p:cNvCxnSpPr>
            <a:cxnSpLocks/>
          </p:cNvCxnSpPr>
          <p:nvPr/>
        </p:nvCxnSpPr>
        <p:spPr>
          <a:xfrm>
            <a:off x="9036871" y="94890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25E8C5B-1898-435C-94E2-BCCCB0C36F07}"/>
              </a:ext>
            </a:extLst>
          </p:cNvPr>
          <p:cNvCxnSpPr>
            <a:cxnSpLocks/>
          </p:cNvCxnSpPr>
          <p:nvPr/>
        </p:nvCxnSpPr>
        <p:spPr>
          <a:xfrm>
            <a:off x="6100631" y="94890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F82AE28-5FF8-4BE5-AD10-9880E7D49876}"/>
              </a:ext>
            </a:extLst>
          </p:cNvPr>
          <p:cNvCxnSpPr>
            <a:cxnSpLocks/>
          </p:cNvCxnSpPr>
          <p:nvPr/>
        </p:nvCxnSpPr>
        <p:spPr>
          <a:xfrm>
            <a:off x="3137125" y="959063"/>
            <a:ext cx="0" cy="5360201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A0DAD236-3B1F-4A86-9D8B-02528495DC70}"/>
              </a:ext>
            </a:extLst>
          </p:cNvPr>
          <p:cNvSpPr/>
          <p:nvPr/>
        </p:nvSpPr>
        <p:spPr>
          <a:xfrm>
            <a:off x="4080868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E21C8783-2453-4B3B-9498-D0C827EA7750}"/>
              </a:ext>
            </a:extLst>
          </p:cNvPr>
          <p:cNvSpPr/>
          <p:nvPr/>
        </p:nvSpPr>
        <p:spPr>
          <a:xfrm>
            <a:off x="7027438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ADC59E98-553C-4717-9F94-18809929D601}"/>
              </a:ext>
            </a:extLst>
          </p:cNvPr>
          <p:cNvSpPr/>
          <p:nvPr/>
        </p:nvSpPr>
        <p:spPr>
          <a:xfrm>
            <a:off x="9965793" y="1395490"/>
            <a:ext cx="1088020" cy="108802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"/>
              <a:ea typeface="+mn-ea"/>
              <a:cs typeface="+mn-cs"/>
            </a:endParaRPr>
          </a:p>
        </p:txBody>
      </p:sp>
      <p:sp>
        <p:nvSpPr>
          <p:cNvPr id="41" name="Заголовок 6">
            <a:extLst>
              <a:ext uri="{FF2B5EF4-FFF2-40B4-BE49-F238E27FC236}">
                <a16:creationId xmlns:a16="http://schemas.microsoft.com/office/drawing/2014/main" id="{461796C2-6A40-4F02-BC88-FB9D76D4FA35}"/>
              </a:ext>
            </a:extLst>
          </p:cNvPr>
          <p:cNvSpPr txBox="1">
            <a:spLocks/>
          </p:cNvSpPr>
          <p:nvPr/>
        </p:nvSpPr>
        <p:spPr>
          <a:xfrm>
            <a:off x="386031" y="1075562"/>
            <a:ext cx="264210" cy="343847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algn="l" defTabSz="914400" rtl="0" eaLnBrk="1" latinLnBrk="0" hangingPunct="1">
              <a:lnSpc>
                <a:spcPct val="114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highlight>
                  <a:srgbClr val="FFD204"/>
                </a:highlight>
                <a:latin typeface="Gilroy extrabold" panose="00000900000000000000" pitchFamily="50" charset="-52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1.</a:t>
            </a:r>
            <a:endParaRPr lang="ru-RU" dirty="0">
              <a:solidFill>
                <a:srgbClr val="26327F"/>
              </a:solidFill>
            </a:endParaRPr>
          </a:p>
        </p:txBody>
      </p:sp>
      <p:sp>
        <p:nvSpPr>
          <p:cNvPr id="42" name="Заголовок 6">
            <a:extLst>
              <a:ext uri="{FF2B5EF4-FFF2-40B4-BE49-F238E27FC236}">
                <a16:creationId xmlns:a16="http://schemas.microsoft.com/office/drawing/2014/main" id="{013A8637-8E76-4095-912E-8144E72A5690}"/>
              </a:ext>
            </a:extLst>
          </p:cNvPr>
          <p:cNvSpPr txBox="1">
            <a:spLocks/>
          </p:cNvSpPr>
          <p:nvPr/>
        </p:nvSpPr>
        <p:spPr>
          <a:xfrm>
            <a:off x="3344787" y="1075562"/>
            <a:ext cx="264210" cy="343847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algn="l" defTabSz="914400" rtl="0" eaLnBrk="1" latinLnBrk="0" hangingPunct="1">
              <a:lnSpc>
                <a:spcPct val="114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highlight>
                  <a:srgbClr val="FFD204"/>
                </a:highlight>
                <a:latin typeface="Gilroy extrabold" panose="00000900000000000000" pitchFamily="50" charset="-52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2.</a:t>
            </a:r>
            <a:endParaRPr lang="ru-RU" dirty="0">
              <a:solidFill>
                <a:srgbClr val="26327F"/>
              </a:solidFill>
            </a:endParaRPr>
          </a:p>
        </p:txBody>
      </p:sp>
      <p:sp>
        <p:nvSpPr>
          <p:cNvPr id="44" name="Заголовок 6">
            <a:extLst>
              <a:ext uri="{FF2B5EF4-FFF2-40B4-BE49-F238E27FC236}">
                <a16:creationId xmlns:a16="http://schemas.microsoft.com/office/drawing/2014/main" id="{EBF66C6E-B090-4584-916E-DC7923A7CC86}"/>
              </a:ext>
            </a:extLst>
          </p:cNvPr>
          <p:cNvSpPr txBox="1">
            <a:spLocks/>
          </p:cNvSpPr>
          <p:nvPr/>
        </p:nvSpPr>
        <p:spPr>
          <a:xfrm>
            <a:off x="6309221" y="1075562"/>
            <a:ext cx="264210" cy="343847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algn="l" defTabSz="914400" rtl="0" eaLnBrk="1" latinLnBrk="0" hangingPunct="1">
              <a:lnSpc>
                <a:spcPct val="114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highlight>
                  <a:srgbClr val="FFD204"/>
                </a:highlight>
                <a:latin typeface="Gilroy extrabold" panose="00000900000000000000" pitchFamily="50" charset="-52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3.</a:t>
            </a:r>
            <a:endParaRPr lang="ru-RU" dirty="0">
              <a:solidFill>
                <a:srgbClr val="26327F"/>
              </a:solidFill>
            </a:endParaRPr>
          </a:p>
        </p:txBody>
      </p:sp>
      <p:sp>
        <p:nvSpPr>
          <p:cNvPr id="46" name="Заголовок 6">
            <a:extLst>
              <a:ext uri="{FF2B5EF4-FFF2-40B4-BE49-F238E27FC236}">
                <a16:creationId xmlns:a16="http://schemas.microsoft.com/office/drawing/2014/main" id="{86FCAEDC-FACD-45E6-90DE-FF9BE3667C63}"/>
              </a:ext>
            </a:extLst>
          </p:cNvPr>
          <p:cNvSpPr txBox="1">
            <a:spLocks/>
          </p:cNvSpPr>
          <p:nvPr/>
        </p:nvSpPr>
        <p:spPr>
          <a:xfrm>
            <a:off x="9257817" y="1075562"/>
            <a:ext cx="264210" cy="343847"/>
          </a:xfrm>
          <a:prstGeom prst="rect">
            <a:avLst/>
          </a:prstGeom>
        </p:spPr>
        <p:txBody>
          <a:bodyPr vert="horz" lIns="0" tIns="0" rIns="0" bIns="36000" rtlCol="0" anchor="ctr">
            <a:noAutofit/>
          </a:bodyPr>
          <a:lstStyle>
            <a:lvl1pPr algn="l" defTabSz="914400" rtl="0" eaLnBrk="1" latinLnBrk="0" hangingPunct="1">
              <a:lnSpc>
                <a:spcPct val="114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highlight>
                  <a:srgbClr val="FFD204"/>
                </a:highlight>
                <a:latin typeface="Gilroy extrabold" panose="00000900000000000000" pitchFamily="50" charset="-52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4.</a:t>
            </a:r>
            <a:endParaRPr lang="ru-RU" dirty="0">
              <a:solidFill>
                <a:srgbClr val="26327F"/>
              </a:solidFill>
            </a:endParaRPr>
          </a:p>
        </p:txBody>
      </p:sp>
      <p:sp>
        <p:nvSpPr>
          <p:cNvPr id="50" name="Объект 6">
            <a:extLst>
              <a:ext uri="{FF2B5EF4-FFF2-40B4-BE49-F238E27FC236}">
                <a16:creationId xmlns:a16="http://schemas.microsoft.com/office/drawing/2014/main" id="{30D1601B-466D-46A5-AD68-C3813C8B1D5C}"/>
              </a:ext>
            </a:extLst>
          </p:cNvPr>
          <p:cNvSpPr txBox="1">
            <a:spLocks/>
          </p:cNvSpPr>
          <p:nvPr/>
        </p:nvSpPr>
        <p:spPr>
          <a:xfrm>
            <a:off x="3265813" y="3174095"/>
            <a:ext cx="2728566" cy="7984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cs typeface="Arial"/>
              </a:rPr>
              <a:t>Сложной задачей является подготовка данных для </a:t>
            </a:r>
            <a:r>
              <a:rPr lang="en-US" dirty="0">
                <a:solidFill>
                  <a:srgbClr val="18388C"/>
                </a:solidFill>
                <a:cs typeface="Arial"/>
              </a:rPr>
              <a:t>ML</a:t>
            </a:r>
            <a:r>
              <a:rPr lang="ru-RU" dirty="0">
                <a:solidFill>
                  <a:srgbClr val="18388C"/>
                </a:solidFill>
                <a:cs typeface="Arial"/>
              </a:rPr>
              <a:t>.</a:t>
            </a:r>
            <a:r>
              <a:rPr lang="en-US" dirty="0">
                <a:solidFill>
                  <a:srgbClr val="18388C"/>
                </a:solidFill>
                <a:cs typeface="Arial"/>
              </a:rPr>
              <a:t> </a:t>
            </a:r>
            <a:endParaRPr lang="ru-RU" dirty="0">
              <a:solidFill>
                <a:srgbClr val="18388C"/>
              </a:solidFill>
              <a:cs typeface="Arial"/>
            </a:endParaRPr>
          </a:p>
        </p:txBody>
      </p:sp>
      <p:sp>
        <p:nvSpPr>
          <p:cNvPr id="53" name="Объект 6">
            <a:extLst>
              <a:ext uri="{FF2B5EF4-FFF2-40B4-BE49-F238E27FC236}">
                <a16:creationId xmlns:a16="http://schemas.microsoft.com/office/drawing/2014/main" id="{E24437B1-787C-452B-825D-BFADC259F3FF}"/>
              </a:ext>
            </a:extLst>
          </p:cNvPr>
          <p:cNvSpPr txBox="1">
            <a:spLocks/>
          </p:cNvSpPr>
          <p:nvPr/>
        </p:nvSpPr>
        <p:spPr>
          <a:xfrm>
            <a:off x="6239906" y="3174095"/>
            <a:ext cx="2728566" cy="8687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cs typeface="Arial"/>
              </a:rPr>
              <a:t>Собственная </a:t>
            </a:r>
            <a:r>
              <a:rPr lang="en-US" dirty="0">
                <a:solidFill>
                  <a:srgbClr val="18388C"/>
                </a:solidFill>
                <a:cs typeface="Arial"/>
              </a:rPr>
              <a:t>ML </a:t>
            </a:r>
            <a:r>
              <a:rPr lang="ru-RU" dirty="0">
                <a:solidFill>
                  <a:srgbClr val="18388C"/>
                </a:solidFill>
                <a:cs typeface="Arial"/>
              </a:rPr>
              <a:t>разработка позволяет учитывать специфичные для компании факторы. </a:t>
            </a:r>
          </a:p>
        </p:txBody>
      </p:sp>
      <p:sp>
        <p:nvSpPr>
          <p:cNvPr id="55" name="Объект 6">
            <a:extLst>
              <a:ext uri="{FF2B5EF4-FFF2-40B4-BE49-F238E27FC236}">
                <a16:creationId xmlns:a16="http://schemas.microsoft.com/office/drawing/2014/main" id="{482753DE-5C29-4766-842D-8845E4C04724}"/>
              </a:ext>
            </a:extLst>
          </p:cNvPr>
          <p:cNvSpPr txBox="1">
            <a:spLocks/>
          </p:cNvSpPr>
          <p:nvPr/>
        </p:nvSpPr>
        <p:spPr>
          <a:xfrm>
            <a:off x="9160472" y="3174095"/>
            <a:ext cx="2728566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en-US" dirty="0">
                <a:solidFill>
                  <a:srgbClr val="18388C"/>
                </a:solidFill>
                <a:cs typeface="Arial"/>
              </a:rPr>
              <a:t>ML </a:t>
            </a:r>
            <a:r>
              <a:rPr lang="ru-RU" dirty="0">
                <a:solidFill>
                  <a:srgbClr val="18388C"/>
                </a:solidFill>
                <a:cs typeface="Arial"/>
              </a:rPr>
              <a:t>требует изменений</a:t>
            </a:r>
            <a:br>
              <a:rPr lang="ru-RU" dirty="0">
                <a:solidFill>
                  <a:srgbClr val="18388C"/>
                </a:solidFill>
                <a:cs typeface="Arial"/>
              </a:rPr>
            </a:br>
            <a:r>
              <a:rPr lang="ru-RU" dirty="0">
                <a:solidFill>
                  <a:srgbClr val="18388C"/>
                </a:solidFill>
                <a:cs typeface="Arial"/>
              </a:rPr>
              <a:t>в подходе к внедрению решений как со стороны бизнеса, так</a:t>
            </a:r>
            <a:br>
              <a:rPr lang="ru-RU" dirty="0">
                <a:solidFill>
                  <a:srgbClr val="18388C"/>
                </a:solidFill>
                <a:cs typeface="Arial"/>
              </a:rPr>
            </a:br>
            <a:r>
              <a:rPr lang="ru-RU" dirty="0">
                <a:solidFill>
                  <a:srgbClr val="18388C"/>
                </a:solidFill>
                <a:cs typeface="Arial"/>
              </a:rPr>
              <a:t>и со стороны ИТ. </a:t>
            </a:r>
            <a:endParaRPr lang="en-GB" dirty="0">
              <a:solidFill>
                <a:srgbClr val="18388C"/>
              </a:solidFill>
              <a:cs typeface="Arial"/>
            </a:endParaRPr>
          </a:p>
        </p:txBody>
      </p:sp>
      <p:sp>
        <p:nvSpPr>
          <p:cNvPr id="57" name="Объект 6">
            <a:extLst>
              <a:ext uri="{FF2B5EF4-FFF2-40B4-BE49-F238E27FC236}">
                <a16:creationId xmlns:a16="http://schemas.microsoft.com/office/drawing/2014/main" id="{4E136FE9-BF97-4479-A180-800F6E30001F}"/>
              </a:ext>
            </a:extLst>
          </p:cNvPr>
          <p:cNvSpPr txBox="1">
            <a:spLocks/>
          </p:cNvSpPr>
          <p:nvPr/>
        </p:nvSpPr>
        <p:spPr>
          <a:xfrm>
            <a:off x="263622" y="5067355"/>
            <a:ext cx="2728566" cy="9433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Основная проблема интеграция </a:t>
            </a:r>
            <a:r>
              <a:rPr lang="en-US" dirty="0">
                <a:solidFill>
                  <a:srgbClr val="18388C"/>
                </a:solidFill>
                <a:latin typeface="+mj-lt"/>
                <a:cs typeface="Arial"/>
              </a:rPr>
              <a:t>ML</a:t>
            </a:r>
            <a:br>
              <a:rPr lang="ru-RU" dirty="0">
                <a:solidFill>
                  <a:srgbClr val="18388C"/>
                </a:solidFill>
                <a:latin typeface="+mj-lt"/>
                <a:cs typeface="Arial"/>
              </a:rPr>
            </a:b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в существующие процессы.</a:t>
            </a:r>
          </a:p>
        </p:txBody>
      </p:sp>
      <p:sp>
        <p:nvSpPr>
          <p:cNvPr id="59" name="Объект 6">
            <a:extLst>
              <a:ext uri="{FF2B5EF4-FFF2-40B4-BE49-F238E27FC236}">
                <a16:creationId xmlns:a16="http://schemas.microsoft.com/office/drawing/2014/main" id="{EC48AD7C-2C97-4FA9-BD9B-00F48B2E785E}"/>
              </a:ext>
            </a:extLst>
          </p:cNvPr>
          <p:cNvSpPr txBox="1">
            <a:spLocks/>
          </p:cNvSpPr>
          <p:nvPr/>
        </p:nvSpPr>
        <p:spPr>
          <a:xfrm>
            <a:off x="3265813" y="4063194"/>
            <a:ext cx="2483564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en-US" dirty="0">
                <a:solidFill>
                  <a:srgbClr val="18388C"/>
                </a:solidFill>
                <a:latin typeface="+mj-lt"/>
                <a:cs typeface="Arial"/>
              </a:rPr>
              <a:t>Data Engineers </a:t>
            </a: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должны понимать сквозные </a:t>
            </a:r>
            <a:r>
              <a:rPr lang="en-US" dirty="0">
                <a:solidFill>
                  <a:srgbClr val="18388C"/>
                </a:solidFill>
                <a:latin typeface="+mj-lt"/>
                <a:cs typeface="Arial"/>
              </a:rPr>
              <a:t>workflows </a:t>
            </a: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процессы в </a:t>
            </a:r>
            <a:r>
              <a:rPr lang="en-US" dirty="0">
                <a:solidFill>
                  <a:srgbClr val="18388C"/>
                </a:solidFill>
                <a:latin typeface="+mj-lt"/>
                <a:cs typeface="Arial"/>
              </a:rPr>
              <a:t>ML</a:t>
            </a:r>
            <a:br>
              <a:rPr lang="ru-RU" dirty="0">
                <a:solidFill>
                  <a:srgbClr val="18388C"/>
                </a:solidFill>
                <a:latin typeface="+mj-lt"/>
                <a:cs typeface="Arial"/>
              </a:rPr>
            </a:b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для их корректного применения.</a:t>
            </a:r>
          </a:p>
        </p:txBody>
      </p:sp>
      <p:sp>
        <p:nvSpPr>
          <p:cNvPr id="60" name="Объект 6">
            <a:extLst>
              <a:ext uri="{FF2B5EF4-FFF2-40B4-BE49-F238E27FC236}">
                <a16:creationId xmlns:a16="http://schemas.microsoft.com/office/drawing/2014/main" id="{1ED4687D-3C36-4043-9BB1-8F51661FD72B}"/>
              </a:ext>
            </a:extLst>
          </p:cNvPr>
          <p:cNvSpPr txBox="1">
            <a:spLocks/>
          </p:cNvSpPr>
          <p:nvPr/>
        </p:nvSpPr>
        <p:spPr>
          <a:xfrm>
            <a:off x="9160472" y="4558350"/>
            <a:ext cx="2728566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Необходима единая команда. Важно давать команде время и не ждать быстрых результатов.</a:t>
            </a:r>
            <a:endParaRPr lang="en-GB" dirty="0">
              <a:solidFill>
                <a:srgbClr val="18388C"/>
              </a:solidFill>
              <a:latin typeface="+mj-lt"/>
              <a:cs typeface="Arial"/>
            </a:endParaRPr>
          </a:p>
        </p:txBody>
      </p:sp>
      <p:sp>
        <p:nvSpPr>
          <p:cNvPr id="61" name="Объект 6">
            <a:extLst>
              <a:ext uri="{FF2B5EF4-FFF2-40B4-BE49-F238E27FC236}">
                <a16:creationId xmlns:a16="http://schemas.microsoft.com/office/drawing/2014/main" id="{030BF9B4-E54D-4B3A-B915-EE7B35230E06}"/>
              </a:ext>
            </a:extLst>
          </p:cNvPr>
          <p:cNvSpPr txBox="1">
            <a:spLocks/>
          </p:cNvSpPr>
          <p:nvPr/>
        </p:nvSpPr>
        <p:spPr>
          <a:xfrm>
            <a:off x="6239906" y="4307034"/>
            <a:ext cx="2728566" cy="15003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ru-RU"/>
            </a:defPPr>
            <a:lvl1pPr indent="0">
              <a:lnSpc>
                <a:spcPts val="1700"/>
              </a:lnSpc>
              <a:spcBef>
                <a:spcPts val="1000"/>
              </a:spcBef>
              <a:buFont typeface="Arial" panose="020B0604020202020204" pitchFamily="34" charset="0"/>
              <a:buNone/>
              <a:defRPr b="0">
                <a:solidFill>
                  <a:schemeClr val="bg1"/>
                </a:solidFill>
              </a:defRPr>
            </a:lvl1pPr>
            <a:lvl2pPr marL="266700" indent="-266700">
              <a:lnSpc>
                <a:spcPct val="8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"/>
              <a:defRPr sz="1600" b="0"/>
            </a:lvl2pPr>
            <a:lvl3pPr marL="447675" indent="-180975">
              <a:lnSpc>
                <a:spcPct val="80000"/>
              </a:lnSpc>
              <a:spcBef>
                <a:spcPts val="250"/>
              </a:spcBef>
              <a:buClr>
                <a:schemeClr val="tx2"/>
              </a:buClr>
              <a:buSzPct val="100000"/>
              <a:buFont typeface="Wingdings 2" panose="05020102010507070707" pitchFamily="18" charset="2"/>
              <a:buChar char=""/>
              <a:defRPr sz="1400"/>
            </a:lvl3pPr>
            <a:lvl4pPr marL="628650" indent="-177800">
              <a:lnSpc>
                <a:spcPct val="80000"/>
              </a:lnSpc>
              <a:spcBef>
                <a:spcPts val="250"/>
              </a:spcBef>
              <a:buFont typeface="Gilroy" panose="00000500000000000000" pitchFamily="50" charset="-52"/>
              <a:buChar char="–"/>
              <a:defRPr sz="1200"/>
            </a:lvl4pPr>
            <a:lvl5pPr marL="2057400" indent="-228600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defTabSz="909572">
              <a:lnSpc>
                <a:spcPts val="2000"/>
              </a:lnSpc>
              <a:spcAft>
                <a:spcPts val="1000"/>
              </a:spcAft>
            </a:pPr>
            <a:r>
              <a:rPr lang="ru-RU" dirty="0">
                <a:solidFill>
                  <a:srgbClr val="18388C"/>
                </a:solidFill>
                <a:latin typeface="+mj-lt"/>
                <a:cs typeface="Arial"/>
              </a:rPr>
              <a:t>Это позволяет достигнуть лучших результатов, чем готовые решения, при этом готовые решения дают более быстрые результаты.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259068-3BF5-4E1B-ABBD-88865C463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8168" y="1522145"/>
            <a:ext cx="758510" cy="7585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CEFDC7-AAC3-46CC-9B29-35E26CB6F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64193" y="1632245"/>
            <a:ext cx="614510" cy="6145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AB369E-0772-484D-B1F0-01807459D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9007" y="1596009"/>
            <a:ext cx="656502" cy="6565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B9099E-CF61-46D5-A151-1B9E5CEF1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06974" y="1676379"/>
            <a:ext cx="526242" cy="526242"/>
          </a:xfrm>
          <a:prstGeom prst="rect">
            <a:avLst/>
          </a:prstGeom>
        </p:spPr>
      </p:pic>
      <p:sp>
        <p:nvSpPr>
          <p:cNvPr id="62" name="Заголовок 9">
            <a:extLst>
              <a:ext uri="{FF2B5EF4-FFF2-40B4-BE49-F238E27FC236}">
                <a16:creationId xmlns:a16="http://schemas.microsoft.com/office/drawing/2014/main" id="{E02B0472-2EEE-4255-A85C-4BB6A03CF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Выводы</a:t>
            </a:r>
            <a:endParaRPr lang="ru-RU" dirty="0">
              <a:solidFill>
                <a:srgbClr val="263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013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E3A807-80F1-4607-A0D1-0EC71EFB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4BEE3-1FB6-48FC-9247-937C4EED7A3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E3F277-D24A-40D1-A5BA-F0725C628A0D}"/>
              </a:ext>
            </a:extLst>
          </p:cNvPr>
          <p:cNvSpPr/>
          <p:nvPr/>
        </p:nvSpPr>
        <p:spPr>
          <a:xfrm>
            <a:off x="238539" y="1063404"/>
            <a:ext cx="3768383" cy="5105905"/>
          </a:xfrm>
          <a:prstGeom prst="rect">
            <a:avLst/>
          </a:prstGeom>
          <a:solidFill>
            <a:srgbClr val="263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B0E23D9-7B79-4819-A276-960B5ED5669B}"/>
              </a:ext>
            </a:extLst>
          </p:cNvPr>
          <p:cNvCxnSpPr>
            <a:cxnSpLocks/>
          </p:cNvCxnSpPr>
          <p:nvPr/>
        </p:nvCxnSpPr>
        <p:spPr>
          <a:xfrm>
            <a:off x="4062096" y="1069144"/>
            <a:ext cx="0" cy="510778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E0D11A-AD53-46B2-8522-769EAFC9C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8805" y="2902431"/>
            <a:ext cx="1427850" cy="1427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5B36C4-1E7B-471B-B1B7-5DC68C8E3786}"/>
              </a:ext>
            </a:extLst>
          </p:cNvPr>
          <p:cNvSpPr txBox="1"/>
          <p:nvPr/>
        </p:nvSpPr>
        <p:spPr>
          <a:xfrm>
            <a:off x="1040925" y="1507385"/>
            <a:ext cx="2163610" cy="5092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7 </a:t>
            </a:r>
            <a: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дней</a:t>
            </a:r>
          </a:p>
          <a:p>
            <a:pPr algn="ctr">
              <a:lnSpc>
                <a:spcPct val="90000"/>
              </a:lnSpc>
            </a:pPr>
            <a: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в неделю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C01F1D-931B-44D8-B250-FCC6189FC4D4}"/>
              </a:ext>
            </a:extLst>
          </p:cNvPr>
          <p:cNvSpPr txBox="1"/>
          <p:nvPr/>
        </p:nvSpPr>
        <p:spPr>
          <a:xfrm>
            <a:off x="1040925" y="4786946"/>
            <a:ext cx="2163610" cy="5092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365</a:t>
            </a:r>
            <a:r>
              <a:rPr lang="en-US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 </a:t>
            </a:r>
            <a: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дней</a:t>
            </a:r>
            <a:b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</a:br>
            <a:r>
              <a:rPr lang="ru-RU" sz="3800" cap="all" dirty="0">
                <a:solidFill>
                  <a:schemeClr val="bg1"/>
                </a:solidFill>
                <a:latin typeface="Bebas Neue Bold" panose="020B0606020202050201" pitchFamily="34" charset="-52"/>
              </a:rPr>
              <a:t>в году</a:t>
            </a:r>
          </a:p>
        </p:txBody>
      </p:sp>
      <p:pic>
        <p:nvPicPr>
          <p:cNvPr id="34" name="Picture 5" descr="R:\Office\Common\ФОТО МАГАЗИНОВ НЕ УДАЛЯТЬ\Фотографии Магазинов Лента\Лента-95 Новосибирск\_DSC4274.jpg">
            <a:extLst>
              <a:ext uri="{FF2B5EF4-FFF2-40B4-BE49-F238E27FC236}">
                <a16:creationId xmlns:a16="http://schemas.microsoft.com/office/drawing/2014/main" id="{DF35CBD3-2B47-4E13-A2AF-5398B699883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5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47" b="148"/>
          <a:stretch/>
        </p:blipFill>
        <p:spPr bwMode="auto">
          <a:xfrm>
            <a:off x="4136573" y="1063404"/>
            <a:ext cx="7735864" cy="510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87F64D4-D030-43D0-8786-4A02590FC5D6}"/>
              </a:ext>
            </a:extLst>
          </p:cNvPr>
          <p:cNvSpPr/>
          <p:nvPr/>
        </p:nvSpPr>
        <p:spPr>
          <a:xfrm>
            <a:off x="4287153" y="1203356"/>
            <a:ext cx="7434704" cy="4826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Заголовок 9">
            <a:extLst>
              <a:ext uri="{FF2B5EF4-FFF2-40B4-BE49-F238E27FC236}">
                <a16:creationId xmlns:a16="http://schemas.microsoft.com/office/drawing/2014/main" id="{8D7CF310-2CA8-4531-9101-F13A5BCF2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57" y="9473"/>
            <a:ext cx="11491279" cy="964276"/>
          </a:xfrm>
        </p:spPr>
        <p:txBody>
          <a:bodyPr/>
          <a:lstStyle/>
          <a:p>
            <a:r>
              <a:rPr lang="ru-RU" dirty="0">
                <a:solidFill>
                  <a:srgbClr val="26327F"/>
                </a:solidFill>
                <a:latin typeface="Gilroy ExtraBold" panose="00000900000000000000" pitchFamily="50" charset="-52"/>
              </a:rPr>
              <a:t>Лента 2021</a:t>
            </a:r>
            <a:endParaRPr lang="ru-RU" dirty="0">
              <a:solidFill>
                <a:srgbClr val="263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549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95793F7-A879-4A85-8F8C-6284FA4F2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5658465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ry.m3YtYTgIBstmjy2HuA"/>
</p:tagLst>
</file>

<file path=ppt/theme/theme1.xml><?xml version="1.0" encoding="utf-8"?>
<a:theme xmlns:a="http://schemas.openxmlformats.org/drawingml/2006/main" name="Тема Office">
  <a:themeElements>
    <a:clrScheme name="Другая 11">
      <a:dk1>
        <a:srgbClr val="323232"/>
      </a:dk1>
      <a:lt1>
        <a:srgbClr val="FFFFFF"/>
      </a:lt1>
      <a:dk2>
        <a:srgbClr val="26327F"/>
      </a:dk2>
      <a:lt2>
        <a:srgbClr val="FDCA12"/>
      </a:lt2>
      <a:accent1>
        <a:srgbClr val="0098CB"/>
      </a:accent1>
      <a:accent2>
        <a:srgbClr val="26327F"/>
      </a:accent2>
      <a:accent3>
        <a:srgbClr val="FDCA12"/>
      </a:accent3>
      <a:accent4>
        <a:srgbClr val="989898"/>
      </a:accent4>
      <a:accent5>
        <a:srgbClr val="913337"/>
      </a:accent5>
      <a:accent6>
        <a:srgbClr val="FF821D"/>
      </a:accent6>
      <a:hlink>
        <a:srgbClr val="0070C0"/>
      </a:hlink>
      <a:folHlink>
        <a:srgbClr val="7030A0"/>
      </a:folHlink>
    </a:clrScheme>
    <a:fontScheme name="Lenta">
      <a:majorFont>
        <a:latin typeface="Gilroy extrabold"/>
        <a:ea typeface=""/>
        <a:cs typeface=""/>
      </a:majorFont>
      <a:minorFont>
        <a:latin typeface="Gilro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40ADA3B4A76749BFBB014D9D78A0B8" ma:contentTypeVersion="1" ma:contentTypeDescription="Create a new document." ma:contentTypeScope="" ma:versionID="ca0904bdc38693f1b653b20afcbd33a3">
  <xsd:schema xmlns:xsd="http://www.w3.org/2001/XMLSchema" xmlns:xs="http://www.w3.org/2001/XMLSchema" xmlns:p="http://schemas.microsoft.com/office/2006/metadata/properties" xmlns:ns2="05628e43-b481-4c2a-bc67-f2ae2d178629" targetNamespace="http://schemas.microsoft.com/office/2006/metadata/properties" ma:root="true" ma:fieldsID="092992ab7c61d97851c6a930f0047bd7" ns2:_="">
    <xsd:import namespace="05628e43-b481-4c2a-bc67-f2ae2d178629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628e43-b481-4c2a-bc67-f2ae2d1786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543BAB-2B10-4921-836F-A1E4E21E0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628e43-b481-4c2a-bc67-f2ae2d1786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78C213-286F-46E9-BA8A-BF097EDD00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804C5E-3183-4D1C-9935-A536E91DA2F0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05628e43-b481-4c2a-bc67-f2ae2d178629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3488</TotalTime>
  <Words>559</Words>
  <Application>Microsoft Office PowerPoint</Application>
  <PresentationFormat>Широкоэкранный</PresentationFormat>
  <Paragraphs>80</Paragraphs>
  <Slides>9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Gilroy</vt:lpstr>
      <vt:lpstr>Arial</vt:lpstr>
      <vt:lpstr>Gilroy ExtraBold</vt:lpstr>
      <vt:lpstr>Gilroy ExtraBold</vt:lpstr>
      <vt:lpstr>Bebas Neue Bold</vt:lpstr>
      <vt:lpstr>Wingdings 2</vt:lpstr>
      <vt:lpstr>Calibri</vt:lpstr>
      <vt:lpstr>Тема Office</vt:lpstr>
      <vt:lpstr>Слайд think-cell</vt:lpstr>
      <vt:lpstr>ML. прогноз продаж.</vt:lpstr>
      <vt:lpstr>Machine Learning (ML) </vt:lpstr>
      <vt:lpstr>ВЫЗОВЫ ML</vt:lpstr>
      <vt:lpstr>Что ML может дать бизнесу?</vt:lpstr>
      <vt:lpstr>Презентация PowerPoint</vt:lpstr>
      <vt:lpstr>Результаты проекта </vt:lpstr>
      <vt:lpstr>Выводы</vt:lpstr>
      <vt:lpstr>Лента 2021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Geolocation Lenta Scan</dc:title>
  <dc:creator>Колк Надежда</dc:creator>
  <cp:lastModifiedBy>Тарасов Андрей Васильевич</cp:lastModifiedBy>
  <cp:revision>165</cp:revision>
  <dcterms:created xsi:type="dcterms:W3CDTF">2020-06-16T09:31:36Z</dcterms:created>
  <dcterms:modified xsi:type="dcterms:W3CDTF">2021-04-20T12:06:14Z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650dc70-c3fb-4ed8-af68-33424d200385_Enabled">
    <vt:lpwstr>true</vt:lpwstr>
  </property>
  <property fmtid="{D5CDD505-2E9C-101B-9397-08002B2CF9AE}" pid="3" name="MSIP_Label_2650dc70-c3fb-4ed8-af68-33424d200385_SetDate">
    <vt:lpwstr>2021-04-15T06:12:28Z</vt:lpwstr>
  </property>
  <property fmtid="{D5CDD505-2E9C-101B-9397-08002B2CF9AE}" pid="4" name="MSIP_Label_2650dc70-c3fb-4ed8-af68-33424d200385_Method">
    <vt:lpwstr>Privileged</vt:lpwstr>
  </property>
  <property fmtid="{D5CDD505-2E9C-101B-9397-08002B2CF9AE}" pid="5" name="MSIP_Label_2650dc70-c3fb-4ed8-af68-33424d200385_Name">
    <vt:lpwstr>Для всех (For all)</vt:lpwstr>
  </property>
  <property fmtid="{D5CDD505-2E9C-101B-9397-08002B2CF9AE}" pid="6" name="MSIP_Label_2650dc70-c3fb-4ed8-af68-33424d200385_SiteId">
    <vt:lpwstr>76f90eb1-fb9a-4446-9875-4d323d6455ad</vt:lpwstr>
  </property>
  <property fmtid="{D5CDD505-2E9C-101B-9397-08002B2CF9AE}" pid="7" name="MSIP_Label_2650dc70-c3fb-4ed8-af68-33424d200385_ActionId">
    <vt:lpwstr>904a6fdc-19f8-4e34-9db0-4b0656ea79ba</vt:lpwstr>
  </property>
  <property fmtid="{D5CDD505-2E9C-101B-9397-08002B2CF9AE}" pid="8" name="MSIP_Label_2650dc70-c3fb-4ed8-af68-33424d200385_ContentBits">
    <vt:lpwstr>1</vt:lpwstr>
  </property>
</Properties>
</file>