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67"/>
  </p:notesMasterIdLst>
  <p:sldIdLst>
    <p:sldId id="1098" r:id="rId2"/>
    <p:sldId id="1378" r:id="rId3"/>
    <p:sldId id="1060" r:id="rId4"/>
    <p:sldId id="1059" r:id="rId5"/>
    <p:sldId id="1061" r:id="rId6"/>
    <p:sldId id="1062" r:id="rId7"/>
    <p:sldId id="1071" r:id="rId8"/>
    <p:sldId id="1074" r:id="rId9"/>
    <p:sldId id="1243" r:id="rId10"/>
    <p:sldId id="1332" r:id="rId11"/>
    <p:sldId id="1182" r:id="rId12"/>
    <p:sldId id="1063" r:id="rId13"/>
    <p:sldId id="1365" r:id="rId14"/>
    <p:sldId id="864" r:id="rId15"/>
    <p:sldId id="1356" r:id="rId16"/>
    <p:sldId id="1357" r:id="rId17"/>
    <p:sldId id="874" r:id="rId18"/>
    <p:sldId id="931" r:id="rId19"/>
    <p:sldId id="662" r:id="rId20"/>
    <p:sldId id="1329" r:id="rId21"/>
    <p:sldId id="1377" r:id="rId22"/>
    <p:sldId id="1305" r:id="rId23"/>
    <p:sldId id="1309" r:id="rId24"/>
    <p:sldId id="1310" r:id="rId25"/>
    <p:sldId id="1304" r:id="rId26"/>
    <p:sldId id="1366" r:id="rId27"/>
    <p:sldId id="1368" r:id="rId28"/>
    <p:sldId id="1350" r:id="rId29"/>
    <p:sldId id="1321" r:id="rId30"/>
    <p:sldId id="1317" r:id="rId31"/>
    <p:sldId id="1318" r:id="rId32"/>
    <p:sldId id="1320" r:id="rId33"/>
    <p:sldId id="1313" r:id="rId34"/>
    <p:sldId id="1358" r:id="rId35"/>
    <p:sldId id="1324" r:id="rId36"/>
    <p:sldId id="1325" r:id="rId37"/>
    <p:sldId id="1326" r:id="rId38"/>
    <p:sldId id="1327" r:id="rId39"/>
    <p:sldId id="1328" r:id="rId40"/>
    <p:sldId id="1312" r:id="rId41"/>
    <p:sldId id="1361" r:id="rId42"/>
    <p:sldId id="1354" r:id="rId43"/>
    <p:sldId id="1346" r:id="rId44"/>
    <p:sldId id="1351" r:id="rId45"/>
    <p:sldId id="1311" r:id="rId46"/>
    <p:sldId id="806" r:id="rId47"/>
    <p:sldId id="807" r:id="rId48"/>
    <p:sldId id="808" r:id="rId49"/>
    <p:sldId id="1171" r:id="rId50"/>
    <p:sldId id="1369" r:id="rId51"/>
    <p:sldId id="1352" r:id="rId52"/>
    <p:sldId id="883" r:id="rId53"/>
    <p:sldId id="763" r:id="rId54"/>
    <p:sldId id="1348" r:id="rId55"/>
    <p:sldId id="1371" r:id="rId56"/>
    <p:sldId id="1370" r:id="rId57"/>
    <p:sldId id="1372" r:id="rId58"/>
    <p:sldId id="1375" r:id="rId59"/>
    <p:sldId id="1374" r:id="rId60"/>
    <p:sldId id="1307" r:id="rId61"/>
    <p:sldId id="1347" r:id="rId62"/>
    <p:sldId id="1367" r:id="rId63"/>
    <p:sldId id="919" r:id="rId64"/>
    <p:sldId id="1064" r:id="rId65"/>
    <p:sldId id="481"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6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6F8B7-52FD-4C00-B224-CD32B977F535}" type="datetimeFigureOut">
              <a:rPr lang="ru-RU" smtClean="0"/>
              <a:t>26.11.2020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323F1B-B02D-4549-845C-B34ECBBDF9CE}" type="slidenum">
              <a:rPr lang="ru-RU" smtClean="0"/>
              <a:t>‹#›</a:t>
            </a:fld>
            <a:endParaRPr lang="ru-RU"/>
          </a:p>
        </p:txBody>
      </p:sp>
    </p:spTree>
    <p:extLst>
      <p:ext uri="{BB962C8B-B14F-4D97-AF65-F5344CB8AC3E}">
        <p14:creationId xmlns:p14="http://schemas.microsoft.com/office/powerpoint/2010/main" val="969340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p:cNvSpPr>
            <a:spLocks noGrp="1" noRot="1" noChangeAspect="1" noTextEdit="1"/>
          </p:cNvSpPr>
          <p:nvPr>
            <p:ph type="sldImg"/>
          </p:nvPr>
        </p:nvSpPr>
        <p:spPr bwMode="auto">
          <a:noFill/>
          <a:ln>
            <a:solidFill>
              <a:srgbClr val="000000"/>
            </a:solidFill>
            <a:miter lim="800000"/>
            <a:headEnd/>
            <a:tailEnd/>
          </a:ln>
        </p:spPr>
      </p:sp>
      <p:sp>
        <p:nvSpPr>
          <p:cNvPr id="7168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a:p>
        </p:txBody>
      </p:sp>
      <p:sp>
        <p:nvSpPr>
          <p:cNvPr id="75780" name="Номер слайда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517348E-F717-416A-AB76-45548A569B20}" type="slidenum">
              <a:rPr lang="ru-RU" altLang="ru-RU" smtClean="0"/>
              <a:pPr fontAlgn="base">
                <a:spcBef>
                  <a:spcPct val="0"/>
                </a:spcBef>
                <a:spcAft>
                  <a:spcPct val="0"/>
                </a:spcAft>
                <a:defRPr/>
              </a:pPr>
              <a:t>65</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412483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206187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66039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4212006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077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706689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688616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59701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Текст 2"/>
          <p:cNvSpPr>
            <a:spLocks noGrp="1"/>
          </p:cNvSpPr>
          <p:nvPr>
            <p:ph type="body"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a:extLst>
              <a:ext uri="{FF2B5EF4-FFF2-40B4-BE49-F238E27FC236}">
                <a16:creationId xmlns:a16="http://schemas.microsoft.com/office/drawing/2014/main" id="{5A2C619C-C492-4217-835F-8E21689C8AB5}"/>
              </a:ext>
            </a:extLst>
          </p:cNvPr>
          <p:cNvSpPr>
            <a:spLocks noGrp="1"/>
          </p:cNvSpPr>
          <p:nvPr>
            <p:ph type="dt" sz="half" idx="10"/>
          </p:nvPr>
        </p:nvSpPr>
        <p:spPr/>
        <p:txBody>
          <a:bodyPr/>
          <a:lstStyle>
            <a:lvl1pPr>
              <a:defRPr/>
            </a:lvl1pPr>
          </a:lstStyle>
          <a:p>
            <a:pPr>
              <a:defRPr/>
            </a:pPr>
            <a:fld id="{B13E0D54-0289-4075-8E49-9CE4C4648BC4}" type="datetimeFigureOut">
              <a:rPr lang="ru-RU"/>
              <a:pPr>
                <a:defRPr/>
              </a:pPr>
              <a:t>26.11.2020</a:t>
            </a:fld>
            <a:endParaRPr lang="ru-RU"/>
          </a:p>
        </p:txBody>
      </p:sp>
      <p:sp>
        <p:nvSpPr>
          <p:cNvPr id="5" name="Footer Placeholder 4">
            <a:extLst>
              <a:ext uri="{FF2B5EF4-FFF2-40B4-BE49-F238E27FC236}">
                <a16:creationId xmlns:a16="http://schemas.microsoft.com/office/drawing/2014/main" id="{EFE56C3F-BA9D-4B05-9C82-01CB9B6BCC37}"/>
              </a:ext>
            </a:extLst>
          </p:cNvPr>
          <p:cNvSpPr>
            <a:spLocks noGrp="1"/>
          </p:cNvSpPr>
          <p:nvPr>
            <p:ph type="ftr" sz="quarter" idx="11"/>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ED9DD4A2-B818-458C-B029-7B842C7C0C2B}"/>
              </a:ext>
            </a:extLst>
          </p:cNvPr>
          <p:cNvSpPr>
            <a:spLocks noGrp="1"/>
          </p:cNvSpPr>
          <p:nvPr>
            <p:ph type="sldNum" sz="quarter" idx="12"/>
          </p:nvPr>
        </p:nvSpPr>
        <p:spPr/>
        <p:txBody>
          <a:bodyPr/>
          <a:lstStyle>
            <a:lvl1pPr>
              <a:defRPr/>
            </a:lvl1pPr>
          </a:lstStyle>
          <a:p>
            <a:pPr>
              <a:defRPr/>
            </a:pPr>
            <a:fld id="{06E48AC4-05B9-4246-9694-CC61CE45094D}" type="slidenum">
              <a:rPr lang="ru-RU" altLang="ru-RU"/>
              <a:pPr>
                <a:defRPr/>
              </a:pPr>
              <a:t>‹#›</a:t>
            </a:fld>
            <a:endParaRPr lang="ru-RU" altLang="ru-RU"/>
          </a:p>
        </p:txBody>
      </p:sp>
    </p:spTree>
    <p:extLst>
      <p:ext uri="{BB962C8B-B14F-4D97-AF65-F5344CB8AC3E}">
        <p14:creationId xmlns:p14="http://schemas.microsoft.com/office/powerpoint/2010/main" val="4000250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3DEFEED4-5BE2-4591-90C0-205434A58E8A}"/>
              </a:ext>
            </a:extLst>
          </p:cNvPr>
          <p:cNvSpPr>
            <a:spLocks noGrp="1"/>
          </p:cNvSpPr>
          <p:nvPr>
            <p:ph type="dt" sz="half" idx="14"/>
          </p:nvPr>
        </p:nvSpPr>
        <p:spPr/>
        <p:txBody>
          <a:bodyPr/>
          <a:lstStyle>
            <a:lvl1pPr>
              <a:defRPr/>
            </a:lvl1pPr>
          </a:lstStyle>
          <a:p>
            <a:pPr>
              <a:defRPr/>
            </a:pPr>
            <a:fld id="{9E9D5040-643B-4AC6-9FEE-BA83B098AA01}" type="datetimeFigureOut">
              <a:rPr lang="ru-RU"/>
              <a:pPr>
                <a:defRPr/>
              </a:pPr>
              <a:t>26.11.2020</a:t>
            </a:fld>
            <a:endParaRPr lang="ru-RU"/>
          </a:p>
        </p:txBody>
      </p:sp>
      <p:sp>
        <p:nvSpPr>
          <p:cNvPr id="5" name="Footer Placeholder 4">
            <a:extLst>
              <a:ext uri="{FF2B5EF4-FFF2-40B4-BE49-F238E27FC236}">
                <a16:creationId xmlns:a16="http://schemas.microsoft.com/office/drawing/2014/main" id="{4893AE40-ED98-4DFB-8522-88CBC29B61F9}"/>
              </a:ext>
            </a:extLst>
          </p:cNvPr>
          <p:cNvSpPr>
            <a:spLocks noGrp="1"/>
          </p:cNvSpPr>
          <p:nvPr>
            <p:ph type="ftr" sz="quarter" idx="15"/>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866F05AB-27FD-499A-A465-C2541D66F4AB}"/>
              </a:ext>
            </a:extLst>
          </p:cNvPr>
          <p:cNvSpPr>
            <a:spLocks noGrp="1"/>
          </p:cNvSpPr>
          <p:nvPr>
            <p:ph type="sldNum" sz="quarter" idx="16"/>
          </p:nvPr>
        </p:nvSpPr>
        <p:spPr/>
        <p:txBody>
          <a:bodyPr/>
          <a:lstStyle>
            <a:lvl1pPr>
              <a:defRPr/>
            </a:lvl1pPr>
          </a:lstStyle>
          <a:p>
            <a:fld id="{A058C49A-2E8C-48E2-B43B-BC78F9760DFA}" type="slidenum">
              <a:rPr lang="ru-RU" altLang="ru-RU"/>
              <a:pPr/>
              <a:t>‹#›</a:t>
            </a:fld>
            <a:endParaRPr lang="ru-RU" altLang="ru-RU"/>
          </a:p>
        </p:txBody>
      </p:sp>
    </p:spTree>
    <p:extLst>
      <p:ext uri="{BB962C8B-B14F-4D97-AF65-F5344CB8AC3E}">
        <p14:creationId xmlns:p14="http://schemas.microsoft.com/office/powerpoint/2010/main" val="375705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1716053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DD0786-898E-4965-9C5B-85AF5FC20F69}" type="datetimeFigureOut">
              <a:rPr lang="ru-RU" smtClean="0"/>
              <a:t>26.11.2020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337707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7DD0786-898E-4965-9C5B-85AF5FC20F69}" type="datetimeFigureOut">
              <a:rPr lang="ru-RU" smtClean="0"/>
              <a:t>26.11.2020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281200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7DD0786-898E-4965-9C5B-85AF5FC20F69}" type="datetimeFigureOut">
              <a:rPr lang="ru-RU" smtClean="0"/>
              <a:t>26.11.2020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128929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7DD0786-898E-4965-9C5B-85AF5FC20F69}" type="datetimeFigureOut">
              <a:rPr lang="ru-RU" smtClean="0"/>
              <a:t>26.11.2020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18632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D0786-898E-4965-9C5B-85AF5FC20F69}" type="datetimeFigureOut">
              <a:rPr lang="ru-RU" smtClean="0"/>
              <a:t>26.11.2020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3388482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7DD0786-898E-4965-9C5B-85AF5FC20F69}" type="datetimeFigureOut">
              <a:rPr lang="ru-RU" smtClean="0"/>
              <a:t>26.11.2020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C676CF-68E1-4E24-B45E-BE83A54A714D}" type="slidenum">
              <a:rPr lang="ru-RU" smtClean="0"/>
              <a:t>‹#›</a:t>
            </a:fld>
            <a:endParaRPr lang="ru-RU"/>
          </a:p>
        </p:txBody>
      </p:sp>
    </p:spTree>
    <p:extLst>
      <p:ext uri="{BB962C8B-B14F-4D97-AF65-F5344CB8AC3E}">
        <p14:creationId xmlns:p14="http://schemas.microsoft.com/office/powerpoint/2010/main" val="836138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C676CF-68E1-4E24-B45E-BE83A54A714D}" type="slidenum">
              <a:rPr lang="ru-RU" smtClean="0"/>
              <a:t>‹#›</a:t>
            </a:fld>
            <a:endParaRPr lang="ru-RU"/>
          </a:p>
        </p:txBody>
      </p:sp>
      <p:sp>
        <p:nvSpPr>
          <p:cNvPr id="5" name="Date Placeholder 4"/>
          <p:cNvSpPr>
            <a:spLocks noGrp="1"/>
          </p:cNvSpPr>
          <p:nvPr>
            <p:ph type="dt" sz="half" idx="10"/>
          </p:nvPr>
        </p:nvSpPr>
        <p:spPr/>
        <p:txBody>
          <a:bodyPr/>
          <a:lstStyle/>
          <a:p>
            <a:fld id="{67DD0786-898E-4965-9C5B-85AF5FC20F69}" type="datetimeFigureOut">
              <a:rPr lang="ru-RU" smtClean="0"/>
              <a:t>26.11.2020</a:t>
            </a:fld>
            <a:endParaRPr lang="ru-RU"/>
          </a:p>
        </p:txBody>
      </p:sp>
    </p:spTree>
    <p:extLst>
      <p:ext uri="{BB962C8B-B14F-4D97-AF65-F5344CB8AC3E}">
        <p14:creationId xmlns:p14="http://schemas.microsoft.com/office/powerpoint/2010/main" val="211479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DD0786-898E-4965-9C5B-85AF5FC20F69}" type="datetimeFigureOut">
              <a:rPr lang="ru-RU" smtClean="0"/>
              <a:t>26.11.2020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0C676CF-68E1-4E24-B45E-BE83A54A714D}" type="slidenum">
              <a:rPr lang="ru-RU" smtClean="0"/>
              <a:t>‹#›</a:t>
            </a:fld>
            <a:endParaRPr lang="ru-RU"/>
          </a:p>
        </p:txBody>
      </p:sp>
    </p:spTree>
    <p:extLst>
      <p:ext uri="{BB962C8B-B14F-4D97-AF65-F5344CB8AC3E}">
        <p14:creationId xmlns:p14="http://schemas.microsoft.com/office/powerpoint/2010/main" val="384944925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artway.tv/wp-content/uploads/2013/06/0_959a4_cff86c38_XL.jpg">
            <a:extLst>
              <a:ext uri="{FF2B5EF4-FFF2-40B4-BE49-F238E27FC236}">
                <a16:creationId xmlns:a16="http://schemas.microsoft.com/office/drawing/2014/main" id="{285ECE8E-F3DF-4325-BB7E-DD36D136D4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2">
            <a:extLst>
              <a:ext uri="{FF2B5EF4-FFF2-40B4-BE49-F238E27FC236}">
                <a16:creationId xmlns:a16="http://schemas.microsoft.com/office/drawing/2014/main" id="{77D3E7A2-8614-4696-9BC5-A96BEE2FF4D4}"/>
              </a:ext>
            </a:extLst>
          </p:cNvPr>
          <p:cNvSpPr txBox="1">
            <a:spLocks noChangeArrowheads="1"/>
          </p:cNvSpPr>
          <p:nvPr/>
        </p:nvSpPr>
        <p:spPr bwMode="auto">
          <a:xfrm>
            <a:off x="1524000" y="0"/>
            <a:ext cx="9144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3200" b="1" dirty="0">
                <a:solidFill>
                  <a:schemeClr val="bg1"/>
                </a:solidFill>
                <a:latin typeface="Times New Roman" panose="02020603050405020304" pitchFamily="18" charset="0"/>
                <a:cs typeface="Times New Roman" panose="02020603050405020304" pitchFamily="18" charset="0"/>
              </a:rPr>
              <a:t>«</a:t>
            </a:r>
            <a:r>
              <a:rPr lang="ru-RU" sz="3200" b="1" dirty="0">
                <a:solidFill>
                  <a:schemeClr val="bg1"/>
                </a:solidFill>
                <a:latin typeface="Times New Roman" panose="02020603050405020304" pitchFamily="18" charset="0"/>
                <a:cs typeface="Times New Roman" panose="02020603050405020304" pitchFamily="18" charset="0"/>
              </a:rPr>
              <a:t>Перспективы развития государственной системы здравоохранения в условиях новых вызовов связанных с пандемией. Роль и место частной системы здравоохранения РФ</a:t>
            </a:r>
            <a:r>
              <a:rPr lang="ru-RU" altLang="ru-RU" sz="3200" b="1" dirty="0">
                <a:solidFill>
                  <a:schemeClr val="bg1"/>
                </a:solidFill>
                <a:latin typeface="Times New Roman" panose="02020603050405020304" pitchFamily="18" charset="0"/>
                <a:cs typeface="Times New Roman" panose="02020603050405020304" pitchFamily="18" charset="0"/>
              </a:rPr>
              <a:t>»</a:t>
            </a:r>
            <a:br>
              <a:rPr lang="ru-RU" altLang="ru-RU" sz="3200" b="1" dirty="0">
                <a:solidFill>
                  <a:schemeClr val="bg1"/>
                </a:solidFill>
                <a:latin typeface="Times New Roman" panose="02020603050405020304" pitchFamily="18" charset="0"/>
                <a:cs typeface="Times New Roman" panose="02020603050405020304" pitchFamily="18" charset="0"/>
              </a:rPr>
            </a:br>
            <a:endParaRPr lang="ru-RU" altLang="ru-RU" sz="3200" b="1" dirty="0">
              <a:solidFill>
                <a:schemeClr val="bg1"/>
              </a:solidFill>
              <a:latin typeface="Times New Roman" panose="02020603050405020304" pitchFamily="18" charset="0"/>
              <a:cs typeface="Times New Roman" panose="02020603050405020304" pitchFamily="18" charset="0"/>
            </a:endParaRPr>
          </a:p>
        </p:txBody>
      </p:sp>
      <p:sp>
        <p:nvSpPr>
          <p:cNvPr id="8196" name="Прямоугольник 4">
            <a:extLst>
              <a:ext uri="{FF2B5EF4-FFF2-40B4-BE49-F238E27FC236}">
                <a16:creationId xmlns:a16="http://schemas.microsoft.com/office/drawing/2014/main" id="{F2184CE0-DFD2-4258-8781-2094ED4DA922}"/>
              </a:ext>
            </a:extLst>
          </p:cNvPr>
          <p:cNvSpPr>
            <a:spLocks noChangeArrowheads="1"/>
          </p:cNvSpPr>
          <p:nvPr/>
        </p:nvSpPr>
        <p:spPr bwMode="auto">
          <a:xfrm>
            <a:off x="1992313" y="4057650"/>
            <a:ext cx="8001000"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ru-RU" altLang="ru-RU" sz="2800" b="1" dirty="0">
              <a:solidFill>
                <a:srgbClr val="FFFF00"/>
              </a:solidFill>
            </a:endParaRPr>
          </a:p>
          <a:p>
            <a:pPr algn="ctr" eaLnBrk="1" hangingPunct="1"/>
            <a:r>
              <a:rPr lang="ru-RU" altLang="ru-RU" sz="2800" b="1" dirty="0">
                <a:solidFill>
                  <a:srgbClr val="FFFF00"/>
                </a:solidFill>
                <a:latin typeface="Times New Roman" panose="02020603050405020304" pitchFamily="18" charset="0"/>
                <a:cs typeface="Times New Roman" panose="02020603050405020304" pitchFamily="18" charset="0"/>
              </a:rPr>
              <a:t>Акулин Игорь Михайлович</a:t>
            </a:r>
          </a:p>
          <a:p>
            <a:pPr algn="ctr" eaLnBrk="1" hangingPunct="1"/>
            <a:r>
              <a:rPr lang="ru-RU" altLang="ru-RU" sz="2000" b="1" dirty="0">
                <a:solidFill>
                  <a:srgbClr val="FFFF00"/>
                </a:solidFill>
                <a:latin typeface="Times New Roman" panose="02020603050405020304" pitchFamily="18" charset="0"/>
                <a:cs typeface="Times New Roman" panose="02020603050405020304" pitchFamily="18" charset="0"/>
              </a:rPr>
              <a:t>д.м.н., заведующий Кафедрой организации здравоохранения и медицинского права СПбГУ, руководитель магистерской программы по медицинскому праву СПбГУ.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A794A6-86FC-40D0-8836-DD8F2EFC39F8}"/>
              </a:ext>
            </a:extLst>
          </p:cNvPr>
          <p:cNvSpPr txBox="1"/>
          <p:nvPr/>
        </p:nvSpPr>
        <p:spPr>
          <a:xfrm>
            <a:off x="655983" y="1028343"/>
            <a:ext cx="9790043" cy="4832092"/>
          </a:xfrm>
          <a:prstGeom prst="rect">
            <a:avLst/>
          </a:prstGeom>
          <a:noFill/>
        </p:spPr>
        <p:txBody>
          <a:bodyPr wrap="square">
            <a:spAutoFit/>
          </a:bodyPr>
          <a:lstStyle/>
          <a:p>
            <a:r>
              <a:rPr lang="lt-LT" sz="2800" b="1" dirty="0">
                <a:solidFill>
                  <a:srgbClr val="0070C0"/>
                </a:solidFill>
                <a:effectLst/>
                <a:latin typeface="Times New Roman" panose="02020603050405020304" pitchFamily="18" charset="0"/>
                <a:ea typeface="SimSun" panose="02010600030101010101" pitchFamily="2" charset="-122"/>
              </a:rPr>
              <a:t>Экономические модели </a:t>
            </a:r>
            <a:r>
              <a:rPr lang="lt-LT" sz="2800" dirty="0">
                <a:solidFill>
                  <a:srgbClr val="0070C0"/>
                </a:solidFill>
                <a:effectLst/>
                <a:latin typeface="Times New Roman" panose="02020603050405020304" pitchFamily="18" charset="0"/>
                <a:ea typeface="SimSun" panose="02010600030101010101" pitchFamily="2" charset="-122"/>
              </a:rPr>
              <a:t>систем охраны здоровья разных стран могут быть обозначены в зависимости от того, </a:t>
            </a:r>
            <a:r>
              <a:rPr lang="lt-LT" sz="2800" b="1" dirty="0">
                <a:solidFill>
                  <a:srgbClr val="C00000"/>
                </a:solidFill>
                <a:effectLst/>
                <a:latin typeface="Times New Roman" panose="02020603050405020304" pitchFamily="18" charset="0"/>
                <a:ea typeface="SimSun" panose="02010600030101010101" pitchFamily="2" charset="-122"/>
              </a:rPr>
              <a:t>какую роль и функции выполняет </a:t>
            </a:r>
            <a:r>
              <a:rPr lang="ru-RU" sz="2800" b="1" dirty="0">
                <a:solidFill>
                  <a:srgbClr val="C00000"/>
                </a:solidFill>
                <a:effectLst/>
                <a:latin typeface="Times New Roman" panose="02020603050405020304" pitchFamily="18" charset="0"/>
                <a:ea typeface="SimSun" panose="02010600030101010101" pitchFamily="2" charset="-122"/>
              </a:rPr>
              <a:t>Г</a:t>
            </a:r>
            <a:r>
              <a:rPr lang="lt-LT" sz="2800" b="1" dirty="0">
                <a:solidFill>
                  <a:srgbClr val="C00000"/>
                </a:solidFill>
                <a:effectLst/>
                <a:latin typeface="Times New Roman" panose="02020603050405020304" pitchFamily="18" charset="0"/>
                <a:ea typeface="SimSun" panose="02010600030101010101" pitchFamily="2" charset="-122"/>
              </a:rPr>
              <a:t>осударство</a:t>
            </a:r>
            <a:r>
              <a:rPr lang="lt-LT" sz="2800" dirty="0">
                <a:solidFill>
                  <a:srgbClr val="0070C0"/>
                </a:solidFill>
                <a:effectLst/>
                <a:latin typeface="Times New Roman" panose="02020603050405020304" pitchFamily="18" charset="0"/>
                <a:ea typeface="SimSun" panose="02010600030101010101" pitchFamily="2" charset="-122"/>
              </a:rPr>
              <a:t> в этих процессах.</a:t>
            </a:r>
            <a:br>
              <a:rPr lang="lt-LT" sz="2800" dirty="0">
                <a:solidFill>
                  <a:srgbClr val="0070C0"/>
                </a:solidFill>
                <a:effectLst/>
                <a:latin typeface="Times New Roman" panose="02020603050405020304" pitchFamily="18" charset="0"/>
                <a:ea typeface="SimSun" panose="02010600030101010101" pitchFamily="2" charset="-122"/>
              </a:rPr>
            </a:br>
            <a:br>
              <a:rPr lang="lt-LT" sz="2800" dirty="0">
                <a:solidFill>
                  <a:srgbClr val="0070C0"/>
                </a:solidFill>
                <a:effectLst/>
                <a:latin typeface="Times New Roman" panose="02020603050405020304" pitchFamily="18" charset="0"/>
                <a:ea typeface="SimSun" panose="02010600030101010101" pitchFamily="2" charset="-122"/>
              </a:rPr>
            </a:br>
            <a:r>
              <a:rPr lang="lt-LT" sz="2800" dirty="0">
                <a:solidFill>
                  <a:srgbClr val="0070C0"/>
                </a:solidFill>
                <a:effectLst/>
                <a:latin typeface="Times New Roman" panose="02020603050405020304" pitchFamily="18" charset="0"/>
                <a:ea typeface="SimSun" panose="02010600030101010101" pitchFamily="2" charset="-122"/>
              </a:rPr>
              <a:t>Это: </a:t>
            </a:r>
            <a:r>
              <a:rPr lang="lt-LT" sz="2800" b="1" dirty="0">
                <a:solidFill>
                  <a:srgbClr val="C00000"/>
                </a:solidFill>
                <a:effectLst/>
                <a:latin typeface="Times New Roman" panose="02020603050405020304" pitchFamily="18" charset="0"/>
                <a:ea typeface="SimSun" panose="02010600030101010101" pitchFamily="2" charset="-122"/>
              </a:rPr>
              <a:t>платная медицина</a:t>
            </a:r>
            <a:r>
              <a:rPr lang="lt-LT" sz="2800" dirty="0">
                <a:solidFill>
                  <a:srgbClr val="0070C0"/>
                </a:solidFill>
                <a:effectLst/>
                <a:latin typeface="Times New Roman" panose="02020603050405020304" pitchFamily="18" charset="0"/>
                <a:ea typeface="SimSun" panose="02010600030101010101" pitchFamily="2" charset="-122"/>
              </a:rPr>
              <a:t>, основанная на рыночных принципах с использованием частного медицинского страхования, </a:t>
            </a:r>
            <a:endParaRPr lang="ru-RU" sz="2800" dirty="0">
              <a:solidFill>
                <a:srgbClr val="0070C0"/>
              </a:solidFill>
              <a:effectLst/>
              <a:latin typeface="Times New Roman" panose="02020603050405020304" pitchFamily="18" charset="0"/>
              <a:ea typeface="SimSun" panose="02010600030101010101" pitchFamily="2" charset="-122"/>
            </a:endParaRPr>
          </a:p>
          <a:p>
            <a:r>
              <a:rPr lang="lt-LT" sz="2800" b="1" dirty="0">
                <a:solidFill>
                  <a:srgbClr val="C00000"/>
                </a:solidFill>
                <a:effectLst/>
                <a:latin typeface="Times New Roman" panose="02020603050405020304" pitchFamily="18" charset="0"/>
                <a:ea typeface="SimSun" panose="02010600030101010101" pitchFamily="2" charset="-122"/>
              </a:rPr>
              <a:t>государственная медицина </a:t>
            </a:r>
            <a:r>
              <a:rPr lang="lt-LT" sz="2800" dirty="0">
                <a:solidFill>
                  <a:srgbClr val="0070C0"/>
                </a:solidFill>
                <a:effectLst/>
                <a:latin typeface="Times New Roman" panose="02020603050405020304" pitchFamily="18" charset="0"/>
                <a:ea typeface="SimSun" panose="02010600030101010101" pitchFamily="2" charset="-122"/>
              </a:rPr>
              <a:t>с бюджетной системой финансирования и </a:t>
            </a:r>
            <a:endParaRPr lang="ru-RU" sz="2800" dirty="0">
              <a:solidFill>
                <a:srgbClr val="0070C0"/>
              </a:solidFill>
              <a:effectLst/>
              <a:latin typeface="Times New Roman" panose="02020603050405020304" pitchFamily="18" charset="0"/>
              <a:ea typeface="SimSun" panose="02010600030101010101" pitchFamily="2" charset="-122"/>
            </a:endParaRPr>
          </a:p>
          <a:p>
            <a:r>
              <a:rPr lang="lt-LT" sz="2800" b="1" dirty="0">
                <a:solidFill>
                  <a:srgbClr val="C00000"/>
                </a:solidFill>
                <a:effectLst/>
                <a:latin typeface="Times New Roman" panose="02020603050405020304" pitchFamily="18" charset="0"/>
                <a:ea typeface="SimSun" panose="02010600030101010101" pitchFamily="2" charset="-122"/>
              </a:rPr>
              <a:t>система здравоохранения, основанная на принципах социального страхования </a:t>
            </a:r>
            <a:r>
              <a:rPr lang="lt-LT" sz="2800" dirty="0">
                <a:solidFill>
                  <a:srgbClr val="0070C0"/>
                </a:solidFill>
                <a:effectLst/>
                <a:latin typeface="Times New Roman" panose="02020603050405020304" pitchFamily="18" charset="0"/>
                <a:ea typeface="SimSun" panose="02010600030101010101" pitchFamily="2" charset="-122"/>
              </a:rPr>
              <a:t>и регулирования рынка с многоканальной системой финансирования.</a:t>
            </a:r>
            <a:endParaRPr lang="ru-RU" sz="2800" dirty="0"/>
          </a:p>
        </p:txBody>
      </p:sp>
    </p:spTree>
    <p:extLst>
      <p:ext uri="{BB962C8B-B14F-4D97-AF65-F5344CB8AC3E}">
        <p14:creationId xmlns:p14="http://schemas.microsoft.com/office/powerpoint/2010/main" val="1106827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Box 3">
            <a:extLst>
              <a:ext uri="{FF2B5EF4-FFF2-40B4-BE49-F238E27FC236}">
                <a16:creationId xmlns:a16="http://schemas.microsoft.com/office/drawing/2014/main" id="{26C2C7D7-8994-4844-9C6B-01DA19F017E7}"/>
              </a:ext>
            </a:extLst>
          </p:cNvPr>
          <p:cNvSpPr txBox="1">
            <a:spLocks noChangeArrowheads="1"/>
          </p:cNvSpPr>
          <p:nvPr/>
        </p:nvSpPr>
        <p:spPr bwMode="auto">
          <a:xfrm>
            <a:off x="477079" y="243512"/>
            <a:ext cx="985961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2400" i="1" dirty="0">
                <a:solidFill>
                  <a:srgbClr val="C00000"/>
                </a:solidFill>
                <a:latin typeface="Times New Roman" panose="02020603050405020304" pitchFamily="18" charset="0"/>
              </a:rPr>
              <a:t>В настоящее время система здравоохранения РФ находится в стадии реформирования.</a:t>
            </a:r>
          </a:p>
          <a:p>
            <a:r>
              <a:rPr lang="ru-RU" altLang="ru-RU" sz="2400" i="1" dirty="0">
                <a:solidFill>
                  <a:srgbClr val="C00000"/>
                </a:solidFill>
                <a:latin typeface="Times New Roman" panose="02020603050405020304" pitchFamily="18" charset="0"/>
              </a:rPr>
              <a:t>   </a:t>
            </a:r>
            <a:r>
              <a:rPr lang="ru-RU" altLang="ru-RU" sz="2400" i="1" dirty="0">
                <a:solidFill>
                  <a:srgbClr val="0070C0"/>
                </a:solidFill>
                <a:latin typeface="Times New Roman" panose="02020603050405020304" pitchFamily="18" charset="0"/>
              </a:rPr>
              <a:t>Реформы часто преследуют две переплетающиеся между собой </a:t>
            </a:r>
            <a:r>
              <a:rPr lang="ru-RU" altLang="ru-RU" sz="2400" i="1" dirty="0">
                <a:solidFill>
                  <a:srgbClr val="C00000"/>
                </a:solidFill>
                <a:latin typeface="Times New Roman" panose="02020603050405020304" pitchFamily="18" charset="0"/>
              </a:rPr>
              <a:t>цели: </a:t>
            </a:r>
            <a:r>
              <a:rPr lang="ru-RU" altLang="ru-RU" sz="2400" b="1" i="1" dirty="0">
                <a:solidFill>
                  <a:srgbClr val="C00000"/>
                </a:solidFill>
                <a:latin typeface="Times New Roman" panose="02020603050405020304" pitchFamily="18" charset="0"/>
              </a:rPr>
              <a:t>достижение здоровья и экономической выгоды</a:t>
            </a:r>
            <a:r>
              <a:rPr lang="ru-RU" altLang="ru-RU" sz="2400" i="1" dirty="0">
                <a:solidFill>
                  <a:srgbClr val="0070C0"/>
                </a:solidFill>
                <a:latin typeface="Times New Roman" panose="02020603050405020304" pitchFamily="18" charset="0"/>
              </a:rPr>
              <a:t>, что обычно является основной задачей реформ</a:t>
            </a:r>
            <a:r>
              <a:rPr lang="ru-RU" altLang="ru-RU" sz="2400" dirty="0">
                <a:solidFill>
                  <a:srgbClr val="0070C0"/>
                </a:solidFill>
                <a:latin typeface="Times New Roman" panose="02020603050405020304" pitchFamily="18" charset="0"/>
              </a:rPr>
              <a:t>.</a:t>
            </a:r>
          </a:p>
          <a:p>
            <a:r>
              <a:rPr lang="ru-RU" altLang="ru-RU" sz="2400" dirty="0">
                <a:solidFill>
                  <a:srgbClr val="0070C0"/>
                </a:solidFill>
                <a:latin typeface="Times New Roman" panose="02020603050405020304" pitchFamily="18" charset="0"/>
              </a:rPr>
              <a:t>   </a:t>
            </a:r>
          </a:p>
          <a:p>
            <a:r>
              <a:rPr lang="ru-RU" altLang="ru-RU" sz="2400" dirty="0">
                <a:solidFill>
                  <a:srgbClr val="0070C0"/>
                </a:solidFill>
                <a:latin typeface="Times New Roman" panose="02020603050405020304" pitchFamily="18" charset="0"/>
              </a:rPr>
              <a:t>   Однако, </a:t>
            </a:r>
            <a:r>
              <a:rPr lang="ru-RU" altLang="ru-RU" sz="2400" b="1" dirty="0">
                <a:solidFill>
                  <a:srgbClr val="C00000"/>
                </a:solidFill>
                <a:latin typeface="Times New Roman" panose="02020603050405020304" pitchFamily="18" charset="0"/>
              </a:rPr>
              <a:t>экономическая выгода в условиях массовых заболеваний или пандемий невозможна!</a:t>
            </a:r>
          </a:p>
          <a:p>
            <a:endParaRPr lang="ru-RU" altLang="ru-RU" sz="2400" dirty="0">
              <a:solidFill>
                <a:srgbClr val="0070C0"/>
              </a:solidFill>
              <a:latin typeface="Times New Roman" panose="02020603050405020304" pitchFamily="18" charset="0"/>
            </a:endParaRPr>
          </a:p>
          <a:p>
            <a:r>
              <a:rPr lang="ru-RU" altLang="ru-RU" sz="2400" dirty="0">
                <a:solidFill>
                  <a:srgbClr val="0070C0"/>
                </a:solidFill>
                <a:latin typeface="Times New Roman" panose="02020603050405020304" pitchFamily="18" charset="0"/>
              </a:rPr>
              <a:t>Подобные ситуации никогда не принесут прибыли, если Государство главным принципом провозглашает </a:t>
            </a:r>
            <a:r>
              <a:rPr lang="ru-RU" altLang="ru-RU" sz="2400" dirty="0">
                <a:solidFill>
                  <a:srgbClr val="C00000"/>
                </a:solidFill>
                <a:latin typeface="Times New Roman" panose="02020603050405020304" pitchFamily="18" charset="0"/>
              </a:rPr>
              <a:t>приоритет социальной защиты населения</a:t>
            </a:r>
            <a:r>
              <a:rPr lang="ru-RU" altLang="ru-RU" sz="2400" dirty="0">
                <a:solidFill>
                  <a:srgbClr val="0070C0"/>
                </a:solidFill>
                <a:latin typeface="Times New Roman" panose="02020603050405020304" pitchFamily="18" charset="0"/>
              </a:rPr>
              <a:t>, то основной целью социального Государства является сохранение нации в условиях глобальной угрозы пандемии, которая </a:t>
            </a:r>
            <a:r>
              <a:rPr lang="ru-RU" altLang="ru-RU" sz="2400" u="sng" dirty="0">
                <a:solidFill>
                  <a:srgbClr val="C00000"/>
                </a:solidFill>
                <a:latin typeface="Times New Roman" panose="02020603050405020304" pitchFamily="18" charset="0"/>
              </a:rPr>
              <a:t>напрямую связана с безопасностью и суверенитетом государства</a:t>
            </a:r>
            <a:r>
              <a:rPr lang="ru-RU" altLang="ru-RU" sz="2400" dirty="0">
                <a:solidFill>
                  <a:srgbClr val="0070C0"/>
                </a:solidFill>
                <a:latin typeface="Times New Roman" panose="02020603050405020304" pitchFamily="18" charset="0"/>
              </a:rPr>
              <a:t>. </a:t>
            </a:r>
            <a:r>
              <a:rPr lang="ru-RU" altLang="ru-RU" sz="2000" dirty="0">
                <a:solidFill>
                  <a:srgbClr val="0070C0"/>
                </a:solidFill>
                <a:latin typeface="Times New Roman" panose="02020603050405020304" pitchFamily="18" charset="0"/>
              </a:rPr>
              <a:t>   </a:t>
            </a:r>
            <a:endParaRPr lang="ru-RU" altLang="ru-RU" sz="2000" dirty="0">
              <a:solidFill>
                <a:srgbClr val="0070C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regnum.ru/uploads/pictures/news/2019/10/17/regnum_picture_1571296129376225_normal.jpg">
            <a:extLst>
              <a:ext uri="{FF2B5EF4-FFF2-40B4-BE49-F238E27FC236}">
                <a16:creationId xmlns:a16="http://schemas.microsoft.com/office/drawing/2014/main" id="{CB4701FB-B9FA-4E66-BAF1-D126D5416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82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Прямоугольник 1">
            <a:extLst>
              <a:ext uri="{FF2B5EF4-FFF2-40B4-BE49-F238E27FC236}">
                <a16:creationId xmlns:a16="http://schemas.microsoft.com/office/drawing/2014/main" id="{A822CC28-08F5-4AC0-9806-85BAE8D2F49A}"/>
              </a:ext>
            </a:extLst>
          </p:cNvPr>
          <p:cNvSpPr>
            <a:spLocks noChangeArrowheads="1"/>
          </p:cNvSpPr>
          <p:nvPr/>
        </p:nvSpPr>
        <p:spPr bwMode="auto">
          <a:xfrm>
            <a:off x="376030" y="4884497"/>
            <a:ext cx="11439939" cy="1938992"/>
          </a:xfrm>
          <a:prstGeom prst="rect">
            <a:avLst/>
          </a:prstGeom>
          <a:solidFill>
            <a:srgbClr val="0070C0"/>
          </a:solidFill>
          <a:ln>
            <a:noFill/>
          </a:ln>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a:spcBef>
                <a:spcPct val="0"/>
              </a:spcBef>
              <a:spcAft>
                <a:spcPct val="0"/>
              </a:spcAft>
              <a:buClrTx/>
              <a:buSzTx/>
              <a:buFontTx/>
              <a:buNone/>
            </a:pPr>
            <a:r>
              <a:rPr lang="ru-RU" altLang="ru-RU" sz="1600" b="1" i="1" dirty="0">
                <a:solidFill>
                  <a:srgbClr val="C00000"/>
                </a:solidFill>
                <a:latin typeface="Times New Roman" panose="02020603050405020304" pitchFamily="18" charset="0"/>
                <a:cs typeface="Times New Roman" panose="02020603050405020304" pitchFamily="18" charset="0"/>
              </a:rPr>
              <a:t> </a:t>
            </a:r>
            <a:r>
              <a:rPr lang="ru-RU" altLang="ru-RU" sz="2400" b="1" i="1" dirty="0">
                <a:solidFill>
                  <a:schemeClr val="bg1"/>
                </a:solidFill>
                <a:latin typeface="Times New Roman" panose="02020603050405020304" pitchFamily="18" charset="0"/>
                <a:cs typeface="Times New Roman" panose="02020603050405020304" pitchFamily="18" charset="0"/>
              </a:rPr>
              <a:t>Простое увеличение ассигнований в любой сфере деятельности не позволяет рассчитывать на соответствующее повышение эффективности.</a:t>
            </a:r>
          </a:p>
          <a:p>
            <a:pPr eaLnBrk="1">
              <a:spcBef>
                <a:spcPct val="0"/>
              </a:spcBef>
              <a:spcAft>
                <a:spcPct val="0"/>
              </a:spcAft>
              <a:buClrTx/>
              <a:buSzTx/>
              <a:buFontTx/>
              <a:buNone/>
            </a:pPr>
            <a:r>
              <a:rPr lang="ru-RU" altLang="ru-RU" sz="2400" b="1" i="1" dirty="0">
                <a:solidFill>
                  <a:schemeClr val="bg1"/>
                </a:solidFill>
                <a:latin typeface="Times New Roman" panose="02020603050405020304" pitchFamily="18" charset="0"/>
                <a:cs typeface="Times New Roman" panose="02020603050405020304" pitchFamily="18" charset="0"/>
              </a:rPr>
              <a:t>Применительно к здравоохранению трудно ждать в ближайшие годы резкого увеличения финансирования. Необходимо искать более эффективные и экономически оправданные модели.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Box 3">
            <a:extLst>
              <a:ext uri="{FF2B5EF4-FFF2-40B4-BE49-F238E27FC236}">
                <a16:creationId xmlns:a16="http://schemas.microsoft.com/office/drawing/2014/main" id="{26C2C7D7-8994-4844-9C6B-01DA19F017E7}"/>
              </a:ext>
            </a:extLst>
          </p:cNvPr>
          <p:cNvSpPr txBox="1">
            <a:spLocks noChangeArrowheads="1"/>
          </p:cNvSpPr>
          <p:nvPr/>
        </p:nvSpPr>
        <p:spPr bwMode="auto">
          <a:xfrm>
            <a:off x="715617" y="732451"/>
            <a:ext cx="9571383"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ru-RU" altLang="ru-RU" sz="2000" b="1" dirty="0">
              <a:solidFill>
                <a:srgbClr val="0070C0"/>
              </a:solidFill>
              <a:latin typeface="Times New Roman" panose="02020603050405020304" pitchFamily="18" charset="0"/>
            </a:endParaRPr>
          </a:p>
          <a:p>
            <a:r>
              <a:rPr lang="ru-RU" altLang="ru-RU" sz="2000" b="1" dirty="0">
                <a:solidFill>
                  <a:srgbClr val="0070C0"/>
                </a:solidFill>
                <a:latin typeface="Times New Roman" panose="02020603050405020304" pitchFamily="18" charset="0"/>
              </a:rPr>
              <a:t>   </a:t>
            </a:r>
            <a:r>
              <a:rPr lang="ru-RU" altLang="ru-RU" sz="2400" dirty="0">
                <a:solidFill>
                  <a:srgbClr val="0070C0"/>
                </a:solidFill>
                <a:latin typeface="Times New Roman" panose="02020603050405020304" pitchFamily="18" charset="0"/>
              </a:rPr>
              <a:t>В условиях новых вызовов и глобальных угроз (в том числе и пандемии Ковита-19) целесообразно развивать более простые формы организации оказания медицинской помощи (ПМСП) и обратить внимание на не рыночные </a:t>
            </a:r>
            <a:r>
              <a:rPr lang="ru-RU" altLang="ru-RU" sz="2400" b="1" dirty="0">
                <a:solidFill>
                  <a:srgbClr val="C00000"/>
                </a:solidFill>
                <a:latin typeface="Times New Roman" panose="02020603050405020304" pitchFamily="18" charset="0"/>
              </a:rPr>
              <a:t>модели здравоохранения основанные на бюджетном праве и бюджетном способе финансировании </a:t>
            </a:r>
            <a:r>
              <a:rPr lang="ru-RU" altLang="ru-RU" sz="2400" dirty="0">
                <a:solidFill>
                  <a:srgbClr val="0070C0"/>
                </a:solidFill>
                <a:latin typeface="Times New Roman" panose="02020603050405020304" pitchFamily="18" charset="0"/>
              </a:rPr>
              <a:t>(Система национального здравоохранения </a:t>
            </a:r>
            <a:r>
              <a:rPr lang="ru-RU" altLang="ru-RU" sz="2400" dirty="0" err="1">
                <a:solidFill>
                  <a:srgbClr val="0070C0"/>
                </a:solidFill>
                <a:latin typeface="Times New Roman" panose="02020603050405020304" pitchFamily="18" charset="0"/>
              </a:rPr>
              <a:t>Беверидж</a:t>
            </a:r>
            <a:r>
              <a:rPr lang="ru-RU" altLang="ru-RU" sz="2400" dirty="0">
                <a:solidFill>
                  <a:srgbClr val="0070C0"/>
                </a:solidFill>
                <a:latin typeface="Times New Roman" panose="02020603050405020304" pitchFamily="18" charset="0"/>
              </a:rPr>
              <a:t>-Семашко). </a:t>
            </a:r>
          </a:p>
          <a:p>
            <a:r>
              <a:rPr lang="ru-RU" altLang="ru-RU" sz="2400" dirty="0">
                <a:solidFill>
                  <a:srgbClr val="0070C0"/>
                </a:solidFill>
                <a:latin typeface="Times New Roman" panose="02020603050405020304" pitchFamily="18" charset="0"/>
              </a:rPr>
              <a:t>     Важно при этом сохранить </a:t>
            </a:r>
            <a:r>
              <a:rPr lang="ru-RU" altLang="ru-RU" sz="2400" dirty="0">
                <a:solidFill>
                  <a:srgbClr val="C00000"/>
                </a:solidFill>
                <a:latin typeface="Times New Roman" panose="02020603050405020304" pitchFamily="18" charset="0"/>
              </a:rPr>
              <a:t>социальный налог в 5,1% к ФОТ </a:t>
            </a:r>
            <a:r>
              <a:rPr lang="ru-RU" altLang="ru-RU" sz="2400" dirty="0">
                <a:solidFill>
                  <a:srgbClr val="0070C0"/>
                </a:solidFill>
                <a:latin typeface="Times New Roman" panose="02020603050405020304" pitchFamily="18" charset="0"/>
              </a:rPr>
              <a:t>отказаться на время, от рыночных принципов организации здравоохранения (система Бисмарка или система платного здравоохранения - США).</a:t>
            </a:r>
          </a:p>
          <a:p>
            <a:r>
              <a:rPr lang="ru-RU" altLang="ru-RU" sz="2400" dirty="0">
                <a:solidFill>
                  <a:srgbClr val="C00000"/>
                </a:solidFill>
                <a:latin typeface="Times New Roman" panose="02020603050405020304" pitchFamily="18" charset="0"/>
              </a:rPr>
              <a:t>   Для России этот опыт хорошо знаком и успешно опробована (Алма-Ата, 1978 год, ВОЗ признала его лучшим в мире)</a:t>
            </a:r>
            <a:r>
              <a:rPr lang="ru-RU" altLang="ru-RU" sz="2400" dirty="0">
                <a:solidFill>
                  <a:srgbClr val="0070C0"/>
                </a:solidFill>
                <a:latin typeface="Times New Roman" panose="02020603050405020304" pitchFamily="18" charset="0"/>
              </a:rPr>
              <a:t>. </a:t>
            </a:r>
            <a:endParaRPr lang="ru-RU" altLang="ru-RU" sz="2400" dirty="0">
              <a:solidFill>
                <a:srgbClr val="0070C0"/>
              </a:solidFill>
            </a:endParaRPr>
          </a:p>
        </p:txBody>
      </p:sp>
    </p:spTree>
    <p:extLst>
      <p:ext uri="{BB962C8B-B14F-4D97-AF65-F5344CB8AC3E}">
        <p14:creationId xmlns:p14="http://schemas.microsoft.com/office/powerpoint/2010/main" val="1650744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106093B-F89F-4B70-A0A6-4A33DEC32783}"/>
              </a:ext>
            </a:extLst>
          </p:cNvPr>
          <p:cNvSpPr txBox="1"/>
          <p:nvPr/>
        </p:nvSpPr>
        <p:spPr>
          <a:xfrm>
            <a:off x="834888" y="1035040"/>
            <a:ext cx="9770164" cy="4524315"/>
          </a:xfrm>
          <a:prstGeom prst="rect">
            <a:avLst/>
          </a:prstGeom>
          <a:noFill/>
        </p:spPr>
        <p:txBody>
          <a:bodyPr wrap="square">
            <a:spAutoFit/>
          </a:bodyPr>
          <a:lstStyle/>
          <a:p>
            <a:r>
              <a:rPr lang="ru-RU" sz="2400" b="1" i="1" dirty="0">
                <a:solidFill>
                  <a:srgbClr val="0070C0"/>
                </a:solidFill>
                <a:latin typeface="Times New Roman" pitchFamily="18" charset="0"/>
                <a:cs typeface="Times New Roman" pitchFamily="18" charset="0"/>
              </a:rPr>
              <a:t>   В соответствии со статьей 41 Конституции Российской Федерации, каждый гражданин имеет право на охрану здоровья и медицинскую помощь, на бесплатную медицинскую помощь в государственных, муниципальных медицинских организациях.  </a:t>
            </a:r>
          </a:p>
          <a:p>
            <a:r>
              <a:rPr lang="ru-RU" sz="2400" b="1" i="1" dirty="0">
                <a:solidFill>
                  <a:srgbClr val="0070C0"/>
                </a:solidFill>
                <a:latin typeface="Times New Roman" pitchFamily="18" charset="0"/>
                <a:cs typeface="Times New Roman" pitchFamily="18" charset="0"/>
              </a:rPr>
              <a:t>  Государство является гарантом социальной защиты интересов граждан Российской Федерации в охране здоровья.</a:t>
            </a:r>
          </a:p>
          <a:p>
            <a:r>
              <a:rPr lang="ru-RU" sz="2400" b="1" i="1" dirty="0">
                <a:solidFill>
                  <a:srgbClr val="C00000"/>
                </a:solidFill>
                <a:latin typeface="Times New Roman" pitchFamily="18" charset="0"/>
                <a:cs typeface="Times New Roman" pitchFamily="18" charset="0"/>
              </a:rPr>
              <a:t>  </a:t>
            </a:r>
          </a:p>
          <a:p>
            <a:r>
              <a:rPr lang="ru-RU" sz="2400" b="1" i="1" dirty="0">
                <a:solidFill>
                  <a:srgbClr val="C00000"/>
                </a:solidFill>
                <a:latin typeface="Times New Roman" pitchFamily="18" charset="0"/>
                <a:cs typeface="Times New Roman" pitchFamily="18" charset="0"/>
              </a:rPr>
              <a:t>   Основные расходы на бесплатное оказание медицинской помощи населению несет государство. </a:t>
            </a:r>
          </a:p>
          <a:p>
            <a:r>
              <a:rPr lang="ru-RU" sz="2400" b="1" i="1" dirty="0">
                <a:solidFill>
                  <a:srgbClr val="0070C0"/>
                </a:solidFill>
                <a:latin typeface="Times New Roman" pitchFamily="18" charset="0"/>
                <a:cs typeface="Times New Roman" pitchFamily="18" charset="0"/>
              </a:rPr>
              <a:t>Около 79% от общей суммы расходов на медицинскую помощь несет Государство с учетом и социального налога - 5,1% к фонду оплаты труда, (частные средства составляют около 21%).</a:t>
            </a:r>
          </a:p>
        </p:txBody>
      </p:sp>
    </p:spTree>
    <p:extLst>
      <p:ext uri="{BB962C8B-B14F-4D97-AF65-F5344CB8AC3E}">
        <p14:creationId xmlns:p14="http://schemas.microsoft.com/office/powerpoint/2010/main" val="209819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D9D8AA-0EE1-45A5-A6F7-7DA2577B440B}"/>
              </a:ext>
            </a:extLst>
          </p:cNvPr>
          <p:cNvSpPr txBox="1"/>
          <p:nvPr/>
        </p:nvSpPr>
        <p:spPr>
          <a:xfrm>
            <a:off x="467139" y="326768"/>
            <a:ext cx="10485783" cy="6001643"/>
          </a:xfrm>
          <a:prstGeom prst="rect">
            <a:avLst/>
          </a:prstGeom>
          <a:noFill/>
        </p:spPr>
        <p:txBody>
          <a:bodyPr wrap="square">
            <a:spAutoFit/>
          </a:bodyPr>
          <a:lstStyle/>
          <a:p>
            <a:pPr eaLnBrk="1" hangingPunct="1"/>
            <a:endParaRPr lang="ru-RU" altLang="ru-RU" sz="2400" b="1" dirty="0">
              <a:solidFill>
                <a:srgbClr val="0070C0"/>
              </a:solidFill>
              <a:latin typeface="Times New Roman" panose="02020603050405020304" pitchFamily="18" charset="0"/>
              <a:cs typeface="Times New Roman" panose="02020603050405020304" pitchFamily="18" charset="0"/>
            </a:endParaRPr>
          </a:p>
          <a:p>
            <a:pPr eaLnBrk="1" hangingPunct="1"/>
            <a:r>
              <a:rPr lang="ru-RU" altLang="ru-RU" sz="2400" b="1" dirty="0">
                <a:solidFill>
                  <a:srgbClr val="C00000"/>
                </a:solidFill>
                <a:latin typeface="Times New Roman" panose="02020603050405020304" pitchFamily="18" charset="0"/>
                <a:cs typeface="Times New Roman" panose="02020603050405020304" pitchFamily="18" charset="0"/>
              </a:rPr>
              <a:t>Развитие идет по спирали</a:t>
            </a:r>
            <a:r>
              <a:rPr lang="ru-RU" altLang="ru-RU" sz="2400" dirty="0">
                <a:solidFill>
                  <a:srgbClr val="0070C0"/>
                </a:solidFill>
                <a:latin typeface="Times New Roman" panose="02020603050405020304" pitchFamily="18" charset="0"/>
                <a:cs typeface="Times New Roman" panose="02020603050405020304" pitchFamily="18" charset="0"/>
              </a:rPr>
              <a:t>, лучшее из накопленного опыта необходимо сохранить в современной системе здравоохранения РФ.</a:t>
            </a:r>
          </a:p>
          <a:p>
            <a:pPr eaLnBrk="1" hangingPunct="1"/>
            <a:endParaRPr lang="ru-RU" altLang="ru-RU" sz="2400" dirty="0">
              <a:solidFill>
                <a:srgbClr val="0070C0"/>
              </a:solidFill>
              <a:latin typeface="Times New Roman" panose="02020603050405020304" pitchFamily="18" charset="0"/>
              <a:cs typeface="Times New Roman" panose="02020603050405020304" pitchFamily="18" charset="0"/>
            </a:endParaRPr>
          </a:p>
          <a:p>
            <a:pPr eaLnBrk="1" hangingPunct="1"/>
            <a:r>
              <a:rPr lang="ru-RU" altLang="ru-RU" sz="2400" dirty="0">
                <a:solidFill>
                  <a:srgbClr val="0070C0"/>
                </a:solidFill>
                <a:latin typeface="Times New Roman" panose="02020603050405020304" pitchFamily="18" charset="0"/>
                <a:cs typeface="Times New Roman" panose="02020603050405020304" pitchFamily="18" charset="0"/>
              </a:rPr>
              <a:t>   Основой данного перехода должна стать </a:t>
            </a:r>
            <a:r>
              <a:rPr lang="ru-RU" altLang="ru-RU" sz="2400" b="1" dirty="0">
                <a:solidFill>
                  <a:srgbClr val="C00000"/>
                </a:solidFill>
                <a:latin typeface="Times New Roman" panose="02020603050405020304" pitchFamily="18" charset="0"/>
                <a:cs typeface="Times New Roman" panose="02020603050405020304" pitchFamily="18" charset="0"/>
              </a:rPr>
              <a:t>Программа государственных гарантий бесплатного оказания медицинской </a:t>
            </a:r>
            <a:r>
              <a:rPr lang="ru-RU" altLang="ru-RU" sz="2400" dirty="0">
                <a:solidFill>
                  <a:srgbClr val="0070C0"/>
                </a:solidFill>
                <a:latin typeface="Times New Roman" panose="02020603050405020304" pitchFamily="18" charset="0"/>
                <a:cs typeface="Times New Roman" panose="02020603050405020304" pitchFamily="18" charset="0"/>
              </a:rPr>
              <a:t>помощи населению РФ и система социального налога на ОМС (5,1%). </a:t>
            </a:r>
          </a:p>
          <a:p>
            <a:pPr eaLnBrk="1" hangingPunct="1"/>
            <a:r>
              <a:rPr lang="ru-RU" altLang="ru-RU" sz="2400" dirty="0">
                <a:solidFill>
                  <a:srgbClr val="0070C0"/>
                </a:solidFill>
                <a:latin typeface="Times New Roman" panose="02020603050405020304" pitchFamily="18" charset="0"/>
                <a:cs typeface="Times New Roman" panose="02020603050405020304" pitchFamily="18" charset="0"/>
              </a:rPr>
              <a:t> Участвуют медицинские организации разных форм собственности, страховые компании, ФФОМС, ТФОМС. </a:t>
            </a:r>
          </a:p>
          <a:p>
            <a:pPr eaLnBrk="1" hangingPunct="1"/>
            <a:r>
              <a:rPr lang="ru-RU" altLang="ru-RU" sz="2400" dirty="0">
                <a:solidFill>
                  <a:srgbClr val="C00000"/>
                </a:solidFill>
                <a:latin typeface="Times New Roman" panose="02020603050405020304" pitchFamily="18" charset="0"/>
                <a:cs typeface="Times New Roman" panose="02020603050405020304" pitchFamily="18" charset="0"/>
              </a:rPr>
              <a:t>Кто же лишнее звено в данном процессе? </a:t>
            </a:r>
          </a:p>
          <a:p>
            <a:pPr eaLnBrk="1" hangingPunct="1"/>
            <a:endParaRPr lang="ru-RU" altLang="ru-RU" sz="2400" dirty="0">
              <a:solidFill>
                <a:srgbClr val="0070C0"/>
              </a:solidFill>
              <a:latin typeface="Times New Roman" panose="02020603050405020304" pitchFamily="18" charset="0"/>
              <a:cs typeface="Times New Roman" panose="02020603050405020304" pitchFamily="18" charset="0"/>
            </a:endParaRPr>
          </a:p>
          <a:p>
            <a:pPr eaLnBrk="1" hangingPunct="1"/>
            <a:r>
              <a:rPr lang="ru-RU" altLang="ru-RU" sz="2400" dirty="0">
                <a:solidFill>
                  <a:srgbClr val="0070C0"/>
                </a:solidFill>
                <a:latin typeface="Times New Roman" panose="02020603050405020304" pitchFamily="18" charset="0"/>
                <a:cs typeface="Times New Roman" panose="02020603050405020304" pitchFamily="18" charset="0"/>
              </a:rPr>
              <a:t>ПРАВИТЕЛЬСТВО РОССИЙСКОЙ ФЕДЕРАЦИИ</a:t>
            </a:r>
          </a:p>
          <a:p>
            <a:pPr eaLnBrk="1" hangingPunct="1"/>
            <a:r>
              <a:rPr lang="ru-RU" altLang="ru-RU" sz="2400" dirty="0">
                <a:solidFill>
                  <a:srgbClr val="0070C0"/>
                </a:solidFill>
                <a:latin typeface="Times New Roman" panose="02020603050405020304" pitchFamily="18" charset="0"/>
                <a:cs typeface="Times New Roman" panose="02020603050405020304" pitchFamily="18" charset="0"/>
              </a:rPr>
              <a:t>П О С Т А Н О В Л Е Н И Е от 7 декабря 2019 г. № 1610 МОСКВА</a:t>
            </a:r>
          </a:p>
          <a:p>
            <a:pPr eaLnBrk="1" hangingPunct="1"/>
            <a:r>
              <a:rPr lang="ru-RU" altLang="ru-RU" sz="2400" dirty="0">
                <a:solidFill>
                  <a:srgbClr val="C00000"/>
                </a:solidFill>
                <a:latin typeface="Times New Roman" panose="02020603050405020304" pitchFamily="18" charset="0"/>
                <a:cs typeface="Times New Roman" panose="02020603050405020304" pitchFamily="18" charset="0"/>
              </a:rPr>
              <a:t>«О Программе государственных гарантий бесплатного оказания</a:t>
            </a:r>
          </a:p>
          <a:p>
            <a:pPr eaLnBrk="1" hangingPunct="1"/>
            <a:r>
              <a:rPr lang="ru-RU" altLang="ru-RU" sz="2400" dirty="0">
                <a:solidFill>
                  <a:srgbClr val="C00000"/>
                </a:solidFill>
                <a:latin typeface="Times New Roman" panose="02020603050405020304" pitchFamily="18" charset="0"/>
                <a:cs typeface="Times New Roman" panose="02020603050405020304" pitchFamily="18" charset="0"/>
              </a:rPr>
              <a:t>гражданам медицинской помощи на 2020 год и на плановый период 2021 и 2022 годов».</a:t>
            </a:r>
          </a:p>
        </p:txBody>
      </p:sp>
    </p:spTree>
    <p:extLst>
      <p:ext uri="{BB962C8B-B14F-4D97-AF65-F5344CB8AC3E}">
        <p14:creationId xmlns:p14="http://schemas.microsoft.com/office/powerpoint/2010/main" val="2644374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A9D254-84B9-4536-ABE8-9618EC6693E2}"/>
              </a:ext>
            </a:extLst>
          </p:cNvPr>
          <p:cNvSpPr txBox="1"/>
          <p:nvPr/>
        </p:nvSpPr>
        <p:spPr>
          <a:xfrm>
            <a:off x="261731" y="553423"/>
            <a:ext cx="10750826" cy="1200329"/>
          </a:xfrm>
          <a:prstGeom prst="rect">
            <a:avLst/>
          </a:prstGeom>
          <a:noFill/>
        </p:spPr>
        <p:txBody>
          <a:bodyPr wrap="square">
            <a:spAutoFit/>
          </a:bodyPr>
          <a:lstStyle/>
          <a:p>
            <a:r>
              <a:rPr lang="ru-RU" sz="2400" dirty="0">
                <a:solidFill>
                  <a:srgbClr val="0070C0"/>
                </a:solidFill>
                <a:effectLst/>
                <a:latin typeface="Times New Roman" panose="02020603050405020304" pitchFamily="18" charset="0"/>
                <a:cs typeface="Times New Roman" panose="02020603050405020304" pitchFamily="18" charset="0"/>
              </a:rPr>
              <a:t>«</a:t>
            </a:r>
            <a:r>
              <a:rPr lang="ru-RU" sz="2400" b="1" dirty="0">
                <a:solidFill>
                  <a:srgbClr val="0070C0"/>
                </a:solidFill>
                <a:effectLst/>
                <a:latin typeface="Times New Roman" panose="02020603050405020304" pitchFamily="18" charset="0"/>
                <a:cs typeface="Times New Roman" panose="02020603050405020304" pitchFamily="18" charset="0"/>
              </a:rPr>
              <a:t>О бюджете Федерального фонда обязательного медицинского страхования на 2020 год и на плановый период 2021 и 2022 годов</a:t>
            </a:r>
            <a:r>
              <a:rPr lang="ru-RU" sz="2400" dirty="0">
                <a:solidFill>
                  <a:srgbClr val="0070C0"/>
                </a:solidFill>
                <a:effectLst/>
                <a:latin typeface="Times New Roman" panose="02020603050405020304" pitchFamily="18" charset="0"/>
                <a:cs typeface="Times New Roman" panose="02020603050405020304" pitchFamily="18" charset="0"/>
              </a:rPr>
              <a:t>».  Президент Российской Федерации  </a:t>
            </a:r>
            <a:r>
              <a:rPr lang="ru-RU" sz="2400" dirty="0" err="1">
                <a:solidFill>
                  <a:srgbClr val="0070C0"/>
                </a:solidFill>
                <a:effectLst/>
                <a:latin typeface="Times New Roman" panose="02020603050405020304" pitchFamily="18" charset="0"/>
                <a:cs typeface="Times New Roman" panose="02020603050405020304" pitchFamily="18" charset="0"/>
              </a:rPr>
              <a:t>В.Путин</a:t>
            </a:r>
            <a:r>
              <a:rPr lang="ru-RU" sz="2400" dirty="0">
                <a:solidFill>
                  <a:srgbClr val="0070C0"/>
                </a:solidFill>
                <a:effectLst/>
                <a:latin typeface="Times New Roman" panose="02020603050405020304" pitchFamily="18" charset="0"/>
                <a:cs typeface="Times New Roman" panose="02020603050405020304" pitchFamily="18" charset="0"/>
              </a:rPr>
              <a:t> Москва, Кремль 2 декабря 2019 года № 382-ФЗ </a:t>
            </a:r>
            <a:endParaRPr lang="ru-RU" sz="2400" dirty="0">
              <a:solidFill>
                <a:srgbClr val="0070C0"/>
              </a:solidFill>
            </a:endParaRPr>
          </a:p>
        </p:txBody>
      </p:sp>
      <p:sp>
        <p:nvSpPr>
          <p:cNvPr id="5" name="TextBox 4">
            <a:extLst>
              <a:ext uri="{FF2B5EF4-FFF2-40B4-BE49-F238E27FC236}">
                <a16:creationId xmlns:a16="http://schemas.microsoft.com/office/drawing/2014/main" id="{8E815F86-8D8F-4027-8407-D751962B1E12}"/>
              </a:ext>
            </a:extLst>
          </p:cNvPr>
          <p:cNvSpPr txBox="1"/>
          <p:nvPr/>
        </p:nvSpPr>
        <p:spPr>
          <a:xfrm>
            <a:off x="347871" y="2106594"/>
            <a:ext cx="10664686" cy="4154984"/>
          </a:xfrm>
          <a:prstGeom prst="rect">
            <a:avLst/>
          </a:prstGeom>
          <a:noFill/>
        </p:spPr>
        <p:txBody>
          <a:bodyPr wrap="square">
            <a:spAutoFit/>
          </a:bodyPr>
          <a:lstStyle/>
          <a:p>
            <a:r>
              <a:rPr lang="ru-RU" altLang="ru-RU" sz="2400" b="1" dirty="0">
                <a:solidFill>
                  <a:srgbClr val="0070C0"/>
                </a:solidFill>
                <a:latin typeface="Times New Roman" panose="02020603050405020304" pitchFamily="18" charset="0"/>
                <a:cs typeface="Times New Roman" panose="02020603050405020304" pitchFamily="18" charset="0"/>
              </a:rPr>
              <a:t>  </a:t>
            </a:r>
            <a:r>
              <a:rPr lang="ru-RU" altLang="ru-RU" sz="2400" dirty="0">
                <a:solidFill>
                  <a:srgbClr val="0070C0"/>
                </a:solidFill>
                <a:latin typeface="Times New Roman" panose="02020603050405020304" pitchFamily="18" charset="0"/>
                <a:cs typeface="Times New Roman" panose="02020603050405020304" pitchFamily="18" charset="0"/>
              </a:rPr>
              <a:t>Статья 1. Основные характеристики бюджета Федерального фонда обязательного медицинского страхования на 2020 год и на плановый период 2021 и 2022 годов</a:t>
            </a:r>
          </a:p>
          <a:p>
            <a:r>
              <a:rPr lang="ru-RU" altLang="ru-RU" sz="2400" dirty="0">
                <a:solidFill>
                  <a:srgbClr val="0070C0"/>
                </a:solidFill>
                <a:latin typeface="Times New Roman" panose="02020603050405020304" pitchFamily="18" charset="0"/>
                <a:cs typeface="Times New Roman" panose="02020603050405020304" pitchFamily="18" charset="0"/>
              </a:rPr>
              <a:t>1. Утвердить основные характеристики бюджета Федерального фонда обязательного медицинского страхования (далее - Фонд)</a:t>
            </a:r>
            <a:r>
              <a:rPr lang="ru-RU" altLang="ru-RU" sz="2400" dirty="0">
                <a:solidFill>
                  <a:srgbClr val="C00000"/>
                </a:solidFill>
                <a:latin typeface="Times New Roman" panose="02020603050405020304" pitchFamily="18" charset="0"/>
                <a:cs typeface="Times New Roman" panose="02020603050405020304" pitchFamily="18" charset="0"/>
              </a:rPr>
              <a:t> на 2020 год:</a:t>
            </a:r>
          </a:p>
          <a:p>
            <a:r>
              <a:rPr lang="ru-RU" altLang="ru-RU" sz="2400" dirty="0">
                <a:solidFill>
                  <a:srgbClr val="0070C0"/>
                </a:solidFill>
                <a:latin typeface="Times New Roman" panose="02020603050405020304" pitchFamily="18" charset="0"/>
                <a:cs typeface="Times New Roman" panose="02020603050405020304" pitchFamily="18" charset="0"/>
              </a:rPr>
              <a:t>1) прогнозируемый общий </a:t>
            </a:r>
            <a:r>
              <a:rPr lang="ru-RU" altLang="ru-RU" sz="2400" dirty="0">
                <a:solidFill>
                  <a:srgbClr val="C00000"/>
                </a:solidFill>
                <a:latin typeface="Times New Roman" panose="02020603050405020304" pitchFamily="18" charset="0"/>
                <a:cs typeface="Times New Roman" panose="02020603050405020304" pitchFamily="18" charset="0"/>
              </a:rPr>
              <a:t>объем доходов бюджета Фонда в сумме 2 367 232 496,6 тыс. рублей</a:t>
            </a:r>
            <a:r>
              <a:rPr lang="ru-RU" altLang="ru-RU" sz="2400" dirty="0">
                <a:solidFill>
                  <a:srgbClr val="0070C0"/>
                </a:solidFill>
                <a:latin typeface="Times New Roman" panose="02020603050405020304" pitchFamily="18" charset="0"/>
                <a:cs typeface="Times New Roman" panose="02020603050405020304" pitchFamily="18" charset="0"/>
              </a:rPr>
              <a:t>, в том числе за счет межбюджетных трансфертов, получаемых из федерального бюджета в сумме 246 742 139,2 тыс. рублей;</a:t>
            </a:r>
          </a:p>
          <a:p>
            <a:r>
              <a:rPr lang="ru-RU" altLang="ru-RU" sz="2400" dirty="0">
                <a:solidFill>
                  <a:srgbClr val="0070C0"/>
                </a:solidFill>
                <a:latin typeface="Times New Roman" panose="02020603050405020304" pitchFamily="18" charset="0"/>
                <a:cs typeface="Times New Roman" panose="02020603050405020304" pitchFamily="18" charset="0"/>
              </a:rPr>
              <a:t>2)</a:t>
            </a:r>
            <a:r>
              <a:rPr lang="ru-RU" altLang="ru-RU" sz="2400" dirty="0">
                <a:solidFill>
                  <a:srgbClr val="C00000"/>
                </a:solidFill>
                <a:latin typeface="Times New Roman" panose="02020603050405020304" pitchFamily="18" charset="0"/>
                <a:cs typeface="Times New Roman" panose="02020603050405020304" pitchFamily="18" charset="0"/>
              </a:rPr>
              <a:t> общий объем расходов бюджета Фонда в сумме 2 368 610 870,2 тыс. рублей;</a:t>
            </a:r>
          </a:p>
          <a:p>
            <a:r>
              <a:rPr lang="ru-RU" altLang="ru-RU" sz="2400" dirty="0">
                <a:solidFill>
                  <a:srgbClr val="0070C0"/>
                </a:solidFill>
                <a:latin typeface="Times New Roman" panose="02020603050405020304" pitchFamily="18" charset="0"/>
                <a:cs typeface="Times New Roman" panose="02020603050405020304" pitchFamily="18" charset="0"/>
              </a:rPr>
              <a:t>3) </a:t>
            </a:r>
            <a:r>
              <a:rPr lang="ru-RU" altLang="ru-RU" sz="2400" b="1" dirty="0">
                <a:solidFill>
                  <a:srgbClr val="C00000"/>
                </a:solidFill>
                <a:latin typeface="Times New Roman" panose="02020603050405020304" pitchFamily="18" charset="0"/>
                <a:cs typeface="Times New Roman" panose="02020603050405020304" pitchFamily="18" charset="0"/>
              </a:rPr>
              <a:t>объем дефицита бюджета </a:t>
            </a:r>
            <a:r>
              <a:rPr lang="ru-RU" altLang="ru-RU" sz="2400" b="1" dirty="0">
                <a:solidFill>
                  <a:srgbClr val="0070C0"/>
                </a:solidFill>
                <a:latin typeface="Times New Roman" panose="02020603050405020304" pitchFamily="18" charset="0"/>
                <a:cs typeface="Times New Roman" panose="02020603050405020304" pitchFamily="18" charset="0"/>
              </a:rPr>
              <a:t>Фонда в сумме 1 378 373,6 тыс. рублей.</a:t>
            </a:r>
          </a:p>
        </p:txBody>
      </p:sp>
    </p:spTree>
    <p:extLst>
      <p:ext uri="{BB962C8B-B14F-4D97-AF65-F5344CB8AC3E}">
        <p14:creationId xmlns:p14="http://schemas.microsoft.com/office/powerpoint/2010/main" val="3822566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3CC48D-FFDF-4899-933E-17286B7A596D}"/>
              </a:ext>
            </a:extLst>
          </p:cNvPr>
          <p:cNvSpPr txBox="1"/>
          <p:nvPr/>
        </p:nvSpPr>
        <p:spPr>
          <a:xfrm>
            <a:off x="506896" y="836257"/>
            <a:ext cx="9740347" cy="5693866"/>
          </a:xfrm>
          <a:prstGeom prst="rect">
            <a:avLst/>
          </a:prstGeom>
          <a:noFill/>
        </p:spPr>
        <p:txBody>
          <a:bodyPr wrap="square">
            <a:spAutoFit/>
          </a:bodyPr>
          <a:lstStyle/>
          <a:p>
            <a:pPr marL="342900" indent="-342900">
              <a:buFont typeface="Arial" panose="020B0604020202020204" pitchFamily="34" charset="0"/>
              <a:buChar char="•"/>
            </a:pPr>
            <a:r>
              <a:rPr lang="ru-RU" sz="2800" b="1" i="1" dirty="0">
                <a:solidFill>
                  <a:srgbClr val="C00000"/>
                </a:solidFill>
                <a:latin typeface="Times New Roman" pitchFamily="18" charset="0"/>
                <a:cs typeface="Times New Roman" pitchFamily="18" charset="0"/>
              </a:rPr>
              <a:t>Государство</a:t>
            </a:r>
            <a:r>
              <a:rPr lang="ru-RU" sz="2800" b="1" i="1" dirty="0">
                <a:solidFill>
                  <a:srgbClr val="0070C0"/>
                </a:solidFill>
                <a:latin typeface="Times New Roman" pitchFamily="18" charset="0"/>
                <a:cs typeface="Times New Roman" pitchFamily="18" charset="0"/>
              </a:rPr>
              <a:t> является учредителем и собственником </a:t>
            </a:r>
            <a:r>
              <a:rPr lang="ru-RU" sz="2800" b="1" i="1" dirty="0">
                <a:solidFill>
                  <a:srgbClr val="C00000"/>
                </a:solidFill>
                <a:latin typeface="Times New Roman" pitchFamily="18" charset="0"/>
                <a:cs typeface="Times New Roman" pitchFamily="18" charset="0"/>
              </a:rPr>
              <a:t>68% медицинской инфраструктуры</a:t>
            </a:r>
            <a:r>
              <a:rPr lang="ru-RU" sz="2800" b="1" i="1" dirty="0">
                <a:solidFill>
                  <a:srgbClr val="0070C0"/>
                </a:solidFill>
                <a:latin typeface="Times New Roman" pitchFamily="18" charset="0"/>
                <a:cs typeface="Times New Roman" pitchFamily="18" charset="0"/>
              </a:rPr>
              <a:t> (5724 из 8419 медицинских организаций разного уровня и иных организаций, лицензированных к медицинской деятельности).</a:t>
            </a:r>
          </a:p>
          <a:p>
            <a:pPr marL="342900" indent="-342900">
              <a:buFont typeface="Arial" panose="020B0604020202020204" pitchFamily="34" charset="0"/>
              <a:buChar char="•"/>
            </a:pPr>
            <a:r>
              <a:rPr lang="ru-RU" sz="2800" b="1" i="1" dirty="0">
                <a:solidFill>
                  <a:srgbClr val="C00000"/>
                </a:solidFill>
                <a:latin typeface="Times New Roman" pitchFamily="18" charset="0"/>
                <a:cs typeface="Times New Roman" pitchFamily="18" charset="0"/>
              </a:rPr>
              <a:t>Государство</a:t>
            </a:r>
            <a:r>
              <a:rPr lang="ru-RU" sz="2800" b="1" i="1" dirty="0">
                <a:solidFill>
                  <a:srgbClr val="0070C0"/>
                </a:solidFill>
                <a:latin typeface="Times New Roman" pitchFamily="18" charset="0"/>
                <a:cs typeface="Times New Roman" pitchFamily="18" charset="0"/>
              </a:rPr>
              <a:t> является учредителем и собственником </a:t>
            </a:r>
            <a:r>
              <a:rPr lang="ru-RU" sz="2800" b="1" i="1" dirty="0">
                <a:solidFill>
                  <a:srgbClr val="C00000"/>
                </a:solidFill>
                <a:latin typeface="Times New Roman" pitchFamily="18" charset="0"/>
                <a:cs typeface="Times New Roman" pitchFamily="18" charset="0"/>
              </a:rPr>
              <a:t>96,7% организаций, лицензированных к образовательной деятельности </a:t>
            </a:r>
            <a:r>
              <a:rPr lang="ru-RU" sz="2800" b="1" i="1" dirty="0">
                <a:solidFill>
                  <a:srgbClr val="0070C0"/>
                </a:solidFill>
                <a:latin typeface="Times New Roman" pitchFamily="18" charset="0"/>
                <a:cs typeface="Times New Roman" pitchFamily="18" charset="0"/>
              </a:rPr>
              <a:t>в области медицины.</a:t>
            </a:r>
          </a:p>
          <a:p>
            <a:pPr marL="342900" indent="-342900">
              <a:buFont typeface="Arial" panose="020B0604020202020204" pitchFamily="34" charset="0"/>
              <a:buChar char="•"/>
            </a:pPr>
            <a:r>
              <a:rPr lang="ru-RU" sz="2800" b="1" i="1" dirty="0">
                <a:solidFill>
                  <a:srgbClr val="C00000"/>
                </a:solidFill>
                <a:latin typeface="Times New Roman" pitchFamily="18" charset="0"/>
                <a:cs typeface="Times New Roman" pitchFamily="18" charset="0"/>
              </a:rPr>
              <a:t>Государство</a:t>
            </a:r>
            <a:r>
              <a:rPr lang="ru-RU" sz="2800" b="1" i="1" dirty="0">
                <a:solidFill>
                  <a:srgbClr val="0070C0"/>
                </a:solidFill>
                <a:latin typeface="Times New Roman" pitchFamily="18" charset="0"/>
                <a:cs typeface="Times New Roman" pitchFamily="18" charset="0"/>
              </a:rPr>
              <a:t> устанавливает стандарты медицинской помощи и деятельности, образовательные стандарты и типовые образовательные программы, а также формирует профессиональные стандарты и критерии аккредитации медицинских работников).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405172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E91405-612D-4AD7-842C-A5019CA37521}"/>
              </a:ext>
            </a:extLst>
          </p:cNvPr>
          <p:cNvSpPr txBox="1"/>
          <p:nvPr/>
        </p:nvSpPr>
        <p:spPr>
          <a:xfrm>
            <a:off x="477079" y="428178"/>
            <a:ext cx="10197548" cy="5262979"/>
          </a:xfrm>
          <a:prstGeom prst="rect">
            <a:avLst/>
          </a:prstGeom>
          <a:noFill/>
        </p:spPr>
        <p:txBody>
          <a:bodyPr wrap="square">
            <a:spAutoFit/>
          </a:bodyPr>
          <a:lstStyle/>
          <a:p>
            <a:pPr marL="0" indent="0">
              <a:buNone/>
            </a:pPr>
            <a:r>
              <a:rPr lang="ru-RU" sz="2400" b="1" i="1" dirty="0">
                <a:solidFill>
                  <a:srgbClr val="0070C0"/>
                </a:solidFill>
                <a:latin typeface="Times New Roman" pitchFamily="18" charset="0"/>
                <a:cs typeface="Times New Roman" pitchFamily="18" charset="0"/>
              </a:rPr>
              <a:t>  Для обеспечения широких </a:t>
            </a:r>
            <a:r>
              <a:rPr lang="ru-RU" sz="2400" b="1" i="1" dirty="0">
                <a:solidFill>
                  <a:srgbClr val="C00000"/>
                </a:solidFill>
                <a:latin typeface="Times New Roman" pitchFamily="18" charset="0"/>
                <a:cs typeface="Times New Roman" pitchFamily="18" charset="0"/>
              </a:rPr>
              <a:t>государственных гарантий бесплатного оказания медицинской помощи </a:t>
            </a:r>
            <a:r>
              <a:rPr lang="ru-RU" sz="2400" b="1" i="1" dirty="0">
                <a:solidFill>
                  <a:srgbClr val="0070C0"/>
                </a:solidFill>
                <a:latin typeface="Times New Roman" pitchFamily="18" charset="0"/>
                <a:cs typeface="Times New Roman" pitchFamily="18" charset="0"/>
              </a:rPr>
              <a:t>каждому гражданину Российской Федерации требуется, чтобы государство реализовывало функции: </a:t>
            </a:r>
          </a:p>
          <a:p>
            <a:pPr marL="457200" indent="-457200">
              <a:buFont typeface="+mj-lt"/>
              <a:buAutoNum type="arabicPeriod"/>
            </a:pPr>
            <a:r>
              <a:rPr lang="ru-RU" sz="2400" b="1" i="1" dirty="0">
                <a:solidFill>
                  <a:srgbClr val="0070C0"/>
                </a:solidFill>
                <a:latin typeface="Times New Roman" pitchFamily="18" charset="0"/>
                <a:cs typeface="Times New Roman" pitchFamily="18" charset="0"/>
              </a:rPr>
              <a:t>разработчика </a:t>
            </a:r>
            <a:r>
              <a:rPr lang="ru-RU" sz="2400" b="1" i="1" dirty="0">
                <a:solidFill>
                  <a:srgbClr val="C00000"/>
                </a:solidFill>
                <a:latin typeface="Times New Roman" pitchFamily="18" charset="0"/>
                <a:cs typeface="Times New Roman" pitchFamily="18" charset="0"/>
              </a:rPr>
              <a:t>единой нормативно-правовой базы </a:t>
            </a:r>
            <a:r>
              <a:rPr lang="ru-RU" sz="2400" b="1" i="1" dirty="0">
                <a:solidFill>
                  <a:srgbClr val="0070C0"/>
                </a:solidFill>
                <a:latin typeface="Times New Roman" pitchFamily="18" charset="0"/>
                <a:cs typeface="Times New Roman" pitchFamily="18" charset="0"/>
              </a:rPr>
              <a:t>в сфере здравоохранения, </a:t>
            </a:r>
          </a:p>
          <a:p>
            <a:pPr marL="457200" indent="-457200">
              <a:buFont typeface="+mj-lt"/>
              <a:buAutoNum type="arabicPeriod"/>
            </a:pPr>
            <a:r>
              <a:rPr lang="ru-RU" sz="2400" b="1" i="1" dirty="0">
                <a:solidFill>
                  <a:srgbClr val="0070C0"/>
                </a:solidFill>
                <a:latin typeface="Times New Roman" pitchFamily="18" charset="0"/>
                <a:cs typeface="Times New Roman" pitchFamily="18" charset="0"/>
              </a:rPr>
              <a:t>координатора </a:t>
            </a:r>
            <a:r>
              <a:rPr lang="ru-RU" sz="2400" b="1" i="1" dirty="0">
                <a:solidFill>
                  <a:srgbClr val="C00000"/>
                </a:solidFill>
                <a:latin typeface="Times New Roman" pitchFamily="18" charset="0"/>
                <a:cs typeface="Times New Roman" pitchFamily="18" charset="0"/>
              </a:rPr>
              <a:t>территориального планирования</a:t>
            </a:r>
            <a:r>
              <a:rPr lang="ru-RU" sz="2400" b="1" i="1" dirty="0">
                <a:solidFill>
                  <a:srgbClr val="0070C0"/>
                </a:solidFill>
                <a:latin typeface="Times New Roman" pitchFamily="18" charset="0"/>
                <a:cs typeface="Times New Roman" pitchFamily="18" charset="0"/>
              </a:rPr>
              <a:t> организации системы здравоохранения, </a:t>
            </a:r>
          </a:p>
          <a:p>
            <a:pPr marL="457200" indent="-457200">
              <a:buFont typeface="+mj-lt"/>
              <a:buAutoNum type="arabicPeriod"/>
            </a:pPr>
            <a:r>
              <a:rPr lang="ru-RU" sz="2400" b="1" i="1" dirty="0">
                <a:solidFill>
                  <a:srgbClr val="0070C0"/>
                </a:solidFill>
                <a:latin typeface="Times New Roman" pitchFamily="18" charset="0"/>
                <a:cs typeface="Times New Roman" pitchFamily="18" charset="0"/>
              </a:rPr>
              <a:t>заказчика необходимых </a:t>
            </a:r>
            <a:r>
              <a:rPr lang="ru-RU" sz="2400" b="1" i="1" dirty="0">
                <a:solidFill>
                  <a:srgbClr val="C00000"/>
                </a:solidFill>
                <a:latin typeface="Times New Roman" pitchFamily="18" charset="0"/>
                <a:cs typeface="Times New Roman" pitchFamily="18" charset="0"/>
              </a:rPr>
              <a:t>объемов медицинской п</a:t>
            </a:r>
            <a:r>
              <a:rPr lang="ru-RU" sz="2400" b="1" i="1" dirty="0">
                <a:solidFill>
                  <a:srgbClr val="0070C0"/>
                </a:solidFill>
                <a:latin typeface="Times New Roman" pitchFamily="18" charset="0"/>
                <a:cs typeface="Times New Roman" pitchFamily="18" charset="0"/>
              </a:rPr>
              <a:t>омощи по видам и формам ее оказания, </a:t>
            </a:r>
          </a:p>
          <a:p>
            <a:pPr marL="457200" indent="-457200">
              <a:buFont typeface="+mj-lt"/>
              <a:buAutoNum type="arabicPeriod"/>
            </a:pPr>
            <a:r>
              <a:rPr lang="ru-RU" sz="2400" b="1" i="1" dirty="0">
                <a:solidFill>
                  <a:srgbClr val="0070C0"/>
                </a:solidFill>
                <a:latin typeface="Times New Roman" pitchFamily="18" charset="0"/>
                <a:cs typeface="Times New Roman" pitchFamily="18" charset="0"/>
              </a:rPr>
              <a:t>собственника (учредителя) </a:t>
            </a:r>
            <a:r>
              <a:rPr lang="ru-RU" sz="2400" b="1" i="1" dirty="0">
                <a:solidFill>
                  <a:srgbClr val="C00000"/>
                </a:solidFill>
                <a:latin typeface="Times New Roman" pitchFamily="18" charset="0"/>
                <a:cs typeface="Times New Roman" pitchFamily="18" charset="0"/>
              </a:rPr>
              <a:t>наиболее значимых для отечественного здравоохранения медицинских организаций </a:t>
            </a:r>
            <a:r>
              <a:rPr lang="ru-RU" sz="2400" b="1" i="1" dirty="0">
                <a:solidFill>
                  <a:srgbClr val="0070C0"/>
                </a:solidFill>
                <a:latin typeface="Times New Roman" pitchFamily="18" charset="0"/>
                <a:cs typeface="Times New Roman" pitchFamily="18" charset="0"/>
              </a:rPr>
              <a:t>и иных организаций, лицензированных к медицинской деятельности, </a:t>
            </a:r>
          </a:p>
          <a:p>
            <a:pPr marL="457200" indent="-457200">
              <a:buFont typeface="+mj-lt"/>
              <a:buAutoNum type="arabicPeriod"/>
            </a:pPr>
            <a:r>
              <a:rPr lang="ru-RU" sz="2400" b="1" i="1" dirty="0">
                <a:solidFill>
                  <a:srgbClr val="C00000"/>
                </a:solidFill>
                <a:latin typeface="Times New Roman" pitchFamily="18" charset="0"/>
                <a:cs typeface="Times New Roman" pitchFamily="18" charset="0"/>
              </a:rPr>
              <a:t>единого органа контроля и надзора </a:t>
            </a:r>
            <a:r>
              <a:rPr lang="ru-RU" sz="2400" b="1" i="1" dirty="0">
                <a:solidFill>
                  <a:srgbClr val="0070C0"/>
                </a:solidFill>
                <a:latin typeface="Times New Roman" pitchFamily="18" charset="0"/>
                <a:cs typeface="Times New Roman" pitchFamily="18" charset="0"/>
              </a:rPr>
              <a:t>за доступностью и качеством медицинской помощи.</a:t>
            </a:r>
          </a:p>
        </p:txBody>
      </p:sp>
    </p:spTree>
    <p:extLst>
      <p:ext uri="{BB962C8B-B14F-4D97-AF65-F5344CB8AC3E}">
        <p14:creationId xmlns:p14="http://schemas.microsoft.com/office/powerpoint/2010/main" val="58523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Подзаголовок 2">
            <a:extLst>
              <a:ext uri="{FF2B5EF4-FFF2-40B4-BE49-F238E27FC236}">
                <a16:creationId xmlns:a16="http://schemas.microsoft.com/office/drawing/2014/main" id="{815116AB-A04E-4AE8-B27E-BF040778E415}"/>
              </a:ext>
            </a:extLst>
          </p:cNvPr>
          <p:cNvSpPr>
            <a:spLocks noGrp="1"/>
          </p:cNvSpPr>
          <p:nvPr>
            <p:ph type="subTitle" idx="1"/>
          </p:nvPr>
        </p:nvSpPr>
        <p:spPr>
          <a:xfrm>
            <a:off x="954158" y="548680"/>
            <a:ext cx="9571382" cy="5355163"/>
          </a:xfrm>
          <a:noFill/>
          <a:scene3d>
            <a:camera prst="orthographicFront">
              <a:rot lat="0" lon="0" rev="0"/>
            </a:camera>
            <a:lightRig rig="contrasting" dir="t">
              <a:rot lat="0" lon="0" rev="7800000"/>
            </a:lightRig>
          </a:scene3d>
          <a:sp3d>
            <a:bevelT w="139700" h="139700"/>
          </a:sp3d>
        </p:spPr>
        <p:txBody>
          <a:bodyPr rtlCol="0">
            <a:normAutofit lnSpcReduction="10000"/>
          </a:bodyPr>
          <a:lstStyle/>
          <a:p>
            <a:pPr algn="l" eaLnBrk="1" fontAlgn="auto" hangingPunct="1">
              <a:buClr>
                <a:schemeClr val="accent6">
                  <a:lumMod val="75000"/>
                </a:schemeClr>
              </a:buClr>
              <a:defRPr/>
            </a:pPr>
            <a:r>
              <a:rPr lang="ru-RU" sz="2800" b="1" i="1" dirty="0">
                <a:solidFill>
                  <a:srgbClr val="0070C0"/>
                </a:solidFill>
                <a:latin typeface="Times New Roman" panose="02020603050405020304" pitchFamily="18" charset="0"/>
                <a:cs typeface="Times New Roman" panose="02020603050405020304" pitchFamily="18" charset="0"/>
              </a:rPr>
              <a:t>     </a:t>
            </a:r>
          </a:p>
          <a:p>
            <a:pPr algn="l" eaLnBrk="1" fontAlgn="auto" hangingPunct="1">
              <a:buClr>
                <a:schemeClr val="accent6">
                  <a:lumMod val="75000"/>
                </a:schemeClr>
              </a:buClr>
              <a:defRPr/>
            </a:pPr>
            <a:r>
              <a:rPr lang="ru-RU" sz="2800" b="1" i="1" dirty="0">
                <a:solidFill>
                  <a:srgbClr val="0070C0"/>
                </a:solidFill>
                <a:latin typeface="Times New Roman" panose="02020603050405020304" pitchFamily="18" charset="0"/>
                <a:cs typeface="Times New Roman" panose="02020603050405020304" pitchFamily="18" charset="0"/>
              </a:rPr>
              <a:t>                  Государство не может снять с себя ответственность за сохранение таких основополагающих прав человека как право на жизнь и охрану здоровья, это недопустимо.</a:t>
            </a:r>
          </a:p>
          <a:p>
            <a:pPr algn="l" eaLnBrk="1" fontAlgn="auto" hangingPunct="1">
              <a:buClr>
                <a:schemeClr val="accent6">
                  <a:lumMod val="75000"/>
                </a:schemeClr>
              </a:buClr>
              <a:defRPr/>
            </a:pPr>
            <a:r>
              <a:rPr lang="ru-RU" sz="2800" b="1" i="1" dirty="0">
                <a:solidFill>
                  <a:srgbClr val="0070C0"/>
                </a:solidFill>
                <a:latin typeface="Times New Roman" panose="02020603050405020304" pitchFamily="18" charset="0"/>
                <a:cs typeface="Times New Roman" panose="02020603050405020304" pitchFamily="18" charset="0"/>
              </a:rPr>
              <a:t>          В связи с этим формирование новой стратегии Государства РФ направленной на </a:t>
            </a:r>
            <a:r>
              <a:rPr lang="ru-RU" sz="2800" b="1" i="1" dirty="0">
                <a:solidFill>
                  <a:srgbClr val="C00000"/>
                </a:solidFill>
                <a:latin typeface="Times New Roman" panose="02020603050405020304" pitchFamily="18" charset="0"/>
                <a:cs typeface="Times New Roman" panose="02020603050405020304" pitchFamily="18" charset="0"/>
              </a:rPr>
              <a:t>создание Национальной системы здравоохранения работающей по единым правилам, стандартам, порядкам </a:t>
            </a:r>
            <a:r>
              <a:rPr lang="ru-RU" sz="2800" b="1" i="1" dirty="0">
                <a:solidFill>
                  <a:srgbClr val="0070C0"/>
                </a:solidFill>
                <a:latin typeface="Times New Roman" panose="02020603050405020304" pitchFamily="18" charset="0"/>
                <a:cs typeface="Times New Roman" panose="02020603050405020304" pitchFamily="18" charset="0"/>
              </a:rPr>
              <a:t>включающей в себя как государственную, муниципальную, так и частную систему здравоохранения является актуальной.        </a:t>
            </a:r>
          </a:p>
          <a:p>
            <a:pPr algn="l" eaLnBrk="1" fontAlgn="auto" hangingPunct="1">
              <a:buClr>
                <a:schemeClr val="accent6">
                  <a:lumMod val="75000"/>
                </a:schemeClr>
              </a:buClr>
              <a:defRPr/>
            </a:pPr>
            <a:r>
              <a:rPr lang="ru-RU" sz="2800" b="1" i="1" dirty="0">
                <a:solidFill>
                  <a:srgbClr val="0070C0"/>
                </a:solidFill>
                <a:latin typeface="Times New Roman" panose="02020603050405020304" pitchFamily="18" charset="0"/>
                <a:cs typeface="Times New Roman" panose="02020603050405020304" pitchFamily="18" charset="0"/>
              </a:rPr>
              <a:t> </a:t>
            </a:r>
            <a:endParaRPr lang="ru-RU" sz="2800" dirty="0">
              <a:solidFill>
                <a:srgbClr val="0070C0"/>
              </a:solidFill>
              <a:latin typeface="Times New Roman" panose="02020603050405020304" pitchFamily="18" charset="0"/>
              <a:cs typeface="Times New Roman" panose="02020603050405020304" pitchFamily="18" charset="0"/>
            </a:endParaRPr>
          </a:p>
          <a:p>
            <a:pPr algn="l" eaLnBrk="1" fontAlgn="auto" hangingPunct="1">
              <a:spcBef>
                <a:spcPct val="0"/>
              </a:spcBef>
              <a:buClr>
                <a:schemeClr val="accent6">
                  <a:lumMod val="75000"/>
                </a:schemeClr>
              </a:buClr>
              <a:defRPr/>
            </a:pPr>
            <a:endParaRPr lang="ru-RU" altLang="ru-RU"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E2CF83-89F2-4880-ACC1-3C3A04A8A8A9}"/>
              </a:ext>
            </a:extLst>
          </p:cNvPr>
          <p:cNvSpPr>
            <a:spLocks noGrp="1"/>
          </p:cNvSpPr>
          <p:nvPr>
            <p:ph type="title"/>
          </p:nvPr>
        </p:nvSpPr>
        <p:spPr>
          <a:xfrm>
            <a:off x="318051" y="327992"/>
            <a:ext cx="10436087" cy="6530008"/>
          </a:xfrm>
        </p:spPr>
        <p:txBody>
          <a:bodyPr>
            <a:noAutofit/>
          </a:bodyPr>
          <a:lstStyle/>
          <a:p>
            <a:r>
              <a:rPr lang="ru-RU" sz="2000" dirty="0">
                <a:solidFill>
                  <a:srgbClr val="C00000"/>
                </a:solidFill>
                <a:latin typeface="Times New Roman" panose="02020603050405020304" pitchFamily="18" charset="0"/>
                <a:cs typeface="Times New Roman" panose="02020603050405020304" pitchFamily="18" charset="0"/>
              </a:rPr>
              <a:t>Основные тезисы:</a:t>
            </a:r>
            <a:br>
              <a:rPr lang="ru-RU" sz="2000" dirty="0">
                <a:solidFill>
                  <a:srgbClr val="C0000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1. Государство является гарантом охраны здоровья населения РФ. Исторический опыт доказывает, что в </a:t>
            </a:r>
            <a:r>
              <a:rPr lang="ru-RU" sz="2000" dirty="0">
                <a:solidFill>
                  <a:srgbClr val="C00000"/>
                </a:solidFill>
                <a:latin typeface="Times New Roman" panose="02020603050405020304" pitchFamily="18" charset="0"/>
                <a:cs typeface="Times New Roman" panose="02020603050405020304" pitchFamily="18" charset="0"/>
              </a:rPr>
              <a:t>условиях глобальных угроз  Российское Государство – функционирует эффективно.</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2. ОМС РФ – положительный опыт нахождения постоянного источника финансирования государственной системы здравоохранения. </a:t>
            </a:r>
            <a:r>
              <a:rPr lang="ru-RU" sz="2000" dirty="0">
                <a:solidFill>
                  <a:srgbClr val="C00000"/>
                </a:solidFill>
                <a:latin typeface="Times New Roman" panose="02020603050405020304" pitchFamily="18" charset="0"/>
                <a:cs typeface="Times New Roman" panose="02020603050405020304" pitchFamily="18" charset="0"/>
              </a:rPr>
              <a:t>Рыночные отношения в здравоохранении не подходят в условии новых вызовов связанных с пандемиями.  </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3. </a:t>
            </a:r>
            <a:r>
              <a:rPr lang="ru-RU" sz="2000" dirty="0">
                <a:solidFill>
                  <a:srgbClr val="C00000"/>
                </a:solidFill>
                <a:latin typeface="Times New Roman" panose="02020603050405020304" pitchFamily="18" charset="0"/>
                <a:cs typeface="Times New Roman" panose="02020603050405020304" pitchFamily="18" charset="0"/>
              </a:rPr>
              <a:t>ОМС создал важные институты</a:t>
            </a:r>
            <a:r>
              <a:rPr lang="ru-RU" sz="2000" dirty="0">
                <a:solidFill>
                  <a:srgbClr val="0070C0"/>
                </a:solidFill>
                <a:latin typeface="Times New Roman" panose="02020603050405020304" pitchFamily="18" charset="0"/>
                <a:cs typeface="Times New Roman" panose="02020603050405020304" pitchFamily="18" charset="0"/>
              </a:rPr>
              <a:t>, которые необходимо сохранить на будущее при возможном переходе к национальной системе здравоохранения (Семашко). ФФОМС.ТФОМС (как филиалы). Стандартизация медицинских организаций через систему лицензирования и аккредитацию кадров.</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4. </a:t>
            </a:r>
            <a:r>
              <a:rPr lang="ru-RU" sz="2000" dirty="0">
                <a:solidFill>
                  <a:srgbClr val="C00000"/>
                </a:solidFill>
                <a:latin typeface="Times New Roman" panose="02020603050405020304" pitchFamily="18" charset="0"/>
                <a:cs typeface="Times New Roman" panose="02020603050405020304" pitchFamily="18" charset="0"/>
              </a:rPr>
              <a:t>ФФОМС способен стать главным страховщиком </a:t>
            </a:r>
            <a:r>
              <a:rPr lang="ru-RU" sz="2000" dirty="0">
                <a:solidFill>
                  <a:srgbClr val="0070C0"/>
                </a:solidFill>
                <a:latin typeface="Times New Roman" panose="02020603050405020304" pitchFamily="18" charset="0"/>
                <a:cs typeface="Times New Roman" panose="02020603050405020304" pitchFamily="18" charset="0"/>
              </a:rPr>
              <a:t>без страховых организаций в системе ОМС.</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5. Страховые медицинские организации должны </a:t>
            </a:r>
            <a:r>
              <a:rPr lang="ru-RU" sz="2000" dirty="0">
                <a:solidFill>
                  <a:srgbClr val="C00000"/>
                </a:solidFill>
                <a:latin typeface="Times New Roman" panose="02020603050405020304" pitchFamily="18" charset="0"/>
                <a:cs typeface="Times New Roman" panose="02020603050405020304" pitchFamily="18" charset="0"/>
              </a:rPr>
              <a:t>развивать ДМС. </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6. </a:t>
            </a:r>
            <a:r>
              <a:rPr lang="ru-RU" sz="2000" dirty="0">
                <a:solidFill>
                  <a:srgbClr val="C00000"/>
                </a:solidFill>
                <a:latin typeface="Times New Roman" panose="02020603050405020304" pitchFamily="18" charset="0"/>
                <a:cs typeface="Times New Roman" panose="02020603050405020304" pitchFamily="18" charset="0"/>
              </a:rPr>
              <a:t>Частная система здравоохранения должна быть участником системы ОМС, </a:t>
            </a:r>
            <a:r>
              <a:rPr lang="ru-RU" sz="2000" dirty="0">
                <a:solidFill>
                  <a:srgbClr val="0070C0"/>
                </a:solidFill>
                <a:latin typeface="Times New Roman" panose="02020603050405020304" pitchFamily="18" charset="0"/>
                <a:cs typeface="Times New Roman" panose="02020603050405020304" pitchFamily="18" charset="0"/>
              </a:rPr>
              <a:t>как исключение, при невозможности найти поставщика среди государственных ЛПУ.</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7. Поддержка Государством развития частной системы здравоохранения, как конституционного принципа </a:t>
            </a:r>
            <a:r>
              <a:rPr lang="ru-RU" sz="2000" dirty="0">
                <a:solidFill>
                  <a:srgbClr val="C00000"/>
                </a:solidFill>
                <a:latin typeface="Times New Roman" panose="02020603050405020304" pitchFamily="18" charset="0"/>
                <a:cs typeface="Times New Roman" panose="02020603050405020304" pitchFamily="18" charset="0"/>
              </a:rPr>
              <a:t>возможности выбора альтернативы </a:t>
            </a:r>
            <a:r>
              <a:rPr lang="ru-RU" sz="2000" dirty="0">
                <a:solidFill>
                  <a:srgbClr val="0070C0"/>
                </a:solidFill>
                <a:latin typeface="Times New Roman" panose="02020603050405020304" pitchFamily="18" charset="0"/>
                <a:cs typeface="Times New Roman" panose="02020603050405020304" pitchFamily="18" charset="0"/>
              </a:rPr>
              <a:t>населением.</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8. </a:t>
            </a:r>
            <a:r>
              <a:rPr lang="ru-RU" sz="2000" dirty="0">
                <a:solidFill>
                  <a:srgbClr val="C00000"/>
                </a:solidFill>
                <a:latin typeface="Times New Roman" panose="02020603050405020304" pitchFamily="18" charset="0"/>
                <a:cs typeface="Times New Roman" panose="02020603050405020304" pitchFamily="18" charset="0"/>
              </a:rPr>
              <a:t>Запрет платных услуг в государственных медицинских организациях </a:t>
            </a:r>
            <a:r>
              <a:rPr lang="ru-RU" sz="2000" dirty="0">
                <a:solidFill>
                  <a:srgbClr val="0070C0"/>
                </a:solidFill>
                <a:latin typeface="Times New Roman" panose="02020603050405020304" pitchFamily="18" charset="0"/>
                <a:cs typeface="Times New Roman" panose="02020603050405020304" pitchFamily="18" charset="0"/>
              </a:rPr>
              <a:t>– участников Программы государственных гарантий в системе ОМС.</a:t>
            </a:r>
            <a:br>
              <a:rPr lang="ru-RU" sz="2000" dirty="0">
                <a:solidFill>
                  <a:srgbClr val="0070C0"/>
                </a:solidFill>
                <a:latin typeface="Times New Roman" panose="02020603050405020304" pitchFamily="18" charset="0"/>
                <a:cs typeface="Times New Roman" panose="02020603050405020304" pitchFamily="18" charset="0"/>
              </a:rPr>
            </a:br>
            <a:r>
              <a:rPr lang="ru-RU" sz="2000" dirty="0">
                <a:solidFill>
                  <a:srgbClr val="0070C0"/>
                </a:solidFill>
                <a:latin typeface="Times New Roman" panose="02020603050405020304" pitchFamily="18" charset="0"/>
                <a:cs typeface="Times New Roman" panose="02020603050405020304" pitchFamily="18" charset="0"/>
              </a:rPr>
              <a:t>9. Упрощение </a:t>
            </a:r>
            <a:r>
              <a:rPr lang="ru-RU" sz="2000" dirty="0">
                <a:solidFill>
                  <a:srgbClr val="C00000"/>
                </a:solidFill>
                <a:latin typeface="Times New Roman" panose="02020603050405020304" pitchFamily="18" charset="0"/>
                <a:cs typeface="Times New Roman" panose="02020603050405020304" pitchFamily="18" charset="0"/>
              </a:rPr>
              <a:t>(реформа) системы ПМСП</a:t>
            </a:r>
            <a:r>
              <a:rPr lang="ru-RU" sz="2000" dirty="0">
                <a:solidFill>
                  <a:srgbClr val="0070C0"/>
                </a:solidFill>
                <a:latin typeface="Times New Roman" panose="02020603050405020304" pitchFamily="18" charset="0"/>
                <a:cs typeface="Times New Roman" panose="02020603050405020304" pitchFamily="18" charset="0"/>
              </a:rPr>
              <a:t>.  Служба общественного здравоохранения.</a:t>
            </a:r>
            <a:endParaRPr lang="ru-RU" sz="2000" dirty="0"/>
          </a:p>
        </p:txBody>
      </p:sp>
    </p:spTree>
    <p:extLst>
      <p:ext uri="{BB962C8B-B14F-4D97-AF65-F5344CB8AC3E}">
        <p14:creationId xmlns:p14="http://schemas.microsoft.com/office/powerpoint/2010/main" val="3383502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3AC126-E55A-4A4D-87AC-016E20F66C19}"/>
              </a:ext>
            </a:extLst>
          </p:cNvPr>
          <p:cNvSpPr txBox="1"/>
          <p:nvPr/>
        </p:nvSpPr>
        <p:spPr>
          <a:xfrm>
            <a:off x="337931" y="346143"/>
            <a:ext cx="9889434" cy="5991384"/>
          </a:xfrm>
          <a:prstGeom prst="rect">
            <a:avLst/>
          </a:prstGeom>
          <a:noFill/>
        </p:spPr>
        <p:txBody>
          <a:bodyPr wrap="square">
            <a:spAutoFit/>
          </a:bodyPr>
          <a:lstStyle/>
          <a:p>
            <a:pPr algn="ctr" fontAlgn="auto">
              <a:lnSpc>
                <a:spcPct val="150000"/>
              </a:lnSpc>
            </a:pPr>
            <a:r>
              <a:rPr lang="ru-RU" sz="2000" b="1" kern="15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Три факта из 10 «ФАКТОВ О ФИНАНСИРОВАНИИ ЗДРАВООХРАНЕНИЯ» (</a:t>
            </a:r>
            <a:r>
              <a:rPr lang="ru-RU" sz="2000" b="1" kern="15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ВОЗ</a:t>
            </a:r>
            <a:r>
              <a:rPr lang="ru-RU" sz="2000" b="1" kern="15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ru-RU" sz="2000" b="1" kern="150" dirty="0">
              <a:solidFill>
                <a:srgbClr val="0070C0"/>
              </a:solidFill>
              <a:effectLst/>
              <a:latin typeface="Times New Roman" panose="02020603050405020304" pitchFamily="18" charset="0"/>
              <a:ea typeface="SimSun" panose="02010600030101010101" pitchFamily="2" charset="-122"/>
              <a:cs typeface="Mangal" panose="02040503050203030202" pitchFamily="18" charset="0"/>
            </a:endParaRPr>
          </a:p>
          <a:p>
            <a:pPr fontAlgn="auto"/>
            <a:r>
              <a:rPr lang="ru-RU" sz="1800" kern="15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p>
          <a:p>
            <a:pPr fontAlgn="auto"/>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Более эффективное расходование средств позволит расширить охват медицинской помощью. </a:t>
            </a:r>
          </a:p>
          <a:p>
            <a:pPr fontAlgn="auto"/>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Обычно от 20% до 40% средств на здравоохранение растрачивается впустую</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из-за чего многие люди остаются без столь необходимой для них медицинской помощи. </a:t>
            </a:r>
          </a:p>
          <a:p>
            <a:pPr fontAlgn="auto"/>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Переплата является одной из форм растрачивания средств. </a:t>
            </a:r>
          </a:p>
          <a:p>
            <a:pPr fontAlgn="auto"/>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Так, например, в некоторых местах </a:t>
            </a:r>
            <a:r>
              <a:rPr lang="ru-RU"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цены на лекарства превышают международные средние цены во много раз,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что приводит к уменьшению денежных средств на другие медико-санитарные услуги.</a:t>
            </a:r>
          </a:p>
          <a:p>
            <a:pPr>
              <a:spcAft>
                <a:spcPts val="800"/>
              </a:spcAft>
            </a:pP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Лучшее использование лекарств позволит </a:t>
            </a:r>
            <a:r>
              <a:rPr lang="ru-RU"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странам сэкономить до 5% их расходов </a:t>
            </a:r>
            <a:r>
              <a:rPr lang="ru-RU"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на здравоохранение. Так, например, стратегия Франции по использованию лекарств-дженериков вместо патентованных лекарств позволила сэкономить в 2008 году сумму, эквивалентную 1,94 миллиарда долларов США.</a:t>
            </a:r>
          </a:p>
          <a:p>
            <a:pPr>
              <a:spcAft>
                <a:spcPts val="800"/>
              </a:spcAft>
            </a:pPr>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От половины до двух третей всех государственных расходов на здравоохранение используется на больничную помощь. Ежегодные глобальные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убытки, связанные с неэффективностью больничной помощи, исчисляются почти в 300 миллиардов долларов США</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a:spcAft>
                <a:spcPts val="8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Благодаря более эффективному расходованию финансовых средств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продуктивность больниц можно повысить на 15%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без каких-либо дополнительных расходов.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1997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C2D621-1481-4C6E-B10B-D406D3C55C38}"/>
              </a:ext>
            </a:extLst>
          </p:cNvPr>
          <p:cNvSpPr txBox="1"/>
          <p:nvPr/>
        </p:nvSpPr>
        <p:spPr>
          <a:xfrm>
            <a:off x="0" y="2551837"/>
            <a:ext cx="12192000" cy="1938992"/>
          </a:xfrm>
          <a:prstGeom prst="rect">
            <a:avLst/>
          </a:prstGeom>
          <a:solidFill>
            <a:schemeClr val="accent1">
              <a:lumMod val="20000"/>
              <a:lumOff val="80000"/>
            </a:schemeClr>
          </a:solidFill>
        </p:spPr>
        <p:txBody>
          <a:bodyPr wrap="square">
            <a:spAutoFit/>
          </a:bodyPr>
          <a:lstStyle/>
          <a:p>
            <a:pPr algn="ctr"/>
            <a:r>
              <a:rPr lang="ru-RU" sz="2800" b="1" dirty="0">
                <a:solidFill>
                  <a:srgbClr val="0070C0"/>
                </a:solidFill>
                <a:latin typeface="Times New Roman" panose="02020603050405020304" pitchFamily="18" charset="0"/>
                <a:cs typeface="Times New Roman" panose="02020603050405020304" pitchFamily="18" charset="0"/>
              </a:rPr>
              <a:t>Этапы развития государственного принципа организации медицинской помощи населению России (национальная система государственного здравоохранения Семашко- </a:t>
            </a:r>
            <a:r>
              <a:rPr lang="ru-RU" sz="2800" b="1" dirty="0" err="1">
                <a:solidFill>
                  <a:srgbClr val="0070C0"/>
                </a:solidFill>
                <a:latin typeface="Times New Roman" panose="02020603050405020304" pitchFamily="18" charset="0"/>
                <a:cs typeface="Times New Roman" panose="02020603050405020304" pitchFamily="18" charset="0"/>
              </a:rPr>
              <a:t>Бевериджа</a:t>
            </a:r>
            <a:r>
              <a:rPr lang="ru-RU" sz="2800" b="1" dirty="0">
                <a:solidFill>
                  <a:srgbClr val="0070C0"/>
                </a:solidFill>
                <a:latin typeface="Times New Roman" panose="02020603050405020304" pitchFamily="18" charset="0"/>
                <a:cs typeface="Times New Roman" panose="02020603050405020304" pitchFamily="18" charset="0"/>
              </a:rPr>
              <a:t>)</a:t>
            </a:r>
            <a:br>
              <a:rPr lang="ru-RU" sz="2800" b="1" dirty="0">
                <a:solidFill>
                  <a:srgbClr val="0070C0"/>
                </a:solidFill>
                <a:latin typeface="Times New Roman" panose="02020603050405020304" pitchFamily="18" charset="0"/>
                <a:cs typeface="Times New Roman" panose="02020603050405020304" pitchFamily="18" charset="0"/>
              </a:rPr>
            </a:br>
            <a:br>
              <a:rPr lang="en-US" sz="1800" b="1" dirty="0">
                <a:solidFill>
                  <a:srgbClr val="C00000"/>
                </a:solidFill>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2835718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838200" y="576470"/>
            <a:ext cx="9250017" cy="5138530"/>
          </a:xfrm>
        </p:spPr>
        <p:txBody>
          <a:bodyPr>
            <a:noAutofit/>
          </a:bodyPr>
          <a:lstStyle/>
          <a:p>
            <a:pPr indent="449580">
              <a:lnSpc>
                <a:spcPct val="107000"/>
              </a:lnSpc>
              <a:spcAft>
                <a:spcPts val="800"/>
              </a:spcAft>
            </a:pP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Российская система здравоохранения прошла долгий путь становления от частной системы здравоохранения – народной медицины средневекового периода (возмездной, с участием иностранных врачей),  до </a:t>
            </a:r>
            <a:r>
              <a:rPr lang="ru-RU" sz="2400" u="sng"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хорошо развитой системы здравоохранения советского периода</a:t>
            </a: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основанной на профилактических принципах (конец 70-х годов 20 века).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Существенные изменения система здравоохранения претерпела в связи с переходом от бюджетного здравоохранения к системе медицинского страхования, внедрению рыночных отношений и развитию медицинских услуг, </a:t>
            </a:r>
            <a:r>
              <a:rPr lang="ru-RU" sz="2400" u="sng"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не характерных для традиций отечественной медицины.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Данная реформа здравоохранения на долгие годы отдалила здравоохранение России от профилактических принципов.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endParaRPr lang="ru-RU"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479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26EEF3-8918-4C0A-BB6C-C3415EBDE87B}"/>
              </a:ext>
            </a:extLst>
          </p:cNvPr>
          <p:cNvSpPr>
            <a:spLocks noGrp="1"/>
          </p:cNvSpPr>
          <p:nvPr>
            <p:ph type="title"/>
          </p:nvPr>
        </p:nvSpPr>
        <p:spPr>
          <a:xfrm>
            <a:off x="417443" y="74543"/>
            <a:ext cx="10734261" cy="6708913"/>
          </a:xfrm>
        </p:spPr>
        <p:txBody>
          <a:bodyPr>
            <a:noAutofit/>
          </a:bodyPr>
          <a:lstStyle/>
          <a:p>
            <a:pPr indent="449580">
              <a:lnSpc>
                <a:spcPct val="107000"/>
              </a:lnSpc>
              <a:spcAft>
                <a:spcPts val="800"/>
              </a:spcAft>
            </a:pP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Одним из основных достижений отечественного </a:t>
            </a:r>
            <a:r>
              <a:rPr lang="ru-RU" sz="2400" b="1" u="sng"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государственного здравоохранения </a:t>
            </a: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было </a:t>
            </a:r>
            <a:r>
              <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развитие профилактических принципов, начиная с применения массовой вакцинации от оспы в </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XIX</a:t>
            </a:r>
            <a:r>
              <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веке </a:t>
            </a: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и уникального опыта внедрения диспансеризации раннего социалистического периода 30-х годов прошлого столетия.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Главным достижением данного метода был массовый охват населения прививками, поддержание здоровья на высоком уровне путем соблюдения рекомендаций здорового образа жизни (ЗОЖ), повышение самосознания населения о необходимости предупреждения болезней.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Подобные принципы невозможно внедрять только методом массового убеждения, они требовали законодательного закрепления.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Однако </a:t>
            </a:r>
            <a:r>
              <a:rPr lang="ru-RU"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баланс между общественной безопасностью, связанной, в основном, с массовыми инфекционными заболеваниями и автономией личности, соблюдением обязательности и  добровольности,  всегда входил в противоречие с государственными интересами</a:t>
            </a: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направленными на защиту общественного здоровья нации.  </a:t>
            </a:r>
            <a:br>
              <a:rPr lang="ru-RU"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879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B83A9F-ED95-4BA5-8D86-C9BCE29E1596}"/>
              </a:ext>
            </a:extLst>
          </p:cNvPr>
          <p:cNvSpPr>
            <a:spLocks noGrp="1"/>
          </p:cNvSpPr>
          <p:nvPr>
            <p:ph type="title"/>
          </p:nvPr>
        </p:nvSpPr>
        <p:spPr>
          <a:xfrm>
            <a:off x="549966" y="288236"/>
            <a:ext cx="10452651" cy="6390860"/>
          </a:xfrm>
        </p:spPr>
        <p:txBody>
          <a:bodyPr>
            <a:normAutofit fontScale="90000"/>
          </a:bodyPr>
          <a:lstStyle/>
          <a:p>
            <a:r>
              <a:rPr lang="ru-RU" sz="2400" dirty="0">
                <a:solidFill>
                  <a:srgbClr val="0070C0"/>
                </a:solidFill>
                <a:effectLst/>
                <a:latin typeface="Times New Roman" panose="02020603050405020304" pitchFamily="18" charset="0"/>
                <a:ea typeface="TimesNewRomanPSMT"/>
              </a:rPr>
              <a:t>   </a:t>
            </a:r>
            <a:r>
              <a:rPr lang="ru-RU" sz="2400" b="1" dirty="0">
                <a:solidFill>
                  <a:srgbClr val="C00000"/>
                </a:solidFill>
                <a:effectLst/>
                <a:latin typeface="Times New Roman" panose="02020603050405020304" pitchFamily="18" charset="0"/>
                <a:ea typeface="TimesNewRomanPSMT"/>
              </a:rPr>
              <a:t>Интересы индивидуума и общества в целом часто не совпадают</a:t>
            </a:r>
            <a:r>
              <a:rPr lang="ru-RU" sz="2400" dirty="0">
                <a:solidFill>
                  <a:srgbClr val="0070C0"/>
                </a:solidFill>
                <a:effectLst/>
                <a:latin typeface="Times New Roman" panose="02020603050405020304" pitchFamily="18" charset="0"/>
                <a:ea typeface="TimesNewRomanPSMT"/>
              </a:rPr>
              <a:t>. </a:t>
            </a:r>
            <a:br>
              <a:rPr lang="ru-RU" sz="2400" dirty="0">
                <a:solidFill>
                  <a:srgbClr val="0070C0"/>
                </a:solidFill>
                <a:effectLst/>
                <a:latin typeface="Times New Roman" panose="02020603050405020304" pitchFamily="18" charset="0"/>
                <a:ea typeface="TimesNewRomanPSMT"/>
              </a:rPr>
            </a:br>
            <a:r>
              <a:rPr lang="ru-RU" sz="2400" dirty="0">
                <a:solidFill>
                  <a:srgbClr val="0070C0"/>
                </a:solidFill>
                <a:effectLst/>
                <a:latin typeface="Times New Roman" panose="02020603050405020304" pitchFamily="18" charset="0"/>
                <a:ea typeface="TimesNewRomanPSMT"/>
              </a:rPr>
              <a:t>Однако, научный прогресс в медицине, </a:t>
            </a:r>
            <a:r>
              <a:rPr lang="ru-RU" sz="2400" dirty="0">
                <a:solidFill>
                  <a:srgbClr val="C00000"/>
                </a:solidFill>
                <a:effectLst/>
                <a:latin typeface="Times New Roman" panose="02020603050405020304" pitchFamily="18" charset="0"/>
                <a:ea typeface="TimesNewRomanPSMT"/>
              </a:rPr>
              <a:t>становление государственного здравоохранения России </a:t>
            </a:r>
            <a:r>
              <a:rPr lang="ru-RU" sz="2400" dirty="0">
                <a:solidFill>
                  <a:srgbClr val="0070C0"/>
                </a:solidFill>
                <a:effectLst/>
                <a:latin typeface="Times New Roman" panose="02020603050405020304" pitchFamily="18" charset="0"/>
                <a:ea typeface="TimesNewRomanPSMT"/>
              </a:rPr>
              <a:t>началось именно с открытием вакцинопрофилактики, что ярко подтвердилось на практике. </a:t>
            </a:r>
            <a:br>
              <a:rPr lang="ru-RU" sz="2400" dirty="0">
                <a:solidFill>
                  <a:srgbClr val="0070C0"/>
                </a:solidFill>
                <a:effectLst/>
                <a:latin typeface="Times New Roman" panose="02020603050405020304" pitchFamily="18" charset="0"/>
                <a:ea typeface="TimesNewRomanPSMT"/>
              </a:rPr>
            </a:br>
            <a:r>
              <a:rPr lang="ru-RU" sz="2400" dirty="0">
                <a:solidFill>
                  <a:srgbClr val="0070C0"/>
                </a:solidFill>
                <a:effectLst/>
                <a:latin typeface="Times New Roman" panose="02020603050405020304" pitchFamily="18" charset="0"/>
                <a:ea typeface="TimesNewRomanPSMT"/>
              </a:rPr>
              <a:t>   Данное открытие способствовало развитию общественной профилактики и принятию законодательных ограничительных мер, зачастую носящих запретительный характер.</a:t>
            </a:r>
            <a:br>
              <a:rPr lang="ru-RU" sz="2400" dirty="0">
                <a:solidFill>
                  <a:srgbClr val="0070C0"/>
                </a:solidFill>
                <a:effectLst/>
                <a:latin typeface="Times New Roman" panose="02020603050405020304" pitchFamily="18" charset="0"/>
                <a:ea typeface="TimesNewRomanPSMT"/>
              </a:rPr>
            </a:br>
            <a:br>
              <a:rPr lang="ru-RU" sz="2400" dirty="0">
                <a:solidFill>
                  <a:srgbClr val="0070C0"/>
                </a:solidFill>
                <a:effectLst/>
                <a:latin typeface="Times New Roman" panose="02020603050405020304" pitchFamily="18" charset="0"/>
                <a:ea typeface="TimesNewRomanPSMT"/>
              </a:rPr>
            </a:br>
            <a:r>
              <a:rPr lang="ru-RU" sz="2400" dirty="0">
                <a:solidFill>
                  <a:srgbClr val="0070C0"/>
                </a:solidFill>
                <a:effectLst/>
                <a:latin typeface="Times New Roman" panose="02020603050405020304" pitchFamily="18" charset="0"/>
                <a:ea typeface="TimesNewRomanPSMT"/>
              </a:rPr>
              <a:t>    В условиях  появления особо опасных, непонятных, как Ковит-19 инфекционных заболеваний ярко проявляется </a:t>
            </a:r>
            <a:r>
              <a:rPr lang="ru-RU" sz="2400" b="1" dirty="0">
                <a:solidFill>
                  <a:srgbClr val="C00000"/>
                </a:solidFill>
                <a:effectLst/>
                <a:latin typeface="Times New Roman" panose="02020603050405020304" pitchFamily="18" charset="0"/>
                <a:ea typeface="TimesNewRomanPSMT"/>
              </a:rPr>
              <a:t>Социальная функция Государства. </a:t>
            </a:r>
            <a:br>
              <a:rPr lang="ru-RU" sz="2400" b="1" dirty="0">
                <a:solidFill>
                  <a:srgbClr val="C00000"/>
                </a:solidFill>
                <a:effectLst/>
                <a:latin typeface="Times New Roman" panose="02020603050405020304" pitchFamily="18" charset="0"/>
                <a:ea typeface="TimesNewRomanPSMT"/>
              </a:rPr>
            </a:br>
            <a:br>
              <a:rPr lang="ru-RU" sz="2400" dirty="0">
                <a:solidFill>
                  <a:srgbClr val="0070C0"/>
                </a:solidFill>
                <a:effectLst/>
                <a:latin typeface="Times New Roman" panose="02020603050405020304" pitchFamily="18" charset="0"/>
                <a:ea typeface="TimesNewRomanPSMT"/>
              </a:rPr>
            </a:br>
            <a:r>
              <a:rPr lang="ru-RU" sz="2400" dirty="0">
                <a:solidFill>
                  <a:srgbClr val="0070C0"/>
                </a:solidFill>
                <a:effectLst/>
                <a:latin typeface="Times New Roman" panose="02020603050405020304" pitchFamily="18" charset="0"/>
                <a:ea typeface="TimesNewRomanPSMT"/>
              </a:rPr>
              <a:t>   Именно </a:t>
            </a:r>
            <a:r>
              <a:rPr lang="ru-RU" sz="2400" b="1" dirty="0">
                <a:solidFill>
                  <a:srgbClr val="C00000"/>
                </a:solidFill>
                <a:effectLst/>
                <a:latin typeface="Times New Roman" panose="02020603050405020304" pitchFamily="18" charset="0"/>
                <a:ea typeface="TimesNewRomanPSMT"/>
              </a:rPr>
              <a:t>Государство способно консолидировать общества </a:t>
            </a:r>
            <a:r>
              <a:rPr lang="ru-RU" sz="2400" dirty="0">
                <a:solidFill>
                  <a:srgbClr val="0070C0"/>
                </a:solidFill>
                <a:effectLst/>
                <a:latin typeface="Times New Roman" panose="02020603050405020304" pitchFamily="18" charset="0"/>
                <a:ea typeface="TimesNewRomanPSMT"/>
              </a:rPr>
              <a:t>на борьбе с новыми вызовами и найти для этого адекватные средства</a:t>
            </a:r>
            <a:r>
              <a:rPr lang="ru-RU" sz="2400" dirty="0">
                <a:solidFill>
                  <a:srgbClr val="C00000"/>
                </a:solidFill>
                <a:effectLst/>
                <a:latin typeface="Times New Roman" panose="02020603050405020304" pitchFamily="18" charset="0"/>
                <a:ea typeface="TimesNewRomanPSMT"/>
              </a:rPr>
              <a:t>. </a:t>
            </a:r>
            <a:br>
              <a:rPr lang="ru-RU" sz="2400" dirty="0">
                <a:solidFill>
                  <a:srgbClr val="C00000"/>
                </a:solidFill>
                <a:effectLst/>
                <a:latin typeface="Times New Roman" panose="02020603050405020304" pitchFamily="18" charset="0"/>
                <a:ea typeface="TimesNewRomanPSMT"/>
              </a:rPr>
            </a:br>
            <a:r>
              <a:rPr lang="ru-RU" sz="2400" b="1" dirty="0">
                <a:solidFill>
                  <a:srgbClr val="C00000"/>
                </a:solidFill>
                <a:effectLst/>
                <a:latin typeface="Times New Roman" panose="02020603050405020304" pitchFamily="18" charset="0"/>
                <a:ea typeface="TimesNewRomanPSMT"/>
              </a:rPr>
              <a:t>Рынок медицинских услуг в этом случае отступает на задний план.</a:t>
            </a:r>
            <a:br>
              <a:rPr lang="ru-RU" sz="2400" b="1" dirty="0">
                <a:solidFill>
                  <a:srgbClr val="0070C0"/>
                </a:solidFill>
                <a:effectLst/>
                <a:latin typeface="Times New Roman" panose="02020603050405020304" pitchFamily="18" charset="0"/>
                <a:ea typeface="Times New Roman" panose="02020603050405020304" pitchFamily="18" charset="0"/>
              </a:rPr>
            </a:br>
            <a:r>
              <a:rPr lang="ru-RU" sz="2400" dirty="0">
                <a:solidFill>
                  <a:srgbClr val="0070C0"/>
                </a:solidFill>
                <a:effectLst/>
                <a:latin typeface="Times New Roman" panose="02020603050405020304" pitchFamily="18" charset="0"/>
                <a:ea typeface="TimesNewRomanPSMT"/>
              </a:rPr>
              <a:t> История развития системы здравоохранения России доказывает данный тезис.</a:t>
            </a:r>
            <a:br>
              <a:rPr lang="ru-RU" sz="2400" dirty="0">
                <a:solidFill>
                  <a:srgbClr val="0070C0"/>
                </a:solidFill>
                <a:effectLst/>
                <a:latin typeface="Times New Roman" panose="02020603050405020304" pitchFamily="18" charset="0"/>
                <a:ea typeface="Times New Roman" panose="02020603050405020304" pitchFamily="18" charset="0"/>
              </a:rPr>
            </a:br>
            <a:r>
              <a:rPr lang="ru-RU" sz="2400" dirty="0">
                <a:solidFill>
                  <a:srgbClr val="0070C0"/>
                </a:solidFill>
                <a:effectLst/>
                <a:latin typeface="Times New Roman" panose="02020603050405020304" pitchFamily="18" charset="0"/>
                <a:ea typeface="TimesNewRomanPSMT"/>
              </a:rPr>
              <a:t> </a:t>
            </a:r>
            <a:br>
              <a:rPr lang="ru-RU" sz="2400" dirty="0">
                <a:solidFill>
                  <a:srgbClr val="0070C0"/>
                </a:solidFill>
                <a:effectLst/>
                <a:latin typeface="Times New Roman" panose="02020603050405020304" pitchFamily="18" charset="0"/>
                <a:ea typeface="Times New Roman" panose="02020603050405020304" pitchFamily="18" charset="0"/>
              </a:rPr>
            </a:br>
            <a:endParaRPr lang="ru-RU" sz="2400" dirty="0">
              <a:solidFill>
                <a:srgbClr val="0070C0"/>
              </a:solidFill>
            </a:endParaRPr>
          </a:p>
        </p:txBody>
      </p:sp>
    </p:spTree>
    <p:extLst>
      <p:ext uri="{BB962C8B-B14F-4D97-AF65-F5344CB8AC3E}">
        <p14:creationId xmlns:p14="http://schemas.microsoft.com/office/powerpoint/2010/main" val="4080607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69574" y="-89452"/>
            <a:ext cx="12122425" cy="6947451"/>
          </a:xfrm>
        </p:spPr>
        <p:txBody>
          <a:bodyPr>
            <a:noAutofit/>
          </a:bodyPr>
          <a:lstStyle/>
          <a:p>
            <a:pPr indent="357188"/>
            <a:r>
              <a:rPr lang="ru-RU" sz="1800" b="1" dirty="0">
                <a:solidFill>
                  <a:srgbClr val="C00000"/>
                </a:solidFill>
                <a:latin typeface="Times New Roman" panose="02020603050405020304" pitchFamily="18" charset="0"/>
                <a:cs typeface="Times New Roman" panose="02020603050405020304" pitchFamily="18" charset="0"/>
              </a:rPr>
              <a:t>Этапы развития государственного принципа организации медицинской помощи населению России (национальная система государственного здравоохранения Семашко- </a:t>
            </a:r>
            <a:r>
              <a:rPr lang="ru-RU" sz="1800" b="1" dirty="0" err="1">
                <a:solidFill>
                  <a:srgbClr val="C00000"/>
                </a:solidFill>
                <a:latin typeface="Times New Roman" panose="02020603050405020304" pitchFamily="18" charset="0"/>
                <a:cs typeface="Times New Roman" panose="02020603050405020304" pitchFamily="18" charset="0"/>
              </a:rPr>
              <a:t>Бевериджа</a:t>
            </a:r>
            <a:r>
              <a:rPr lang="ru-RU" sz="1800" b="1" dirty="0">
                <a:solidFill>
                  <a:srgbClr val="C00000"/>
                </a:solidFill>
                <a:latin typeface="Times New Roman" panose="02020603050405020304" pitchFamily="18" charset="0"/>
                <a:cs typeface="Times New Roman" panose="02020603050405020304" pitchFamily="18" charset="0"/>
              </a:rPr>
              <a:t>)</a:t>
            </a:r>
            <a:br>
              <a:rPr lang="ru-RU" sz="1800" b="1" dirty="0">
                <a:solidFill>
                  <a:srgbClr val="C00000"/>
                </a:solidFill>
                <a:latin typeface="Times New Roman" panose="02020603050405020304" pitchFamily="18" charset="0"/>
                <a:cs typeface="Times New Roman" panose="02020603050405020304" pitchFamily="18" charset="0"/>
              </a:rPr>
            </a:br>
            <a:br>
              <a:rPr lang="en-US" sz="1800" b="1" dirty="0">
                <a:solidFill>
                  <a:srgbClr val="C00000"/>
                </a:solidFill>
                <a:latin typeface="Times New Roman" panose="02020603050405020304" pitchFamily="18" charset="0"/>
                <a:cs typeface="Times New Roman" panose="02020603050405020304" pitchFamily="18" charset="0"/>
              </a:rPr>
            </a:br>
            <a:r>
              <a:rPr lang="en-US" sz="2000" b="1" i="1" dirty="0">
                <a:solidFill>
                  <a:srgbClr val="0070C0"/>
                </a:solidFill>
                <a:latin typeface="Times New Roman" panose="02020603050405020304" pitchFamily="18" charset="0"/>
                <a:cs typeface="Times New Roman" panose="02020603050405020304" pitchFamily="18" charset="0"/>
              </a:rPr>
              <a:t>I</a:t>
            </a:r>
            <a:r>
              <a:rPr lang="ru-RU" sz="2000" b="1" i="1" dirty="0">
                <a:solidFill>
                  <a:srgbClr val="0070C0"/>
                </a:solidFill>
                <a:latin typeface="Times New Roman" panose="02020603050405020304" pitchFamily="18" charset="0"/>
                <a:cs typeface="Times New Roman" panose="02020603050405020304" pitchFamily="18" charset="0"/>
              </a:rPr>
              <a:t>. 18- 19 ВЕК. </a:t>
            </a:r>
            <a:r>
              <a:rPr lang="ru-RU" sz="2000" b="1" i="1" dirty="0">
                <a:solidFill>
                  <a:srgbClr val="C00000"/>
                </a:solidFill>
                <a:latin typeface="Times New Roman" panose="02020603050405020304" pitchFamily="18" charset="0"/>
                <a:cs typeface="Times New Roman" panose="02020603050405020304" pitchFamily="18" charset="0"/>
              </a:rPr>
              <a:t>Пандемия Оспы </a:t>
            </a:r>
            <a:r>
              <a:rPr lang="ru-RU" sz="2000" b="1" i="1" dirty="0">
                <a:solidFill>
                  <a:srgbClr val="0070C0"/>
                </a:solidFill>
                <a:latin typeface="Times New Roman" panose="02020603050405020304" pitchFamily="18" charset="0"/>
                <a:cs typeface="Times New Roman" panose="02020603050405020304" pitchFamily="18" charset="0"/>
              </a:rPr>
              <a:t>-  вакцинация населения от оспы, как пусковой механизм </a:t>
            </a:r>
            <a:r>
              <a:rPr lang="ru-RU" sz="2000" b="1" i="1" dirty="0">
                <a:solidFill>
                  <a:srgbClr val="C00000"/>
                </a:solidFill>
                <a:latin typeface="Times New Roman" panose="02020603050405020304" pitchFamily="18" charset="0"/>
                <a:cs typeface="Times New Roman" panose="02020603050405020304" pitchFamily="18" charset="0"/>
              </a:rPr>
              <a:t>объединения медицинской службы вокруг российского Государства.</a:t>
            </a:r>
            <a:br>
              <a:rPr lang="ru-RU" sz="2000" b="1" i="1" dirty="0">
                <a:solidFill>
                  <a:srgbClr val="0070C0"/>
                </a:solidFill>
                <a:latin typeface="Times New Roman" panose="02020603050405020304" pitchFamily="18" charset="0"/>
                <a:cs typeface="Times New Roman" panose="02020603050405020304" pitchFamily="18" charset="0"/>
              </a:rPr>
            </a:br>
            <a:r>
              <a:rPr lang="en-US" sz="2000" b="1" i="1" dirty="0">
                <a:solidFill>
                  <a:srgbClr val="0070C0"/>
                </a:solidFill>
                <a:latin typeface="Times New Roman" panose="02020603050405020304" pitchFamily="18" charset="0"/>
                <a:cs typeface="Times New Roman" panose="02020603050405020304" pitchFamily="18" charset="0"/>
              </a:rPr>
              <a:t>II</a:t>
            </a:r>
            <a:r>
              <a:rPr lang="ru-RU" sz="2000" b="1" i="1" dirty="0">
                <a:solidFill>
                  <a:srgbClr val="0070C0"/>
                </a:solidFill>
                <a:latin typeface="Times New Roman" panose="02020603050405020304" pitchFamily="18" charset="0"/>
                <a:cs typeface="Times New Roman" panose="02020603050405020304" pitchFamily="18" charset="0"/>
              </a:rPr>
              <a:t>. </a:t>
            </a:r>
            <a:r>
              <a:rPr lang="ru-RU" sz="2000" b="1" i="1" dirty="0">
                <a:solidFill>
                  <a:srgbClr val="C00000"/>
                </a:solidFill>
                <a:latin typeface="Times New Roman" panose="02020603050405020304" pitchFamily="18" charset="0"/>
                <a:cs typeface="Times New Roman" panose="02020603050405020304" pitchFamily="18" charset="0"/>
              </a:rPr>
              <a:t>Земская медицина на службе государства </a:t>
            </a:r>
            <a:r>
              <a:rPr lang="ru-RU" sz="2000" b="1" i="1" dirty="0">
                <a:solidFill>
                  <a:srgbClr val="0070C0"/>
                </a:solidFill>
                <a:latin typeface="Times New Roman" panose="02020603050405020304" pitchFamily="18" charset="0"/>
                <a:cs typeface="Times New Roman" panose="02020603050405020304" pitchFamily="18" charset="0"/>
              </a:rPr>
              <a:t>– этап ПМСП, создавший предпосылки для всеобщего охвата медицинской помощью сельского населения и в последующем городских жителей. Постепенный переход на государственную службу земских и думских врачей (остававшихся длительный период частными). </a:t>
            </a:r>
            <a:r>
              <a:rPr lang="ru-RU" sz="2000" b="1" i="1" dirty="0">
                <a:solidFill>
                  <a:srgbClr val="C00000"/>
                </a:solidFill>
                <a:latin typeface="Times New Roman" panose="02020603050405020304" pitchFamily="18" charset="0"/>
                <a:cs typeface="Times New Roman" panose="02020603050405020304" pitchFamily="18" charset="0"/>
              </a:rPr>
              <a:t>Частная медицина на службе у государства.</a:t>
            </a:r>
            <a:br>
              <a:rPr lang="ru-RU" sz="2000" b="1" i="1" dirty="0">
                <a:solidFill>
                  <a:srgbClr val="C00000"/>
                </a:solidFill>
                <a:latin typeface="Times New Roman" panose="02020603050405020304" pitchFamily="18" charset="0"/>
                <a:cs typeface="Times New Roman" panose="02020603050405020304" pitchFamily="18" charset="0"/>
              </a:rPr>
            </a:br>
            <a:r>
              <a:rPr lang="en-US" sz="2000" b="1" i="1" dirty="0">
                <a:solidFill>
                  <a:srgbClr val="0070C0"/>
                </a:solidFill>
                <a:latin typeface="Times New Roman" panose="02020603050405020304" pitchFamily="18" charset="0"/>
                <a:cs typeface="Times New Roman" panose="02020603050405020304" pitchFamily="18" charset="0"/>
              </a:rPr>
              <a:t>III</a:t>
            </a:r>
            <a:r>
              <a:rPr lang="ru-RU" sz="2000" b="1" i="1" dirty="0">
                <a:solidFill>
                  <a:srgbClr val="0070C0"/>
                </a:solidFill>
                <a:latin typeface="Times New Roman" panose="02020603050405020304" pitchFamily="18" charset="0"/>
                <a:cs typeface="Times New Roman" panose="02020603050405020304" pitchFamily="18" charset="0"/>
              </a:rPr>
              <a:t>. 1917 год. </a:t>
            </a:r>
            <a:r>
              <a:rPr lang="ru-RU" sz="2000" b="1" i="1" dirty="0">
                <a:solidFill>
                  <a:srgbClr val="C00000"/>
                </a:solidFill>
                <a:latin typeface="Times New Roman" panose="02020603050405020304" pitchFamily="18" charset="0"/>
                <a:cs typeface="Times New Roman" panose="02020603050405020304" pitchFamily="18" charset="0"/>
              </a:rPr>
              <a:t>Становление и развитие профилактического принципа государственного здравоохранения России</a:t>
            </a:r>
            <a:r>
              <a:rPr lang="ru-RU" sz="2000" b="1" i="1" dirty="0">
                <a:solidFill>
                  <a:srgbClr val="0070C0"/>
                </a:solidFill>
                <a:latin typeface="Times New Roman" panose="02020603050405020304" pitchFamily="18" charset="0"/>
                <a:cs typeface="Times New Roman" panose="02020603050405020304" pitchFamily="18" charset="0"/>
              </a:rPr>
              <a:t>, основанного на массовом диспансерном методе и борьбе с инфекционными заболеваниями, как система обеспечения безопасности Государства. </a:t>
            </a:r>
            <a:r>
              <a:rPr lang="ru-RU" sz="2000" b="1" i="1" dirty="0">
                <a:solidFill>
                  <a:srgbClr val="C00000"/>
                </a:solidFill>
                <a:latin typeface="Times New Roman" panose="02020603050405020304" pitchFamily="18" charset="0"/>
                <a:cs typeface="Times New Roman" panose="02020603050405020304" pitchFamily="18" charset="0"/>
              </a:rPr>
              <a:t>Отказ от частной медицины.</a:t>
            </a:r>
            <a:br>
              <a:rPr lang="ru-RU" sz="2000" b="1" i="1" dirty="0">
                <a:solidFill>
                  <a:srgbClr val="C00000"/>
                </a:solidFill>
                <a:latin typeface="Times New Roman" panose="02020603050405020304" pitchFamily="18" charset="0"/>
                <a:cs typeface="Times New Roman" panose="02020603050405020304" pitchFamily="18" charset="0"/>
              </a:rPr>
            </a:br>
            <a:r>
              <a:rPr lang="en-US" sz="2000" b="1" i="1" dirty="0">
                <a:solidFill>
                  <a:srgbClr val="0070C0"/>
                </a:solidFill>
                <a:latin typeface="Times New Roman" panose="02020603050405020304" pitchFamily="18" charset="0"/>
                <a:cs typeface="Times New Roman" panose="02020603050405020304" pitchFamily="18" charset="0"/>
              </a:rPr>
              <a:t>IV</a:t>
            </a:r>
            <a:r>
              <a:rPr lang="ru-RU" sz="2000" b="1" i="1" dirty="0">
                <a:solidFill>
                  <a:srgbClr val="0070C0"/>
                </a:solidFill>
                <a:latin typeface="Times New Roman" panose="02020603050405020304" pitchFamily="18" charset="0"/>
                <a:cs typeface="Times New Roman" panose="02020603050405020304" pitchFamily="18" charset="0"/>
              </a:rPr>
              <a:t>. Всеобщая диспансеризация населения СССР. 1978-80 гг. Неудавшийся опыт оздоровления нации путем </a:t>
            </a:r>
            <a:r>
              <a:rPr lang="ru-RU" sz="2000" b="1" i="1" dirty="0">
                <a:solidFill>
                  <a:srgbClr val="C00000"/>
                </a:solidFill>
                <a:latin typeface="Times New Roman" panose="02020603050405020304" pitchFamily="18" charset="0"/>
                <a:cs typeface="Times New Roman" panose="02020603050405020304" pitchFamily="18" charset="0"/>
              </a:rPr>
              <a:t>экстенсивного принципа развития</a:t>
            </a:r>
            <a:r>
              <a:rPr lang="ru-RU" sz="2000" b="1" i="1" dirty="0">
                <a:solidFill>
                  <a:srgbClr val="0070C0"/>
                </a:solidFill>
                <a:latin typeface="Times New Roman" panose="02020603050405020304" pitchFamily="18" charset="0"/>
                <a:cs typeface="Times New Roman" panose="02020603050405020304" pitchFamily="18" charset="0"/>
              </a:rPr>
              <a:t>. Кризис здравоохранения. Неправильные приоритеты.</a:t>
            </a:r>
            <a:br>
              <a:rPr lang="ru-RU" sz="2000" b="1" i="1" dirty="0">
                <a:solidFill>
                  <a:srgbClr val="0070C0"/>
                </a:solidFill>
                <a:latin typeface="Times New Roman" panose="02020603050405020304" pitchFamily="18" charset="0"/>
                <a:cs typeface="Times New Roman" panose="02020603050405020304" pitchFamily="18" charset="0"/>
              </a:rPr>
            </a:br>
            <a:r>
              <a:rPr lang="en-US" sz="2000" b="1" i="1" dirty="0">
                <a:solidFill>
                  <a:srgbClr val="0070C0"/>
                </a:solidFill>
                <a:latin typeface="Times New Roman" panose="02020603050405020304" pitchFamily="18" charset="0"/>
                <a:cs typeface="Times New Roman" panose="02020603050405020304" pitchFamily="18" charset="0"/>
              </a:rPr>
              <a:t>V. </a:t>
            </a:r>
            <a:r>
              <a:rPr lang="ru-RU" sz="2000" b="1" i="1" dirty="0">
                <a:solidFill>
                  <a:srgbClr val="0070C0"/>
                </a:solidFill>
                <a:latin typeface="Times New Roman" panose="02020603050405020304" pitchFamily="18" charset="0"/>
                <a:cs typeface="Times New Roman" panose="02020603050405020304" pitchFamily="18" charset="0"/>
              </a:rPr>
              <a:t>Этап перехода РФ от бюджетного здравоохранения к рыночной модели медицинского страхования.</a:t>
            </a:r>
            <a:br>
              <a:rPr lang="ru-RU" sz="2000" b="1" i="1" dirty="0">
                <a:solidFill>
                  <a:srgbClr val="0070C0"/>
                </a:solidFill>
                <a:latin typeface="Times New Roman" panose="02020603050405020304" pitchFamily="18" charset="0"/>
                <a:cs typeface="Times New Roman" panose="02020603050405020304" pitchFamily="18" charset="0"/>
              </a:rPr>
            </a:br>
            <a:r>
              <a:rPr lang="ru-RU" sz="2000" b="1" i="1" dirty="0">
                <a:solidFill>
                  <a:srgbClr val="0070C0"/>
                </a:solidFill>
                <a:latin typeface="Times New Roman" panose="02020603050405020304" pitchFamily="18" charset="0"/>
                <a:cs typeface="Times New Roman" panose="02020603050405020304" pitchFamily="18" charset="0"/>
              </a:rPr>
              <a:t>     1. </a:t>
            </a:r>
            <a:r>
              <a:rPr lang="ru-RU" altLang="ru-RU" sz="2000" b="1" i="1" dirty="0">
                <a:solidFill>
                  <a:srgbClr val="0070C0"/>
                </a:solidFill>
                <a:latin typeface="Times New Roman" panose="02020603050405020304" pitchFamily="18" charset="0"/>
                <a:cs typeface="Times New Roman" panose="02020603050405020304" pitchFamily="18" charset="0"/>
              </a:rPr>
              <a:t>1991 – 1993 </a:t>
            </a:r>
            <a:r>
              <a:rPr lang="ru-RU" altLang="ru-RU" sz="2000" b="1" i="1" dirty="0" err="1">
                <a:solidFill>
                  <a:srgbClr val="0070C0"/>
                </a:solidFill>
                <a:latin typeface="Times New Roman" panose="02020603050405020304" pitchFamily="18" charset="0"/>
                <a:cs typeface="Times New Roman" panose="02020603050405020304" pitchFamily="18" charset="0"/>
              </a:rPr>
              <a:t>г.г</a:t>
            </a:r>
            <a:r>
              <a:rPr lang="ru-RU" altLang="ru-RU" sz="2000" b="1" i="1" dirty="0">
                <a:solidFill>
                  <a:srgbClr val="0070C0"/>
                </a:solidFill>
                <a:latin typeface="Times New Roman" panose="02020603050405020304" pitchFamily="18" charset="0"/>
                <a:cs typeface="Times New Roman" panose="02020603050405020304" pitchFamily="18" charset="0"/>
              </a:rPr>
              <a:t>. Подготовка к внедрению Закона «О медицинском страховании в РФ», от 28.06.91. </a:t>
            </a:r>
            <a:br>
              <a:rPr lang="en-US" altLang="ru-RU" sz="2000" b="1" i="1" dirty="0">
                <a:solidFill>
                  <a:srgbClr val="0070C0"/>
                </a:solidFill>
                <a:latin typeface="Times New Roman" panose="02020603050405020304" pitchFamily="18" charset="0"/>
                <a:cs typeface="Times New Roman" panose="02020603050405020304" pitchFamily="18" charset="0"/>
              </a:rPr>
            </a:br>
            <a:r>
              <a:rPr lang="ru-RU" altLang="ru-RU" sz="2000" b="1" i="1" dirty="0">
                <a:solidFill>
                  <a:srgbClr val="0070C0"/>
                </a:solidFill>
                <a:latin typeface="Times New Roman" panose="02020603050405020304" pitchFamily="18" charset="0"/>
                <a:cs typeface="Times New Roman" panose="02020603050405020304" pitchFamily="18" charset="0"/>
              </a:rPr>
              <a:t>     2. 1993 – 2011 гг. Развитие медицинского страхования, накопление опыта реализации рыночных отношений в здравоохранении.</a:t>
            </a:r>
            <a:br>
              <a:rPr lang="en-US" altLang="ru-RU" sz="2000" b="1" i="1" dirty="0">
                <a:solidFill>
                  <a:srgbClr val="0070C0"/>
                </a:solidFill>
                <a:latin typeface="Times New Roman" panose="02020603050405020304" pitchFamily="18" charset="0"/>
                <a:cs typeface="Times New Roman" panose="02020603050405020304" pitchFamily="18" charset="0"/>
              </a:rPr>
            </a:br>
            <a:r>
              <a:rPr lang="ru-RU" altLang="ru-RU" sz="2000" b="1" i="1" dirty="0">
                <a:solidFill>
                  <a:srgbClr val="0070C0"/>
                </a:solidFill>
                <a:latin typeface="Times New Roman" panose="02020603050405020304" pitchFamily="18" charset="0"/>
                <a:cs typeface="Times New Roman" panose="02020603050405020304" pitchFamily="18" charset="0"/>
              </a:rPr>
              <a:t>    3. 2011-20017гг. Совершенствование медицинского страхования. Исправление ошибок предыдущих этапов перехода здравоохранения РФ к медицинскому страхованию. </a:t>
            </a:r>
            <a:r>
              <a:rPr lang="ru-RU" altLang="ru-RU" sz="2000" b="1" i="1" dirty="0">
                <a:solidFill>
                  <a:srgbClr val="C00000"/>
                </a:solidFill>
                <a:latin typeface="Times New Roman" panose="02020603050405020304" pitchFamily="18" charset="0"/>
                <a:cs typeface="Times New Roman" panose="02020603050405020304" pitchFamily="18" charset="0"/>
              </a:rPr>
              <a:t>Новый Закон «Об обязательном медицинском страховании в Российской Федерации», от 29 ноября 2010 г. № 326-ФЗ</a:t>
            </a:r>
            <a:br>
              <a:rPr lang="ru-RU" altLang="ru-RU" sz="2000" b="1" i="1" dirty="0">
                <a:solidFill>
                  <a:srgbClr val="C00000"/>
                </a:solidFill>
                <a:latin typeface="Times New Roman" panose="02020603050405020304" pitchFamily="18" charset="0"/>
                <a:cs typeface="Times New Roman" panose="02020603050405020304" pitchFamily="18" charset="0"/>
              </a:rPr>
            </a:br>
            <a:r>
              <a:rPr lang="en-US" altLang="ru-RU" sz="2000" b="1" i="1" dirty="0">
                <a:solidFill>
                  <a:srgbClr val="0070C0"/>
                </a:solidFill>
                <a:latin typeface="Times New Roman" panose="02020603050405020304" pitchFamily="18" charset="0"/>
                <a:cs typeface="Times New Roman" panose="02020603050405020304" pitchFamily="18" charset="0"/>
              </a:rPr>
              <a:t>VI.</a:t>
            </a:r>
            <a:r>
              <a:rPr lang="en-US" altLang="ru-RU" sz="2000" b="1" i="1" dirty="0">
                <a:solidFill>
                  <a:srgbClr val="C00000"/>
                </a:solidFill>
                <a:latin typeface="Times New Roman" panose="02020603050405020304" pitchFamily="18" charset="0"/>
                <a:cs typeface="Times New Roman" panose="02020603050405020304" pitchFamily="18" charset="0"/>
              </a:rPr>
              <a:t>  </a:t>
            </a:r>
            <a:r>
              <a:rPr lang="ru-RU" altLang="ru-RU" sz="2000" b="1" i="1" dirty="0">
                <a:solidFill>
                  <a:srgbClr val="0070C0"/>
                </a:solidFill>
                <a:latin typeface="Times New Roman" panose="02020603050405020304" pitchFamily="18" charset="0"/>
                <a:cs typeface="Times New Roman" panose="02020603050405020304" pitchFamily="18" charset="0"/>
              </a:rPr>
              <a:t>Предлагаемый переход к национальной бюджетной системе здравоохранения с сохранением ФФОМС и филиалов ТФОМС. Возвращение к истокам системы Семашко.</a:t>
            </a:r>
            <a:br>
              <a:rPr lang="ru-RU" sz="1800" b="1" dirty="0">
                <a:solidFill>
                  <a:srgbClr val="0070C0"/>
                </a:solidFill>
                <a:latin typeface="Times New Roman" panose="02020603050405020304" pitchFamily="18" charset="0"/>
                <a:cs typeface="Times New Roman" panose="02020603050405020304" pitchFamily="18" charset="0"/>
              </a:rPr>
            </a:br>
            <a:br>
              <a:rPr lang="ru-RU" sz="1800" b="1" dirty="0">
                <a:solidFill>
                  <a:srgbClr val="0070C0"/>
                </a:solidFill>
                <a:latin typeface="Times New Roman" panose="02020603050405020304" pitchFamily="18" charset="0"/>
                <a:cs typeface="Times New Roman" panose="02020603050405020304" pitchFamily="18" charset="0"/>
              </a:rPr>
            </a:br>
            <a:br>
              <a:rPr lang="ru-RU" sz="1800" b="1" dirty="0">
                <a:solidFill>
                  <a:srgbClr val="C00000"/>
                </a:solidFill>
                <a:latin typeface="Times New Roman" panose="02020603050405020304" pitchFamily="18" charset="0"/>
                <a:cs typeface="Times New Roman" panose="02020603050405020304" pitchFamily="18" charset="0"/>
              </a:rPr>
            </a:br>
            <a:br>
              <a:rPr lang="ru-RU" sz="1800" b="1" dirty="0">
                <a:solidFill>
                  <a:srgbClr val="0070C0"/>
                </a:solidFill>
                <a:latin typeface="Times New Roman" panose="02020603050405020304" pitchFamily="18" charset="0"/>
                <a:cs typeface="Times New Roman" panose="02020603050405020304" pitchFamily="18" charset="0"/>
              </a:rPr>
            </a:br>
            <a:br>
              <a:rPr lang="ru-RU" sz="1800" b="1" dirty="0">
                <a:solidFill>
                  <a:srgbClr val="0070C0"/>
                </a:solidFill>
                <a:latin typeface="Times New Roman" panose="02020603050405020304" pitchFamily="18" charset="0"/>
                <a:cs typeface="Times New Roman" panose="02020603050405020304" pitchFamily="18" charset="0"/>
              </a:rPr>
            </a:br>
            <a:br>
              <a:rPr lang="ru-RU" sz="1800" b="1" dirty="0">
                <a:solidFill>
                  <a:srgbClr val="0070C0"/>
                </a:solidFill>
                <a:latin typeface="Times New Roman" panose="02020603050405020304" pitchFamily="18" charset="0"/>
                <a:cs typeface="Times New Roman" panose="02020603050405020304" pitchFamily="18" charset="0"/>
              </a:rPr>
            </a:br>
            <a:r>
              <a:rPr lang="ru-RU"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ru-RU"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en-US" sz="1800" b="1" dirty="0">
                <a:latin typeface="Times New Roman" panose="02020603050405020304" pitchFamily="18" charset="0"/>
                <a:cs typeface="Times New Roman" panose="02020603050405020304" pitchFamily="18" charset="0"/>
              </a:rPr>
            </a:br>
            <a:endParaRPr lang="ru-RU"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685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0" y="1600201"/>
            <a:ext cx="12274825" cy="1699590"/>
          </a:xfrm>
          <a:solidFill>
            <a:schemeClr val="accent1">
              <a:lumMod val="20000"/>
              <a:lumOff val="80000"/>
            </a:schemeClr>
          </a:solidFill>
        </p:spPr>
        <p:txBody>
          <a:bodyPr>
            <a:noAutofit/>
          </a:bodyPr>
          <a:lstStyle/>
          <a:p>
            <a:r>
              <a:rPr lang="en-US" sz="2400" b="1" dirty="0">
                <a:solidFill>
                  <a:srgbClr val="0070C0"/>
                </a:solidFill>
                <a:latin typeface="Times New Roman" panose="02020603050405020304" pitchFamily="18" charset="0"/>
                <a:cs typeface="Times New Roman" panose="02020603050405020304" pitchFamily="18" charset="0"/>
              </a:rPr>
              <a:t>I</a:t>
            </a:r>
            <a:r>
              <a:rPr lang="ru-RU" sz="2400" b="1" dirty="0">
                <a:solidFill>
                  <a:srgbClr val="0070C0"/>
                </a:solidFill>
                <a:latin typeface="Times New Roman" panose="02020603050405020304" pitchFamily="18" charset="0"/>
                <a:cs typeface="Times New Roman" panose="02020603050405020304" pitchFamily="18" charset="0"/>
              </a:rPr>
              <a:t>. 18- 19 ВЕК. </a:t>
            </a:r>
            <a:r>
              <a:rPr lang="ru-RU" sz="2400" b="1" dirty="0">
                <a:solidFill>
                  <a:srgbClr val="C00000"/>
                </a:solidFill>
                <a:latin typeface="Times New Roman" panose="02020603050405020304" pitchFamily="18" charset="0"/>
                <a:cs typeface="Times New Roman" panose="02020603050405020304" pitchFamily="18" charset="0"/>
              </a:rPr>
              <a:t>Пандемия Оспы </a:t>
            </a:r>
            <a:r>
              <a:rPr lang="ru-RU" sz="2400" b="1" dirty="0">
                <a:solidFill>
                  <a:srgbClr val="0070C0"/>
                </a:solidFill>
                <a:latin typeface="Times New Roman" panose="02020603050405020304" pitchFamily="18" charset="0"/>
                <a:cs typeface="Times New Roman" panose="02020603050405020304" pitchFamily="18" charset="0"/>
              </a:rPr>
              <a:t>-  вакцинация населения от оспы, как пусковой механизм объединения медицинской службы вокруг Государства. Защита царской семьи и детей до 8 лет.</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642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327993" y="815008"/>
            <a:ext cx="9780104" cy="4810540"/>
          </a:xfrm>
        </p:spPr>
        <p:txBody>
          <a:bodyPr>
            <a:noAutofit/>
          </a:bodyPr>
          <a:lstStyle/>
          <a:p>
            <a:r>
              <a:rPr lang="ru-RU"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ru-RU"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RU"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Первое правительственное распоряжение относительно оспы появилось в царствование Федора Алексеевича – </a:t>
            </a:r>
            <a:r>
              <a:rPr lang="ru-RU" sz="2400" dirty="0">
                <a:solidFill>
                  <a:srgbClr val="C00000"/>
                </a:solidFill>
                <a:effectLst/>
                <a:latin typeface="Times New Roman" panose="02020603050405020304" pitchFamily="18" charset="0"/>
                <a:ea typeface="TimesNewRomanPSMT"/>
                <a:cs typeface="Times New Roman" panose="02020603050405020304" pitchFamily="18" charset="0"/>
              </a:rPr>
              <a:t>именной указ № 826 от 8 июня 1680 г</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где говорилось, что тем, которые имели доступ ко двору, объявлено, чтобы они не имели никакого сообщения с особою государя, пока у них в доме не пройдет болезнь. </a:t>
            </a:r>
            <a:br>
              <a:rPr lang="ru-RU" sz="2400" dirty="0">
                <a:solidFill>
                  <a:srgbClr val="0070C0"/>
                </a:solidFill>
                <a:effectLst/>
                <a:latin typeface="Times New Roman" panose="02020603050405020304" pitchFamily="18" charset="0"/>
                <a:ea typeface="TimesNewRomanPSMT"/>
                <a:cs typeface="Times New Roman" panose="02020603050405020304" pitchFamily="18" charset="0"/>
              </a:rPr>
            </a:b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За неисполнение этих правил виновный подвергался строгому наказанию: «</a:t>
            </a:r>
            <a:r>
              <a:rPr lang="ru-RU" sz="2400" b="1" i="1" dirty="0">
                <a:solidFill>
                  <a:srgbClr val="0070C0"/>
                </a:solidFill>
                <a:effectLst/>
                <a:latin typeface="Times New Roman" panose="02020603050405020304" pitchFamily="18" charset="0"/>
                <a:ea typeface="TimesNewRomanPSMT"/>
                <a:cs typeface="Times New Roman" panose="02020603050405020304" pitchFamily="18" charset="0"/>
              </a:rPr>
              <a:t>И тот за такую их бесстрашную дерзость и за </a:t>
            </a:r>
            <a:r>
              <a:rPr lang="ru-RU" sz="2400" b="1" i="1" dirty="0" err="1">
                <a:solidFill>
                  <a:srgbClr val="0070C0"/>
                </a:solidFill>
                <a:effectLst/>
                <a:latin typeface="Times New Roman" panose="02020603050405020304" pitchFamily="18" charset="0"/>
                <a:ea typeface="TimesNewRomanPSMT"/>
                <a:cs typeface="Times New Roman" panose="02020603050405020304" pitchFamily="18" charset="0"/>
              </a:rPr>
              <a:t>неостерегательство</a:t>
            </a:r>
            <a:r>
              <a:rPr lang="ru-RU" sz="2400" b="1" i="1" dirty="0">
                <a:solidFill>
                  <a:srgbClr val="0070C0"/>
                </a:solidFill>
                <a:effectLst/>
                <a:latin typeface="Times New Roman" panose="02020603050405020304" pitchFamily="18" charset="0"/>
                <a:ea typeface="TimesNewRomanPSMT"/>
                <a:cs typeface="Times New Roman" panose="02020603050405020304" pitchFamily="18" charset="0"/>
              </a:rPr>
              <a:t> Его Государева здоровья, по сыску быть в великой опале, а иным и в </a:t>
            </a:r>
            <a:r>
              <a:rPr lang="ru-RU" sz="2400" b="1" i="1" dirty="0" err="1">
                <a:solidFill>
                  <a:srgbClr val="0070C0"/>
                </a:solidFill>
                <a:effectLst/>
                <a:latin typeface="Times New Roman" panose="02020603050405020304" pitchFamily="18" charset="0"/>
                <a:ea typeface="TimesNewRomanPSMT"/>
                <a:cs typeface="Times New Roman" panose="02020603050405020304" pitchFamily="18" charset="0"/>
              </a:rPr>
              <a:t>наказаньи</a:t>
            </a:r>
            <a:r>
              <a:rPr lang="ru-RU" sz="2400" b="1" i="1" dirty="0">
                <a:solidFill>
                  <a:srgbClr val="0070C0"/>
                </a:solidFill>
                <a:effectLst/>
                <a:latin typeface="Times New Roman" panose="02020603050405020304" pitchFamily="18" charset="0"/>
                <a:ea typeface="TimesNewRomanPSMT"/>
                <a:cs typeface="Times New Roman" panose="02020603050405020304" pitchFamily="18" charset="0"/>
              </a:rPr>
              <a:t>, и в </a:t>
            </a:r>
            <a:r>
              <a:rPr lang="ru-RU" sz="2400" b="1" i="1" dirty="0" err="1">
                <a:solidFill>
                  <a:srgbClr val="0070C0"/>
                </a:solidFill>
                <a:effectLst/>
                <a:latin typeface="Times New Roman" panose="02020603050405020304" pitchFamily="18" charset="0"/>
                <a:ea typeface="TimesNewRomanPSMT"/>
                <a:cs typeface="Times New Roman" panose="02020603050405020304" pitchFamily="18" charset="0"/>
              </a:rPr>
              <a:t>разореньи</a:t>
            </a:r>
            <a:r>
              <a:rPr lang="ru-RU" sz="2400" b="1" i="1" dirty="0">
                <a:solidFill>
                  <a:srgbClr val="0070C0"/>
                </a:solidFill>
                <a:effectLst/>
                <a:latin typeface="Times New Roman" panose="02020603050405020304" pitchFamily="18" charset="0"/>
                <a:ea typeface="TimesNewRomanPSMT"/>
                <a:cs typeface="Times New Roman" panose="02020603050405020304" pitchFamily="18" charset="0"/>
              </a:rPr>
              <a:t> без всякого милосердия и пощады, и </a:t>
            </a:r>
            <a:r>
              <a:rPr lang="ru-RU" sz="2400" b="1" i="1" dirty="0" err="1">
                <a:solidFill>
                  <a:srgbClr val="0070C0"/>
                </a:solidFill>
                <a:effectLst/>
                <a:latin typeface="Times New Roman" panose="02020603050405020304" pitchFamily="18" charset="0"/>
                <a:ea typeface="TimesNewRomanPSMT"/>
                <a:cs typeface="Times New Roman" panose="02020603050405020304" pitchFamily="18" charset="0"/>
              </a:rPr>
              <a:t>поместьи</a:t>
            </a:r>
            <a:r>
              <a:rPr lang="ru-RU" sz="2400" b="1" i="1" dirty="0">
                <a:solidFill>
                  <a:srgbClr val="0070C0"/>
                </a:solidFill>
                <a:effectLst/>
                <a:latin typeface="Times New Roman" panose="02020603050405020304" pitchFamily="18" charset="0"/>
                <a:ea typeface="TimesNewRomanPSMT"/>
                <a:cs typeface="Times New Roman" panose="02020603050405020304" pitchFamily="18" charset="0"/>
              </a:rPr>
              <a:t> их, и вотчины взяты будут на него, Великого Государя, и отданы в раздачу бесповоротно</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a:t>
            </a:r>
            <a:b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24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4114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758688" y="646044"/>
            <a:ext cx="9160564" cy="5009321"/>
          </a:xfrm>
        </p:spPr>
        <p:txBody>
          <a:bodyPr>
            <a:noAutofit/>
          </a:bodyPr>
          <a:lstStyle/>
          <a:p>
            <a:pPr eaLnBrk="1" hangingPunct="1">
              <a:spcBef>
                <a:spcPct val="0"/>
              </a:spcBef>
              <a:spcAft>
                <a:spcPct val="0"/>
              </a:spcAft>
              <a:buClrTx/>
              <a:buSzTx/>
              <a:buFontTx/>
              <a:buNone/>
            </a:pPr>
            <a:r>
              <a:rPr lang="ru-RU" sz="2400" dirty="0">
                <a:solidFill>
                  <a:srgbClr val="0070C0"/>
                </a:solidFill>
                <a:latin typeface="Times New Roman" panose="02020603050405020304" pitchFamily="18" charset="0"/>
                <a:cs typeface="Times New Roman" panose="02020603050405020304" pitchFamily="18" charset="0"/>
              </a:rPr>
              <a:t>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Государство всегда находило возможность защитить население России в момент наиболее сложных периодов развития связанных с массовыми инфекционными заболеваниями представляющих угрозу безопасности и суверенитету России.</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Пандемия оспы, </a:t>
            </a:r>
            <a:r>
              <a:rPr lang="en-US" sz="2400" dirty="0">
                <a:solidFill>
                  <a:srgbClr val="0070C0"/>
                </a:solidFill>
                <a:latin typeface="Times New Roman" panose="02020603050405020304" pitchFamily="18" charset="0"/>
                <a:cs typeface="Times New Roman" panose="02020603050405020304" pitchFamily="18" charset="0"/>
              </a:rPr>
              <a:t>XVIII-XIX </a:t>
            </a:r>
            <a:r>
              <a:rPr lang="ru-RU" sz="2400" dirty="0">
                <a:solidFill>
                  <a:srgbClr val="0070C0"/>
                </a:solidFill>
                <a:latin typeface="Times New Roman" panose="02020603050405020304" pitchFamily="18" charset="0"/>
                <a:cs typeface="Times New Roman" panose="02020603050405020304" pitchFamily="18" charset="0"/>
              </a:rPr>
              <a:t>веков, </a:t>
            </a:r>
            <a:r>
              <a:rPr lang="en-US" sz="2400" dirty="0">
                <a:solidFill>
                  <a:srgbClr val="0070C0"/>
                </a:solidFill>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которая в результате принятых мер Государством, лично </a:t>
            </a:r>
            <a:r>
              <a:rPr lang="ru-RU" sz="2400" dirty="0">
                <a:solidFill>
                  <a:srgbClr val="C00000"/>
                </a:solidFill>
                <a:latin typeface="Times New Roman" panose="02020603050405020304" pitchFamily="18" charset="0"/>
                <a:cs typeface="Times New Roman" panose="02020603050405020304" pitchFamily="18" charset="0"/>
              </a:rPr>
              <a:t>Екатериной </a:t>
            </a:r>
            <a:r>
              <a:rPr lang="en-US" sz="2400" dirty="0">
                <a:solidFill>
                  <a:srgbClr val="C00000"/>
                </a:solidFill>
                <a:latin typeface="Times New Roman" panose="02020603050405020304" pitchFamily="18" charset="0"/>
                <a:cs typeface="Times New Roman" panose="02020603050405020304" pitchFamily="18" charset="0"/>
              </a:rPr>
              <a:t>II</a:t>
            </a:r>
            <a:r>
              <a:rPr lang="ru-RU" sz="2400" dirty="0">
                <a:solidFill>
                  <a:srgbClr val="C00000"/>
                </a:solidFill>
                <a:latin typeface="Times New Roman" panose="02020603050405020304" pitchFamily="18" charset="0"/>
                <a:cs typeface="Times New Roman" panose="02020603050405020304" pitchFamily="18" charset="0"/>
              </a:rPr>
              <a:t> стимулировала создание системы защиты населения применением метода вакцинации</a:t>
            </a:r>
            <a:r>
              <a:rPr lang="ru-RU" sz="2400" dirty="0">
                <a:solidFill>
                  <a:srgbClr val="0070C0"/>
                </a:solidFill>
                <a:latin typeface="Times New Roman" panose="02020603050405020304" pitchFamily="18" charset="0"/>
                <a:cs typeface="Times New Roman" panose="02020603050405020304" pitchFamily="18" charset="0"/>
              </a:rPr>
              <a:t>.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Это начало государственной системы профилактики и начала формирования государственного здравоохранения.</a:t>
            </a:r>
            <a:r>
              <a:rPr lang="ru-RU" sz="2400" dirty="0">
                <a:latin typeface="Times New Roman" panose="02020603050405020304" pitchFamily="18" charset="0"/>
                <a:cs typeface="Times New Roman" panose="02020603050405020304" pitchFamily="18" charset="0"/>
              </a:rPr>
              <a:t>                                  </a:t>
            </a:r>
            <a:r>
              <a:rPr lang="ru-RU" sz="2400" b="1" dirty="0">
                <a:solidFill>
                  <a:srgbClr val="C00000"/>
                </a:solidFill>
                <a:latin typeface="Times New Roman" panose="02020603050405020304" pitchFamily="18" charset="0"/>
                <a:cs typeface="Times New Roman" panose="02020603050405020304" pitchFamily="18" charset="0"/>
              </a:rPr>
              <a:t>Основным контингентом защиты являлись дети до 8 лет и царская семья.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5697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D92FF9-3FE3-4034-9221-CDB58F4AE375}"/>
              </a:ext>
            </a:extLst>
          </p:cNvPr>
          <p:cNvSpPr txBox="1"/>
          <p:nvPr/>
        </p:nvSpPr>
        <p:spPr>
          <a:xfrm>
            <a:off x="616224" y="685293"/>
            <a:ext cx="9700593" cy="5409814"/>
          </a:xfrm>
          <a:prstGeom prst="rect">
            <a:avLst/>
          </a:prstGeom>
          <a:noFill/>
        </p:spPr>
        <p:txBody>
          <a:bodyPr wrap="square">
            <a:spAutoFit/>
          </a:bodyPr>
          <a:lstStyle/>
          <a:p>
            <a:pPr algn="just">
              <a:lnSpc>
                <a:spcPct val="115000"/>
              </a:lnSpc>
              <a:spcAft>
                <a:spcPts val="1000"/>
              </a:spcAft>
            </a:pPr>
            <a:r>
              <a:rPr lang="ru-RU" sz="2000" dirty="0">
                <a:solidFill>
                  <a:srgbClr val="0070C0"/>
                </a:solidFill>
                <a:effectLst/>
                <a:latin typeface="Times New Roman" panose="02020603050405020304" pitchFamily="18" charset="0"/>
                <a:ea typeface="TimesNewRomanPS-ItalicMT"/>
                <a:cs typeface="Times New Roman" panose="02020603050405020304" pitchFamily="18" charset="0"/>
              </a:rPr>
              <a:t>Одним из тормозов введения и развития не только вариоляции, но в последующем и вакцинации были существовавшие в российском обществе, как в других странах, предрассудки против прививки оспы. Вариоляция производилась в специальных оспенных домах, в воспитательных домах и учебных заведениях (училище при Академии художеств, кадетский корпус, Смольный институт). Прививались в основном дети, начиная с первого года жизни. </a:t>
            </a:r>
            <a:endPar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В России вариоляция была внедрена императрицей Екатериной. </a:t>
            </a:r>
          </a:p>
          <a:p>
            <a:pPr algn="just">
              <a:lnSpc>
                <a:spcPct val="115000"/>
              </a:lnSpc>
              <a:spcAft>
                <a:spcPts val="1000"/>
              </a:spcAft>
            </a:pPr>
            <a:r>
              <a:rPr lang="ru-RU" sz="2000" dirty="0">
                <a:solidFill>
                  <a:srgbClr val="0070C0"/>
                </a:solidFill>
                <a:effectLst/>
                <a:latin typeface="Times New Roman" panose="02020603050405020304" pitchFamily="18" charset="0"/>
                <a:ea typeface="TimesNewRomanPS-ItalicMT"/>
                <a:cs typeface="Times New Roman" panose="02020603050405020304" pitchFamily="18" charset="0"/>
              </a:rPr>
              <a:t>Ее </a:t>
            </a:r>
            <a:r>
              <a:rPr lang="ru-RU" sz="2000" b="1" dirty="0">
                <a:solidFill>
                  <a:srgbClr val="C00000"/>
                </a:solidFill>
                <a:effectLst/>
                <a:latin typeface="Times New Roman" panose="02020603050405020304" pitchFamily="18" charset="0"/>
                <a:ea typeface="TimesNewRomanPS-ItalicMT"/>
                <a:cs typeface="Times New Roman" panose="02020603050405020304" pitchFamily="18" charset="0"/>
              </a:rPr>
              <a:t>личный пример вакцинирования </a:t>
            </a:r>
            <a:r>
              <a:rPr lang="ru-RU" sz="2000" dirty="0">
                <a:solidFill>
                  <a:srgbClr val="0070C0"/>
                </a:solidFill>
                <a:effectLst/>
                <a:latin typeface="Times New Roman" panose="02020603050405020304" pitchFamily="18" charset="0"/>
                <a:ea typeface="TimesNewRomanPS-ItalicMT"/>
                <a:cs typeface="Times New Roman" panose="02020603050405020304" pitchFamily="18" charset="0"/>
              </a:rPr>
              <a:t>способствовал распространению прививки оспы в 1770—1780-е годы, и по числу привитых Россия не только сравнялась с европейскими странами, но и опередила их. </a:t>
            </a:r>
          </a:p>
          <a:p>
            <a:pPr algn="just">
              <a:lnSpc>
                <a:spcPct val="115000"/>
              </a:lnSpc>
              <a:spcAft>
                <a:spcPts val="1000"/>
              </a:spcAft>
            </a:pPr>
            <a:r>
              <a:rPr lang="ru-RU" sz="2000" dirty="0">
                <a:solidFill>
                  <a:srgbClr val="0070C0"/>
                </a:solidFill>
                <a:latin typeface="Times New Roman" panose="02020603050405020304" pitchFamily="18" charset="0"/>
                <a:ea typeface="TimesNewRomanPSMT"/>
                <a:cs typeface="Times New Roman" panose="02020603050405020304" pitchFamily="18" charset="0"/>
              </a:rPr>
              <a:t>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В память привития оспы Екатерине II было отчеканено 12 медалей по Сенатскому указу от 14 мая 1772 г. Екатерина «не только осмелилась быть из первых», но и повелела обнародовать описание своей болезни, «чтоб и другие, употребляя те же средства, удобно предохраняли себя от опасностей…».        </a:t>
            </a:r>
            <a:endParaRPr lang="ru-RU"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3953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descr="это самые здоровые страны в мире.">
            <a:extLst>
              <a:ext uri="{FF2B5EF4-FFF2-40B4-BE49-F238E27FC236}">
                <a16:creationId xmlns:a16="http://schemas.microsoft.com/office/drawing/2014/main" id="{73B58146-71A5-4037-89BD-5FBDD67F98BB}"/>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1800">
              <a:solidFill>
                <a:schemeClr val="tx1"/>
              </a:solidFill>
              <a:latin typeface="Calibri" panose="020F0502020204030204" pitchFamily="34" charset="0"/>
            </a:endParaRPr>
          </a:p>
        </p:txBody>
      </p:sp>
      <p:sp>
        <p:nvSpPr>
          <p:cNvPr id="10243" name="AutoShape 4" descr="это самые здоровые страны в мире.">
            <a:extLst>
              <a:ext uri="{FF2B5EF4-FFF2-40B4-BE49-F238E27FC236}">
                <a16:creationId xmlns:a16="http://schemas.microsoft.com/office/drawing/2014/main" id="{BA1ABC47-C91F-4096-B079-23A0FDC3908D}"/>
              </a:ext>
            </a:extLst>
          </p:cNvPr>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1800">
              <a:solidFill>
                <a:schemeClr val="tx1"/>
              </a:solidFill>
              <a:latin typeface="Calibri" panose="020F0502020204030204" pitchFamily="34" charset="0"/>
            </a:endParaRPr>
          </a:p>
        </p:txBody>
      </p:sp>
      <p:sp>
        <p:nvSpPr>
          <p:cNvPr id="10244" name="AutoShape 6" descr="это самые здоровые страны в мире.">
            <a:extLst>
              <a:ext uri="{FF2B5EF4-FFF2-40B4-BE49-F238E27FC236}">
                <a16:creationId xmlns:a16="http://schemas.microsoft.com/office/drawing/2014/main" id="{1E0EFD6B-0CF5-4789-8782-6429DDCDC576}"/>
              </a:ext>
            </a:extLst>
          </p:cNvPr>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ru-RU" altLang="ru-RU" sz="1800">
              <a:solidFill>
                <a:schemeClr val="tx1"/>
              </a:solidFill>
              <a:latin typeface="Calibri" panose="020F0502020204030204" pitchFamily="34" charset="0"/>
            </a:endParaRPr>
          </a:p>
        </p:txBody>
      </p:sp>
      <p:pic>
        <p:nvPicPr>
          <p:cNvPr id="10245" name="Picture 8" descr="View image on Twitter">
            <a:extLst>
              <a:ext uri="{FF2B5EF4-FFF2-40B4-BE49-F238E27FC236}">
                <a16:creationId xmlns:a16="http://schemas.microsoft.com/office/drawing/2014/main" id="{BB4C9602-E145-4B1B-9519-905393872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8582" y="160338"/>
            <a:ext cx="4059409" cy="669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Прямоугольник 5">
            <a:extLst>
              <a:ext uri="{FF2B5EF4-FFF2-40B4-BE49-F238E27FC236}">
                <a16:creationId xmlns:a16="http://schemas.microsoft.com/office/drawing/2014/main" id="{963A1A29-A85A-4EF6-8C10-47BCA1E0FB71}"/>
              </a:ext>
            </a:extLst>
          </p:cNvPr>
          <p:cNvSpPr>
            <a:spLocks noChangeArrowheads="1"/>
          </p:cNvSpPr>
          <p:nvPr/>
        </p:nvSpPr>
        <p:spPr bwMode="auto">
          <a:xfrm>
            <a:off x="258417" y="57150"/>
            <a:ext cx="7440165" cy="31700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2000" b="1" dirty="0">
                <a:solidFill>
                  <a:srgbClr val="C00000"/>
                </a:solidFill>
                <a:latin typeface="Times New Roman" panose="02020603050405020304" pitchFamily="18" charset="0"/>
                <a:cs typeface="Times New Roman" panose="02020603050405020304" pitchFamily="18" charset="0"/>
              </a:rPr>
              <a:t>В десятку лучших </a:t>
            </a:r>
            <a:r>
              <a:rPr lang="ru-RU" altLang="ru-RU" sz="2000" b="1" dirty="0">
                <a:solidFill>
                  <a:srgbClr val="0070C0"/>
                </a:solidFill>
                <a:latin typeface="Times New Roman" panose="02020603050405020304" pitchFamily="18" charset="0"/>
                <a:cs typeface="Times New Roman" panose="02020603050405020304" pitchFamily="18" charset="0"/>
              </a:rPr>
              <a:t>стран вошли Испания, Исландия, Швеция, Швейцария и Норвегия. А Япония стала самой здоровой азиатской страной и даже затмила Сингапур. В десятку лучших также попали Австралия и Израиль. </a:t>
            </a:r>
          </a:p>
          <a:p>
            <a:pPr eaLnBrk="1" hangingPunct="1">
              <a:spcBef>
                <a:spcPct val="0"/>
              </a:spcBef>
              <a:spcAft>
                <a:spcPct val="0"/>
              </a:spcAft>
              <a:buClrTx/>
              <a:buSzTx/>
              <a:buFontTx/>
              <a:buNone/>
            </a:pPr>
            <a:r>
              <a:rPr lang="ru-RU" altLang="ru-RU" sz="2000" b="1" dirty="0">
                <a:solidFill>
                  <a:srgbClr val="0070C0"/>
                </a:solidFill>
                <a:latin typeface="Times New Roman" panose="02020603050405020304" pitchFamily="18" charset="0"/>
                <a:cs typeface="Times New Roman" panose="02020603050405020304" pitchFamily="18" charset="0"/>
              </a:rPr>
              <a:t>В этих странах </a:t>
            </a:r>
            <a:r>
              <a:rPr lang="ru-RU" altLang="ru-RU" sz="2000" b="1" dirty="0">
                <a:solidFill>
                  <a:srgbClr val="C00000"/>
                </a:solidFill>
                <a:latin typeface="Times New Roman" panose="02020603050405020304" pitchFamily="18" charset="0"/>
                <a:cs typeface="Times New Roman" panose="02020603050405020304" pitchFamily="18" charset="0"/>
              </a:rPr>
              <a:t>высокий уровень доступности медицинской помощи и профилактических медуслуг</a:t>
            </a:r>
            <a:r>
              <a:rPr lang="ru-RU" altLang="ru-RU" sz="2000" b="1" dirty="0">
                <a:solidFill>
                  <a:srgbClr val="0070C0"/>
                </a:solidFill>
                <a:latin typeface="Times New Roman" panose="02020603050405020304" pitchFamily="18" charset="0"/>
                <a:cs typeface="Times New Roman" panose="02020603050405020304" pitchFamily="18" charset="0"/>
              </a:rPr>
              <a:t>, которые могут получить граждане с первых лет жизни (обученные медсестры, неотложная медпомощь для детей и т.д.), отмечают составители рейтинга.</a:t>
            </a:r>
            <a:br>
              <a:rPr lang="ru-RU" altLang="ru-RU" sz="2000" b="1" dirty="0">
                <a:solidFill>
                  <a:srgbClr val="0070C0"/>
                </a:solidFill>
                <a:latin typeface="Times New Roman" panose="02020603050405020304" pitchFamily="18" charset="0"/>
                <a:cs typeface="Times New Roman" panose="02020603050405020304" pitchFamily="18" charset="0"/>
              </a:rPr>
            </a:br>
            <a:endParaRPr lang="ru-RU" altLang="ru-RU" sz="2000" dirty="0">
              <a:solidFill>
                <a:srgbClr val="0070C0"/>
              </a:solidFill>
              <a:latin typeface="Calibri" panose="020F0502020204030204" pitchFamily="34" charset="0"/>
            </a:endParaRPr>
          </a:p>
        </p:txBody>
      </p:sp>
      <p:sp>
        <p:nvSpPr>
          <p:cNvPr id="7" name="Прямоугольник 6">
            <a:extLst>
              <a:ext uri="{FF2B5EF4-FFF2-40B4-BE49-F238E27FC236}">
                <a16:creationId xmlns:a16="http://schemas.microsoft.com/office/drawing/2014/main" id="{818BF787-58A5-4DEB-99D3-9AC4DEC57CB1}"/>
              </a:ext>
            </a:extLst>
          </p:cNvPr>
          <p:cNvSpPr/>
          <p:nvPr/>
        </p:nvSpPr>
        <p:spPr>
          <a:xfrm>
            <a:off x="258416" y="4459288"/>
            <a:ext cx="7440165" cy="1938992"/>
          </a:xfrm>
          <a:prstGeom prst="rect">
            <a:avLst/>
          </a:prstGeom>
          <a:solidFill>
            <a:schemeClr val="accent1">
              <a:lumMod val="20000"/>
              <a:lumOff val="80000"/>
            </a:schemeClr>
          </a:solidFill>
        </p:spPr>
        <p:txBody>
          <a:bodyPr wrap="square">
            <a:spAutoFit/>
          </a:bodyPr>
          <a:lstStyle/>
          <a:p>
            <a:pPr>
              <a:defRPr/>
            </a:pPr>
            <a:r>
              <a:rPr lang="ru-RU" sz="2000" b="1" dirty="0">
                <a:solidFill>
                  <a:srgbClr val="0070C0"/>
                </a:solidFill>
                <a:latin typeface="Times New Roman" panose="02020603050405020304" pitchFamily="18" charset="0"/>
                <a:cs typeface="Times New Roman" panose="02020603050405020304" pitchFamily="18" charset="0"/>
              </a:rPr>
              <a:t>Индекс оценивает страны на основе таких факторов, как </a:t>
            </a:r>
            <a:r>
              <a:rPr lang="ru-RU" sz="2000" b="1" i="1" dirty="0">
                <a:solidFill>
                  <a:srgbClr val="C00000"/>
                </a:solidFill>
                <a:latin typeface="Times New Roman" panose="02020603050405020304" pitchFamily="18" charset="0"/>
                <a:cs typeface="Times New Roman" panose="02020603050405020304" pitchFamily="18" charset="0"/>
              </a:rPr>
              <a:t>продолжительность жизни, употребление табака и ожирение. Он также учитывает экологические факторы, включая доступ к чистой воде и соблюдению санитарных норм.</a:t>
            </a:r>
            <a:br>
              <a:rPr lang="ru-RU" sz="2000" b="1" i="1" dirty="0">
                <a:solidFill>
                  <a:srgbClr val="C00000"/>
                </a:solidFill>
                <a:latin typeface="Times New Roman" panose="02020603050405020304" pitchFamily="18" charset="0"/>
                <a:cs typeface="Times New Roman" panose="02020603050405020304" pitchFamily="18" charset="0"/>
              </a:rPr>
            </a:br>
            <a:endParaRPr lang="ru-RU" sz="2000" dirty="0">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B01C54-F6C8-480C-AF1C-29FACB07B0A8}"/>
              </a:ext>
            </a:extLst>
          </p:cNvPr>
          <p:cNvSpPr txBox="1"/>
          <p:nvPr/>
        </p:nvSpPr>
        <p:spPr>
          <a:xfrm>
            <a:off x="957469" y="1001836"/>
            <a:ext cx="8663609" cy="4162486"/>
          </a:xfrm>
          <a:prstGeom prst="rect">
            <a:avLst/>
          </a:prstGeom>
          <a:noFill/>
        </p:spPr>
        <p:txBody>
          <a:bodyPr wrap="square">
            <a:spAutoFit/>
          </a:bodyPr>
          <a:lstStyle/>
          <a:p>
            <a:r>
              <a:rPr lang="ru-RU"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    </a:t>
            </a:r>
            <a:r>
              <a:rPr lang="ru-RU" sz="2000" b="1" dirty="0">
                <a:solidFill>
                  <a:srgbClr val="C00000"/>
                </a:solidFill>
                <a:effectLst/>
                <a:latin typeface="Times New Roman" panose="02020603050405020304" pitchFamily="18" charset="0"/>
                <a:ea typeface="TimesNewRomanPSMT"/>
                <a:cs typeface="Times New Roman" panose="02020603050405020304" pitchFamily="18" charset="0"/>
              </a:rPr>
              <a:t>В царствование Петра I вышло более десятка указов о мерах по недопущению распространения инфекционных заболеваний.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Издавались они и позже. </a:t>
            </a:r>
          </a:p>
          <a:p>
            <a:pPr>
              <a:lnSpc>
                <a:spcPct val="107000"/>
              </a:lnSpc>
              <a:spcAft>
                <a:spcPts val="800"/>
              </a:spcAft>
            </a:pPr>
            <a:r>
              <a:rPr lang="ru-RU" sz="2000" dirty="0">
                <a:solidFill>
                  <a:srgbClr val="0070C0"/>
                </a:solidFill>
                <a:latin typeface="Times New Roman" panose="02020603050405020304" pitchFamily="18" charset="0"/>
                <a:ea typeface="TimesNewRomanPSMT"/>
                <a:cs typeface="Times New Roman" panose="02020603050405020304" pitchFamily="18" charset="0"/>
              </a:rPr>
              <a:t>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Во время оспенной эпидемии в Петербурге в 1727 г. было распространено строгое распоряжение о прекращении доступа населения на Васильевский остров, где находилась в то время резиденция четырнадцатилетнего царя Петра II. </a:t>
            </a:r>
          </a:p>
          <a:p>
            <a:pPr>
              <a:lnSpc>
                <a:spcPct val="107000"/>
              </a:lnSpc>
              <a:spcAft>
                <a:spcPts val="800"/>
              </a:spcAft>
            </a:pPr>
            <a:r>
              <a:rPr lang="ru-RU" sz="2000" dirty="0">
                <a:solidFill>
                  <a:srgbClr val="0070C0"/>
                </a:solidFill>
                <a:latin typeface="Times New Roman" panose="02020603050405020304" pitchFamily="18" charset="0"/>
                <a:ea typeface="TimesNewRomanPSMT"/>
                <a:cs typeface="Times New Roman" panose="02020603050405020304" pitchFamily="18" charset="0"/>
              </a:rPr>
              <a:t>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В указе от 10 декабря 1722 г. № 34130, п. 39 требовалось срочно сообщать о всех случаях оспы в Полицмейстерскую канцелярию. </a:t>
            </a:r>
          </a:p>
          <a:p>
            <a:pPr>
              <a:lnSpc>
                <a:spcPct val="107000"/>
              </a:lnSpc>
              <a:spcAft>
                <a:spcPts val="800"/>
              </a:spcAft>
            </a:pPr>
            <a:r>
              <a:rPr lang="ru-RU" sz="2000" dirty="0">
                <a:solidFill>
                  <a:srgbClr val="0070C0"/>
                </a:solidFill>
                <a:latin typeface="Times New Roman" panose="02020603050405020304" pitchFamily="18" charset="0"/>
                <a:ea typeface="TimesNewRomanPSMT"/>
                <a:cs typeface="Times New Roman" panose="02020603050405020304" pitchFamily="18" charset="0"/>
              </a:rPr>
              <a:t>   </a:t>
            </a:r>
            <a:r>
              <a:rPr lang="ru-RU" sz="2000" dirty="0">
                <a:solidFill>
                  <a:srgbClr val="0070C0"/>
                </a:solidFill>
                <a:effectLst/>
                <a:latin typeface="Times New Roman" panose="02020603050405020304" pitchFamily="18" charset="0"/>
                <a:ea typeface="TimesNewRomanPSMT"/>
                <a:cs typeface="Times New Roman" panose="02020603050405020304" pitchFamily="18" charset="0"/>
              </a:rPr>
              <a:t>Несмотря на все меры, инфекция была занесена во дворец, по предположению князем С.Г. Долгоруким, у которого оспой болели дети. Петр II заболел оспой и умер (1730 г). </a:t>
            </a:r>
            <a:endPar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9175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DD0535-6561-4321-ACE1-AB7B100FD5BD}"/>
              </a:ext>
            </a:extLst>
          </p:cNvPr>
          <p:cNvSpPr txBox="1"/>
          <p:nvPr/>
        </p:nvSpPr>
        <p:spPr>
          <a:xfrm>
            <a:off x="1073425" y="553423"/>
            <a:ext cx="8776253" cy="6001643"/>
          </a:xfrm>
          <a:prstGeom prst="rect">
            <a:avLst/>
          </a:prstGeom>
          <a:noFill/>
        </p:spPr>
        <p:txBody>
          <a:bodyPr wrap="square">
            <a:spAutoFit/>
          </a:bodyPr>
          <a:lstStyle/>
          <a:p>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Во время царствования Елизаветы Алексеевны эпидемия оспы вспыхнула в Петербурге в 1741 г.  </a:t>
            </a:r>
          </a:p>
          <a:p>
            <a:r>
              <a:rPr lang="ru-RU" sz="2400" dirty="0">
                <a:solidFill>
                  <a:srgbClr val="0070C0"/>
                </a:solidFill>
                <a:latin typeface="Times New Roman" panose="02020603050405020304" pitchFamily="18"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Она инициировала </a:t>
            </a:r>
            <a:r>
              <a:rPr lang="ru-RU" sz="2400" dirty="0">
                <a:solidFill>
                  <a:srgbClr val="C00000"/>
                </a:solidFill>
                <a:effectLst/>
                <a:latin typeface="Times New Roman" panose="02020603050405020304" pitchFamily="18" charset="0"/>
                <a:ea typeface="TimesNewRomanPSMT"/>
                <a:cs typeface="Times New Roman" panose="02020603050405020304" pitchFamily="18" charset="0"/>
              </a:rPr>
              <a:t>указ от 11 февраля 1742 г. № 8512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«О воспрещении проезда ко дворцу лицам, у которых в домах окажется оспа…», в котором, оговаривались меры по изоляции больных.</a:t>
            </a:r>
          </a:p>
          <a:p>
            <a:endParaRPr lang="ru-RU" sz="2400" dirty="0">
              <a:solidFill>
                <a:srgbClr val="0070C0"/>
              </a:solidFill>
              <a:latin typeface="Times New Roman" panose="02020603050405020304" pitchFamily="18" charset="0"/>
              <a:cs typeface="Times New Roman" panose="02020603050405020304" pitchFamily="18" charset="0"/>
            </a:endParaRPr>
          </a:p>
          <a:p>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В Петербурге первые прививки были проведены в 1764 г. главным врачом русского флота А.Г. </a:t>
            </a:r>
            <a:r>
              <a:rPr lang="ru-RU" sz="2400" dirty="0" err="1">
                <a:solidFill>
                  <a:srgbClr val="0070C0"/>
                </a:solidFill>
                <a:effectLst/>
                <a:latin typeface="Times New Roman" panose="02020603050405020304" pitchFamily="18" charset="0"/>
                <a:ea typeface="TimesNewRomanPSMT"/>
                <a:cs typeface="Times New Roman" panose="02020603050405020304" pitchFamily="18" charset="0"/>
              </a:rPr>
              <a:t>Бахерахтом</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и доктором И.З. </a:t>
            </a:r>
            <a:r>
              <a:rPr lang="ru-RU" sz="2400" dirty="0" err="1">
                <a:solidFill>
                  <a:srgbClr val="0070C0"/>
                </a:solidFill>
                <a:effectLst/>
                <a:latin typeface="Times New Roman" panose="02020603050405020304" pitchFamily="18" charset="0"/>
                <a:ea typeface="TimesNewRomanPSMT"/>
                <a:cs typeface="Times New Roman" panose="02020603050405020304" pitchFamily="18" charset="0"/>
              </a:rPr>
              <a:t>Кельхом</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a:t>
            </a:r>
          </a:p>
          <a:p>
            <a:r>
              <a:rPr lang="ru-RU" sz="2400" dirty="0">
                <a:solidFill>
                  <a:srgbClr val="0070C0"/>
                </a:solidFill>
                <a:latin typeface="Times New Roman" panose="02020603050405020304" pitchFamily="18"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В 1765 г. доктор медицины, член Императорского вольно-экономического общества, ученый секретарь медицинской коллегии Х. </a:t>
            </a:r>
            <a:r>
              <a:rPr lang="ru-RU" sz="2400" dirty="0" err="1">
                <a:solidFill>
                  <a:srgbClr val="0070C0"/>
                </a:solidFill>
                <a:effectLst/>
                <a:latin typeface="Times New Roman" panose="02020603050405020304" pitchFamily="18" charset="0"/>
                <a:ea typeface="TimesNewRomanPSMT"/>
                <a:cs typeface="Times New Roman" panose="02020603050405020304" pitchFamily="18" charset="0"/>
              </a:rPr>
              <a:t>Пекен</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 (1731–1779) сделал доклад об оспе и оспопрививании, который напечатал в Трудах Вольно-экономического общества и выпустил отдельным изданием. </a:t>
            </a:r>
            <a:endParaRPr lang="ru-RU"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sz="2400" dirty="0">
              <a:solidFill>
                <a:srgbClr val="0070C0"/>
              </a:solidFill>
            </a:endParaRPr>
          </a:p>
        </p:txBody>
      </p:sp>
    </p:spTree>
    <p:extLst>
      <p:ext uri="{BB962C8B-B14F-4D97-AF65-F5344CB8AC3E}">
        <p14:creationId xmlns:p14="http://schemas.microsoft.com/office/powerpoint/2010/main" val="1007481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17E60C-D8E0-478D-8411-1E6DA2E1FD0A}"/>
              </a:ext>
            </a:extLst>
          </p:cNvPr>
          <p:cNvSpPr txBox="1"/>
          <p:nvPr/>
        </p:nvSpPr>
        <p:spPr>
          <a:xfrm>
            <a:off x="397565" y="800367"/>
            <a:ext cx="9491870" cy="5262979"/>
          </a:xfrm>
          <a:prstGeom prst="rect">
            <a:avLst/>
          </a:prstGeom>
          <a:noFill/>
        </p:spPr>
        <p:txBody>
          <a:bodyPr wrap="square">
            <a:spAutoFit/>
          </a:bodyPr>
          <a:lstStyle/>
          <a:p>
            <a:r>
              <a:rPr lang="ru-RU" sz="1800" dirty="0">
                <a:effectLst/>
                <a:latin typeface="Calibri" panose="020F0502020204030204" pitchFamily="34"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В декабре 1801 г. было решено проводить вакцинацию всех детей даже с 7–8-дневного возраста, не обращая внимания на различные заболевания, сопровождающие этот возраст. Это же указание было повторено в 1807 г.      </a:t>
            </a:r>
          </a:p>
          <a:p>
            <a:r>
              <a:rPr lang="ru-RU" sz="2400" dirty="0">
                <a:solidFill>
                  <a:srgbClr val="0070C0"/>
                </a:solidFill>
                <a:latin typeface="Times New Roman" panose="02020603050405020304" pitchFamily="18"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Позже было принято решение о вакцинировании детей только по достижении ими 3 месяцев, причем питомцев, находившихся на воспитании в деревнях, приказано было привозить для этой цели в город. </a:t>
            </a:r>
          </a:p>
          <a:p>
            <a:r>
              <a:rPr lang="ru-RU" sz="2400" dirty="0">
                <a:solidFill>
                  <a:srgbClr val="0070C0"/>
                </a:solidFill>
                <a:latin typeface="Times New Roman" panose="02020603050405020304" pitchFamily="18"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В 1804 г. предписано было объездным лекарям в случае необходимости повторять прививку, и даже неоднократно. </a:t>
            </a:r>
          </a:p>
          <a:p>
            <a:r>
              <a:rPr lang="ru-RU" sz="2400" dirty="0">
                <a:solidFill>
                  <a:srgbClr val="0070C0"/>
                </a:solidFill>
                <a:latin typeface="Times New Roman" panose="02020603050405020304" pitchFamily="18" charset="0"/>
                <a:ea typeface="TimesNewRomanPSMT"/>
                <a:cs typeface="Times New Roman" panose="02020603050405020304" pitchFamily="18" charset="0"/>
              </a:rPr>
              <a:t>  </a:t>
            </a:r>
            <a:r>
              <a:rPr lang="ru-RU" sz="2400" dirty="0">
                <a:solidFill>
                  <a:srgbClr val="0070C0"/>
                </a:solidFill>
                <a:effectLst/>
                <a:latin typeface="Times New Roman" panose="02020603050405020304" pitchFamily="18" charset="0"/>
                <a:ea typeface="TimesNewRomanPSMT"/>
                <a:cs typeface="Times New Roman" panose="02020603050405020304" pitchFamily="18" charset="0"/>
              </a:rPr>
              <a:t>За период с 1801 по 1810 г. в Петербургском воспитательном доме вакцинация была сделана 18 626 детям. </a:t>
            </a:r>
          </a:p>
          <a:p>
            <a:r>
              <a:rPr lang="ru-RU" sz="2400" b="1" dirty="0">
                <a:solidFill>
                  <a:srgbClr val="C00000"/>
                </a:solidFill>
                <a:latin typeface="Times New Roman" panose="02020603050405020304" pitchFamily="18" charset="0"/>
                <a:ea typeface="TimesNewRomanPSMT"/>
                <a:cs typeface="Times New Roman" panose="02020603050405020304" pitchFamily="18" charset="0"/>
              </a:rPr>
              <a:t>   </a:t>
            </a:r>
            <a:r>
              <a:rPr lang="ru-RU" sz="2400" b="1" dirty="0">
                <a:solidFill>
                  <a:srgbClr val="C00000"/>
                </a:solidFill>
                <a:effectLst/>
                <a:latin typeface="Times New Roman" panose="02020603050405020304" pitchFamily="18" charset="0"/>
                <a:ea typeface="TimesNewRomanPSMT"/>
                <a:cs typeface="Times New Roman" panose="02020603050405020304" pitchFamily="18" charset="0"/>
              </a:rPr>
              <a:t>С 1804 по 1810 г. в 52 губерниях в России вакцинация была проведена 937 080 детям.  </a:t>
            </a:r>
            <a:endParaRPr lang="ru-RU"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5988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1" y="1908312"/>
            <a:ext cx="12192000" cy="2325757"/>
          </a:xfrm>
          <a:solidFill>
            <a:schemeClr val="accent1">
              <a:lumMod val="20000"/>
              <a:lumOff val="80000"/>
            </a:schemeClr>
          </a:solidFill>
        </p:spPr>
        <p:txBody>
          <a:bodyPr>
            <a:noAutofit/>
          </a:bodyPr>
          <a:lstStyle/>
          <a:p>
            <a:br>
              <a:rPr lang="en-US" sz="2000" b="1" dirty="0">
                <a:solidFill>
                  <a:srgbClr val="0070C0"/>
                </a:solidFill>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II</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a:solidFill>
                  <a:srgbClr val="C00000"/>
                </a:solidFill>
                <a:latin typeface="Times New Roman" panose="02020603050405020304" pitchFamily="18" charset="0"/>
                <a:cs typeface="Times New Roman" panose="02020603050405020304" pitchFamily="18" charset="0"/>
              </a:rPr>
              <a:t>Земская медицина на службе государства </a:t>
            </a:r>
            <a:r>
              <a:rPr lang="ru-RU" sz="2400" b="1" dirty="0">
                <a:solidFill>
                  <a:srgbClr val="0070C0"/>
                </a:solidFill>
                <a:latin typeface="Times New Roman" panose="02020603050405020304" pitchFamily="18" charset="0"/>
                <a:cs typeface="Times New Roman" panose="02020603050405020304" pitchFamily="18" charset="0"/>
              </a:rPr>
              <a:t>– этап ПМСП, создавший предпосылки для всеобщего охвата медицинской помощью сельского населения и в последующем городских жителей. Постепенный переход на государственную службу земских и думских врачей (остававшихся длительный период частными). </a:t>
            </a:r>
            <a:r>
              <a:rPr lang="ru-RU" sz="2400" b="1" dirty="0">
                <a:solidFill>
                  <a:srgbClr val="C00000"/>
                </a:solidFill>
                <a:latin typeface="Times New Roman" panose="02020603050405020304" pitchFamily="18" charset="0"/>
                <a:cs typeface="Times New Roman" panose="02020603050405020304" pitchFamily="18" charset="0"/>
              </a:rPr>
              <a:t>Частная медицина на службе у государства.  </a:t>
            </a:r>
            <a:br>
              <a:rPr lang="en-US" sz="2000" b="1" dirty="0">
                <a:solidFill>
                  <a:srgbClr val="0070C0"/>
                </a:solidFill>
                <a:latin typeface="Times New Roman" panose="02020603050405020304" pitchFamily="18" charset="0"/>
                <a:cs typeface="Times New Roman" panose="02020603050405020304" pitchFamily="18" charset="0"/>
              </a:rPr>
            </a:br>
            <a:endParaRPr lang="ru-RU"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172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838200" y="1461052"/>
            <a:ext cx="8931965" cy="2256182"/>
          </a:xfrm>
        </p:spPr>
        <p:txBody>
          <a:bodyPr>
            <a:noAutofit/>
          </a:bodyPr>
          <a:lstStyle/>
          <a:p>
            <a:pPr eaLnBrk="1" hangingPunct="1">
              <a:spcBef>
                <a:spcPct val="0"/>
              </a:spcBef>
              <a:spcAft>
                <a:spcPct val="0"/>
              </a:spcAft>
              <a:buClrTx/>
              <a:buSzTx/>
              <a:buFontTx/>
              <a:buNone/>
            </a:pPr>
            <a:r>
              <a:rPr lang="ru-RU" sz="2400" b="1" dirty="0">
                <a:solidFill>
                  <a:srgbClr val="C00000"/>
                </a:solidFill>
                <a:latin typeface="Times New Roman" panose="02020603050405020304" pitchFamily="18" charset="0"/>
                <a:cs typeface="Times New Roman" panose="02020603050405020304" pitchFamily="18" charset="0"/>
              </a:rPr>
              <a:t>Период земской медицины, привлечение частных врачей</a:t>
            </a:r>
            <a:r>
              <a:rPr lang="ru-RU" sz="2400" b="1" dirty="0">
                <a:solidFill>
                  <a:srgbClr val="0070C0"/>
                </a:solidFill>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для исполнения нужд государства для борьбы с инфекционными заболеваниями на селе. Развитие земской медицины. Становление государственной медицинской службы основанной на земской реформе Александра </a:t>
            </a:r>
            <a:r>
              <a:rPr lang="en-US" sz="2400" dirty="0">
                <a:solidFill>
                  <a:srgbClr val="0070C0"/>
                </a:solidFill>
                <a:latin typeface="Times New Roman" panose="02020603050405020304" pitchFamily="18" charset="0"/>
                <a:cs typeface="Times New Roman" panose="02020603050405020304" pitchFamily="18" charset="0"/>
              </a:rPr>
              <a:t>II</a:t>
            </a:r>
            <a:r>
              <a:rPr lang="ru-RU" sz="2400" dirty="0">
                <a:solidFill>
                  <a:srgbClr val="0070C0"/>
                </a:solidFill>
                <a:latin typeface="Times New Roman" panose="02020603050405020304" pitchFamily="18" charset="0"/>
                <a:cs typeface="Times New Roman" panose="02020603050405020304" pitchFamily="18" charset="0"/>
              </a:rPr>
              <a:t>.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a:t>
            </a:r>
            <a:r>
              <a:rPr lang="ru-RU" sz="2400" b="1" dirty="0">
                <a:solidFill>
                  <a:srgbClr val="C00000"/>
                </a:solidFill>
                <a:latin typeface="Times New Roman" panose="02020603050405020304" pitchFamily="18" charset="0"/>
                <a:cs typeface="Times New Roman" panose="02020603050405020304" pitchFamily="18" charset="0"/>
              </a:rPr>
              <a:t>Основной контингент – сельское население России. </a:t>
            </a:r>
            <a:br>
              <a:rPr lang="ru-RU" sz="2400" b="1" dirty="0">
                <a:solidFill>
                  <a:srgbClr val="C00000"/>
                </a:solidFill>
                <a:latin typeface="Times New Roman" panose="02020603050405020304" pitchFamily="18" charset="0"/>
                <a:cs typeface="Times New Roman" panose="02020603050405020304" pitchFamily="18" charset="0"/>
              </a:rPr>
            </a:br>
            <a:endParaRPr lang="ru-RU"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7362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AC00BD-3FE5-4BDC-8836-57D58730A550}"/>
              </a:ext>
            </a:extLst>
          </p:cNvPr>
          <p:cNvSpPr txBox="1"/>
          <p:nvPr/>
        </p:nvSpPr>
        <p:spPr>
          <a:xfrm>
            <a:off x="805069" y="429205"/>
            <a:ext cx="9134061" cy="4927631"/>
          </a:xfrm>
          <a:prstGeom prst="rect">
            <a:avLst/>
          </a:prstGeom>
          <a:noFill/>
        </p:spPr>
        <p:txBody>
          <a:bodyPr wrap="square">
            <a:spAutoFit/>
          </a:bodyPr>
          <a:lstStyle/>
          <a:p>
            <a:pPr algn="just">
              <a:lnSpc>
                <a:spcPct val="115000"/>
              </a:lnSpc>
              <a:spcAft>
                <a:spcPts val="1000"/>
              </a:spcAft>
            </a:pPr>
            <a:r>
              <a:rPr lang="ru-RU"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В 1892-1893 гг. для организации мероприятий по предупреждению возникновения и распространения заболеваний, вызванных особо опасными инфекциями, при земских управах были созданы санитарно-исполнительные комиссии. </a:t>
            </a:r>
          </a:p>
          <a:p>
            <a:pPr algn="just">
              <a:lnSpc>
                <a:spcPct val="115000"/>
              </a:lnSpc>
              <a:spcAft>
                <a:spcPts val="1000"/>
              </a:spcAft>
            </a:pPr>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Одной из форм профилактической работы земского врача, особенно при угрозе эпидемии, стали подворные обходы, которые можно условно рассматривать как прообраз современной диспансеризации населения.  </a:t>
            </a:r>
          </a:p>
          <a:p>
            <a:pPr algn="just">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Для координации финансово-хозяйственной деятельности земской медицины во многих уездах были образованы совещательные </a:t>
            </a:r>
            <a:r>
              <a:rPr lang="ru-RU"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"санитарные " или "врачебные" советы, или "санитарные комиссии"</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состоящие из земских врачей уезда, нескольких доверенных лиц (так называемые "гласные"), которых выбирало земское собрание и члены земской управы; руководил работой председатель земской управы.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5732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82E48F-8553-43AE-8118-AD46CFDDC79B}"/>
              </a:ext>
            </a:extLst>
          </p:cNvPr>
          <p:cNvSpPr txBox="1"/>
          <p:nvPr/>
        </p:nvSpPr>
        <p:spPr>
          <a:xfrm>
            <a:off x="924339" y="885908"/>
            <a:ext cx="8994913" cy="5763757"/>
          </a:xfrm>
          <a:prstGeom prst="rect">
            <a:avLst/>
          </a:prstGeom>
          <a:noFill/>
        </p:spPr>
        <p:txBody>
          <a:bodyPr wrap="square">
            <a:spAutoFit/>
          </a:bodyPr>
          <a:lstStyle/>
          <a:p>
            <a:pPr algn="just">
              <a:lnSpc>
                <a:spcPct val="115000"/>
              </a:lnSpc>
              <a:spcAft>
                <a:spcPts val="1000"/>
              </a:spcAft>
            </a:pP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Финансовой основой земств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являлись налоги с крестьянских дворов (в том числе и на содержание земской медицины). Первоначально земства брали плату за лечение в больницах и амбулаториях, плата для того времени была немалой 6- 9 рублей в месяц. Однако уездные земства постоянно снижали эту плату, отменяли ее то для одной, то для другой категории больных. </a:t>
            </a:r>
          </a:p>
          <a:p>
            <a:pPr algn="just">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В результате,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начиная с 80-90 годов XIX в., земства отказались от взимания платы сначала за стационарное, а затем и за амбулаторное лечение, за фельдшерский, а в дальнейшем и за врачебный прием.</a:t>
            </a:r>
          </a:p>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При этом плата за стационарное лечение сохранилась к 1910 г. главным образом в уездных городских больницах и только для пациентов из других уездов.</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В 1903 г. Правительство утвердило специальное "Положение об управлении земским хозяйством", в статье 104 которого было указано,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что во всех содержимых на земские средства сельских лечебных заведениях жители губернии пользуются бесплатной медицинской помощью</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6791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C120C8-A078-4A9F-8FFF-374100FF23CE}"/>
              </a:ext>
            </a:extLst>
          </p:cNvPr>
          <p:cNvSpPr txBox="1"/>
          <p:nvPr/>
        </p:nvSpPr>
        <p:spPr>
          <a:xfrm>
            <a:off x="536714" y="489864"/>
            <a:ext cx="9790043" cy="6374181"/>
          </a:xfrm>
          <a:prstGeom prst="rect">
            <a:avLst/>
          </a:prstGeom>
          <a:noFill/>
        </p:spPr>
        <p:txBody>
          <a:bodyPr wrap="square">
            <a:spAutoFit/>
          </a:bodyPr>
          <a:lstStyle/>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К концу XIX в. значительный рост доходов земских врачей явился стимулом для перехода многих из них на постоянную работу на двух-трех сельских участках. </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Увеличилась и общая численность земских врачей: если в 1870 г. в земских губерниях работало всего 613 земских врачей; в 1890 г. - 1818; то в 1910 - уже 3802. </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Проводимые мероприятия дали положительные результаты: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в 1867 г. смертность в России на 1 тыс. жителей составляла 37 человек; в 1887 г. - 34; в 1907г. - 28; а в 1917 – 27.   </a:t>
            </a:r>
          </a:p>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С 1870 г. число земских врачей увеличилось в 5 раз; врачебных участков - в 5,5 раз; лечебниц - в 20 раз; количество жителей, обслуживаемых одним врачом, уменьшилось с 95 тыс. до 28 тыс.  </a:t>
            </a:r>
          </a:p>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Земская медицина явилась в жизни России </a:t>
            </a:r>
            <a:r>
              <a:rPr lang="ru-RU"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совершенно уникальным фактором национального общественного (публичного) служения</a:t>
            </a:r>
            <a:r>
              <a:rPr lang="ru-RU" sz="20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исключающего в принципе преимущество сильных и богатых.</a:t>
            </a:r>
          </a:p>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Анализ литературных произведений (В.В. Вересаев, А.П. Чехов, А.М. Горький и др.) и исторических материалов свидетельствует, что социальный статус врача в российском обществе и в семье был чрезвычайно высок.</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7402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62B31B-0F1E-42EE-9CB8-A157D37099A9}"/>
              </a:ext>
            </a:extLst>
          </p:cNvPr>
          <p:cNvSpPr txBox="1"/>
          <p:nvPr/>
        </p:nvSpPr>
        <p:spPr>
          <a:xfrm>
            <a:off x="337931" y="459883"/>
            <a:ext cx="9819861" cy="5763757"/>
          </a:xfrm>
          <a:prstGeom prst="rect">
            <a:avLst/>
          </a:prstGeom>
          <a:noFill/>
        </p:spPr>
        <p:txBody>
          <a:bodyPr wrap="square">
            <a:spAutoFit/>
          </a:bodyPr>
          <a:lstStyle/>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В этот период в XIX веке и на Западе и в России активно начинает развиваться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новая научная дисциплина - гигиена,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истоки которой уходят в начальные периоды жизни человеческого общества, но фрагментарно присутствовавшая в практической деятельности земских медиков. </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Развитие медицины в России XIX в. нашли выражение в направлении и содержании деятельности виднейшего русского клинициста-терапевта этого времени С.П. Боткина (1832-1889).  </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По его инициативе в 1884 г. были введены должности так называемых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думских врачей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содержавшихся городской управой участковых врачей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для бесплатного обслуживания нуждающегося населения и проведения противоэпидемических мероприятий</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15000"/>
              </a:lnSpc>
              <a:spcAft>
                <a:spcPts val="10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Это был первый в России и во всем мире пример участковой медицинской помощи в городах.,   Многочисленные общественно-медицинские начинания, инициатором или проводником которых явился С.П. Боткин, были сильно ограничены и практически трудно осуществимы в России того времени, главным образом из-за кадрового дефицита.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7317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FEFBBC-1FF9-40CD-A520-D0E1EA2545A6}"/>
              </a:ext>
            </a:extLst>
          </p:cNvPr>
          <p:cNvSpPr txBox="1"/>
          <p:nvPr/>
        </p:nvSpPr>
        <p:spPr>
          <a:xfrm>
            <a:off x="566530" y="1092463"/>
            <a:ext cx="9511748" cy="5334794"/>
          </a:xfrm>
          <a:prstGeom prst="rect">
            <a:avLst/>
          </a:prstGeom>
          <a:noFill/>
        </p:spPr>
        <p:txBody>
          <a:bodyPr wrap="square">
            <a:spAutoFit/>
          </a:bodyPr>
          <a:lstStyle/>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В последующие трудные годы становления Советской республики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профилактические принципы, разработанные отечественными учеными-клиницистами спасли страну от эпидемий и способствовали накоплению уникального опыта развития общественного здравоохранения, особенно важного для развивающихся стран.</a:t>
            </a:r>
          </a:p>
          <a:p>
            <a:pPr>
              <a:lnSpc>
                <a:spcPct val="115000"/>
              </a:lnSpc>
              <a:spcAft>
                <a:spcPts val="1000"/>
              </a:spcAft>
            </a:pP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Таким образом, идеи создания публичной врачебной службы, основанной на профилактической медицине, впервые появились в России значительно раньше чем во многих европейских странах и США.</a:t>
            </a:r>
          </a:p>
          <a:p>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Данные принципы носили гуманный, демократический характер, имели в своей основе уникальный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опыт государственного подхода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к сохранению общественного здоровья населения России, вместе с тем учитывалось и стремление общества основанного на особенностях культурных, религиозных традиций, к </a:t>
            </a:r>
            <a:r>
              <a:rPr lang="ru-RU"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сохранению автономии личности добровольности </a:t>
            </a:r>
            <a:r>
              <a:rPr lang="ru-RU"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принятия решений в медицине включая и профилактическую вакцинацию, методы диспансерного подхода в сохранении здоровья</a:t>
            </a:r>
            <a:endParaRPr lang="ru-RU" sz="2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548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www.proza.ru/pics/2019/06/04/1476.jpg">
            <a:extLst>
              <a:ext uri="{FF2B5EF4-FFF2-40B4-BE49-F238E27FC236}">
                <a16:creationId xmlns:a16="http://schemas.microsoft.com/office/drawing/2014/main" id="{64C7714A-6194-4578-BDA8-22F0FB5419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088" y="2055813"/>
            <a:ext cx="5141912"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Прямоугольник 1">
            <a:extLst>
              <a:ext uri="{FF2B5EF4-FFF2-40B4-BE49-F238E27FC236}">
                <a16:creationId xmlns:a16="http://schemas.microsoft.com/office/drawing/2014/main" id="{FE2839A2-DA81-4170-9D49-48A2459F97DE}"/>
              </a:ext>
            </a:extLst>
          </p:cNvPr>
          <p:cNvSpPr>
            <a:spLocks noChangeArrowheads="1"/>
          </p:cNvSpPr>
          <p:nvPr/>
        </p:nvSpPr>
        <p:spPr bwMode="auto">
          <a:xfrm>
            <a:off x="377827" y="4364039"/>
            <a:ext cx="51054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1800" b="1" dirty="0">
                <a:solidFill>
                  <a:srgbClr val="0070C0"/>
                </a:solidFill>
                <a:latin typeface="Times New Roman" panose="02020603050405020304" pitchFamily="18" charset="0"/>
                <a:cs typeface="Times New Roman" panose="02020603050405020304" pitchFamily="18" charset="0"/>
              </a:rPr>
              <a:t>Южная Корея поднялась на семь пунктов до 17-го, а Китай, где проживает 1,4 миллиарда человек, </a:t>
            </a:r>
            <a:r>
              <a:rPr lang="ru-RU" altLang="ru-RU" sz="2000" b="1" dirty="0">
                <a:solidFill>
                  <a:srgbClr val="0070C0"/>
                </a:solidFill>
                <a:latin typeface="Times New Roman" panose="02020603050405020304" pitchFamily="18" charset="0"/>
                <a:cs typeface="Times New Roman" panose="02020603050405020304" pitchFamily="18" charset="0"/>
              </a:rPr>
              <a:t>поднялся</a:t>
            </a:r>
            <a:r>
              <a:rPr lang="ru-RU" altLang="ru-RU" sz="1800" b="1" dirty="0">
                <a:solidFill>
                  <a:srgbClr val="0070C0"/>
                </a:solidFill>
                <a:latin typeface="Times New Roman" panose="02020603050405020304" pitchFamily="18" charset="0"/>
                <a:cs typeface="Times New Roman" panose="02020603050405020304" pitchFamily="18" charset="0"/>
              </a:rPr>
              <a:t> на три места до 52-го. По данным Института показателей и оценки здоровья, </a:t>
            </a:r>
            <a:r>
              <a:rPr lang="ru-RU" altLang="ru-RU" sz="1800" b="1" dirty="0">
                <a:solidFill>
                  <a:srgbClr val="C00000"/>
                </a:solidFill>
                <a:latin typeface="Times New Roman" panose="02020603050405020304" pitchFamily="18" charset="0"/>
                <a:cs typeface="Times New Roman" panose="02020603050405020304" pitchFamily="18" charset="0"/>
              </a:rPr>
              <a:t>к 2040 году ожидаемая продолжительность жизни в Китае превзойдет США.</a:t>
            </a:r>
            <a:endParaRPr lang="ru-RU" altLang="ru-RU" sz="1800" b="1" dirty="0">
              <a:solidFill>
                <a:srgbClr val="0070C0"/>
              </a:solidFill>
              <a:latin typeface="Times New Roman" panose="02020603050405020304" pitchFamily="18" charset="0"/>
              <a:cs typeface="Times New Roman" panose="02020603050405020304" pitchFamily="18" charset="0"/>
            </a:endParaRPr>
          </a:p>
        </p:txBody>
      </p:sp>
      <p:sp>
        <p:nvSpPr>
          <p:cNvPr id="9220" name="Прямоугольник 2">
            <a:extLst>
              <a:ext uri="{FF2B5EF4-FFF2-40B4-BE49-F238E27FC236}">
                <a16:creationId xmlns:a16="http://schemas.microsoft.com/office/drawing/2014/main" id="{9114BDC1-4E1D-4539-9AB7-87A46FAC15C6}"/>
              </a:ext>
            </a:extLst>
          </p:cNvPr>
          <p:cNvSpPr>
            <a:spLocks noChangeArrowheads="1"/>
          </p:cNvSpPr>
          <p:nvPr/>
        </p:nvSpPr>
        <p:spPr bwMode="auto">
          <a:xfrm>
            <a:off x="5472114" y="115889"/>
            <a:ext cx="5140325" cy="19399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2000" b="1">
                <a:solidFill>
                  <a:srgbClr val="0070C0"/>
                </a:solidFill>
                <a:latin typeface="Times New Roman" panose="02020603050405020304" pitchFamily="18" charset="0"/>
                <a:cs typeface="Times New Roman" panose="02020603050405020304" pitchFamily="18" charset="0"/>
              </a:rPr>
              <a:t>Рейтинг под названием </a:t>
            </a:r>
            <a:r>
              <a:rPr lang="ru-RU" altLang="ru-RU" sz="2000" b="1">
                <a:solidFill>
                  <a:srgbClr val="C00000"/>
                </a:solidFill>
                <a:latin typeface="Times New Roman" panose="02020603050405020304" pitchFamily="18" charset="0"/>
                <a:cs typeface="Times New Roman" panose="02020603050405020304" pitchFamily="18" charset="0"/>
              </a:rPr>
              <a:t>Bloomberg Global Health  Index </a:t>
            </a:r>
            <a:r>
              <a:rPr lang="ru-RU" altLang="ru-RU" sz="2000" b="1">
                <a:solidFill>
                  <a:srgbClr val="0070C0"/>
                </a:solidFill>
                <a:latin typeface="Times New Roman" panose="02020603050405020304" pitchFamily="18" charset="0"/>
                <a:cs typeface="Times New Roman" panose="02020603050405020304" pitchFamily="18" charset="0"/>
              </a:rPr>
              <a:t>основан на данных Всемирной организации здравоохранения, отдела народонаселения ООН и Всемирного банка. Он охватывает 169 стран.</a:t>
            </a:r>
          </a:p>
        </p:txBody>
      </p:sp>
      <p:sp>
        <p:nvSpPr>
          <p:cNvPr id="9221" name="Прямоугольник 3">
            <a:extLst>
              <a:ext uri="{FF2B5EF4-FFF2-40B4-BE49-F238E27FC236}">
                <a16:creationId xmlns:a16="http://schemas.microsoft.com/office/drawing/2014/main" id="{7535DA4E-007A-4EF8-9DB2-F4F7BEA5BEB4}"/>
              </a:ext>
            </a:extLst>
          </p:cNvPr>
          <p:cNvSpPr>
            <a:spLocks noChangeArrowheads="1"/>
          </p:cNvSpPr>
          <p:nvPr/>
        </p:nvSpPr>
        <p:spPr bwMode="auto">
          <a:xfrm>
            <a:off x="377826" y="115888"/>
            <a:ext cx="514191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1400" b="1" dirty="0">
                <a:solidFill>
                  <a:srgbClr val="0070C0"/>
                </a:solidFill>
                <a:latin typeface="Times New Roman" panose="02020603050405020304" pitchFamily="18" charset="0"/>
                <a:cs typeface="Times New Roman" panose="02020603050405020304" pitchFamily="18" charset="0"/>
              </a:rPr>
              <a:t> </a:t>
            </a:r>
            <a:r>
              <a:rPr lang="ru-RU" altLang="ru-RU" sz="1800" b="1" dirty="0">
                <a:solidFill>
                  <a:srgbClr val="0070C0"/>
                </a:solidFill>
                <a:latin typeface="Times New Roman" panose="02020603050405020304" pitchFamily="18" charset="0"/>
                <a:cs typeface="Times New Roman" panose="02020603050405020304" pitchFamily="18" charset="0"/>
              </a:rPr>
              <a:t>На первой строчке оказалась Испания, вторая Италия. </a:t>
            </a:r>
            <a:r>
              <a:rPr lang="ru-RU" altLang="ru-RU" sz="1800" b="1" dirty="0">
                <a:solidFill>
                  <a:srgbClr val="C00000"/>
                </a:solidFill>
                <a:latin typeface="Times New Roman" panose="02020603050405020304" pitchFamily="18" charset="0"/>
                <a:cs typeface="Times New Roman" panose="02020603050405020304" pitchFamily="18" charset="0"/>
              </a:rPr>
              <a:t>Россия в нем - на 95-м месте, поднялась на пять пунктов .</a:t>
            </a:r>
          </a:p>
          <a:p>
            <a:pPr eaLnBrk="1" hangingPunct="1">
              <a:spcBef>
                <a:spcPct val="0"/>
              </a:spcBef>
              <a:spcAft>
                <a:spcPct val="0"/>
              </a:spcAft>
              <a:buClrTx/>
              <a:buSzTx/>
              <a:buFontTx/>
              <a:buNone/>
            </a:pPr>
            <a:r>
              <a:rPr lang="ru-RU" altLang="ru-RU" sz="1800" b="1" dirty="0">
                <a:solidFill>
                  <a:srgbClr val="0070C0"/>
                </a:solidFill>
                <a:latin typeface="Times New Roman" panose="02020603050405020304" pitchFamily="18" charset="0"/>
                <a:cs typeface="Times New Roman" panose="02020603050405020304" pitchFamily="18" charset="0"/>
              </a:rPr>
              <a:t>На третьей позиции - </a:t>
            </a:r>
            <a:r>
              <a:rPr lang="ru-RU" altLang="ru-RU" sz="1800" b="1" dirty="0">
                <a:solidFill>
                  <a:srgbClr val="C00000"/>
                </a:solidFill>
                <a:latin typeface="Times New Roman" panose="02020603050405020304" pitchFamily="18" charset="0"/>
                <a:cs typeface="Times New Roman" panose="02020603050405020304" pitchFamily="18" charset="0"/>
              </a:rPr>
              <a:t>Исландия.</a:t>
            </a:r>
            <a:r>
              <a:rPr lang="ru-RU" altLang="ru-RU" sz="1800" b="1" dirty="0">
                <a:solidFill>
                  <a:srgbClr val="0070C0"/>
                </a:solidFill>
                <a:latin typeface="Times New Roman" panose="02020603050405020304" pitchFamily="18" charset="0"/>
                <a:cs typeface="Times New Roman" panose="02020603050405020304" pitchFamily="18" charset="0"/>
              </a:rPr>
              <a:t> В первую </a:t>
            </a:r>
            <a:r>
              <a:rPr lang="ru-RU" altLang="ru-RU" sz="2000" b="1" dirty="0">
                <a:solidFill>
                  <a:srgbClr val="0070C0"/>
                </a:solidFill>
                <a:latin typeface="Times New Roman" panose="02020603050405020304" pitchFamily="18" charset="0"/>
                <a:cs typeface="Times New Roman" panose="02020603050405020304" pitchFamily="18" charset="0"/>
              </a:rPr>
              <a:t>десятку</a:t>
            </a:r>
            <a:r>
              <a:rPr lang="ru-RU" altLang="ru-RU" sz="1800" b="1" dirty="0">
                <a:solidFill>
                  <a:srgbClr val="0070C0"/>
                </a:solidFill>
                <a:latin typeface="Times New Roman" panose="02020603050405020304" pitchFamily="18" charset="0"/>
                <a:cs typeface="Times New Roman" panose="02020603050405020304" pitchFamily="18" charset="0"/>
              </a:rPr>
              <a:t> также вошли </a:t>
            </a:r>
            <a:r>
              <a:rPr lang="ru-RU" altLang="ru-RU" sz="1800" b="1" dirty="0">
                <a:solidFill>
                  <a:srgbClr val="C00000"/>
                </a:solidFill>
                <a:latin typeface="Times New Roman" panose="02020603050405020304" pitchFamily="18" charset="0"/>
                <a:cs typeface="Times New Roman" panose="02020603050405020304" pitchFamily="18" charset="0"/>
              </a:rPr>
              <a:t>Япония, Швейцария, Швеция, Австралия, Сингапур, Норвегия и Израиль.</a:t>
            </a:r>
          </a:p>
          <a:p>
            <a:pPr eaLnBrk="1" hangingPunct="1">
              <a:spcBef>
                <a:spcPct val="0"/>
              </a:spcBef>
              <a:spcAft>
                <a:spcPct val="0"/>
              </a:spcAft>
              <a:buClrTx/>
              <a:buSzTx/>
              <a:buFontTx/>
              <a:buNone/>
            </a:pPr>
            <a:r>
              <a:rPr lang="ru-RU" altLang="ru-RU" sz="1800" b="1" dirty="0">
                <a:solidFill>
                  <a:srgbClr val="0070C0"/>
                </a:solidFill>
                <a:latin typeface="Times New Roman" panose="02020603050405020304" pitchFamily="18" charset="0"/>
                <a:cs typeface="Times New Roman" panose="02020603050405020304" pitchFamily="18" charset="0"/>
              </a:rPr>
              <a:t>Выше России в рейтинге расположились, в частности, Куба (30), Чили (33), Турция (51), Иран (69), Белоруссия (81), Украина (93) и Венесуэла (87). Кабо-Верде (94-е) и Вануату (96-е). </a:t>
            </a:r>
            <a:r>
              <a:rPr lang="ru-RU" altLang="ru-RU" sz="1800" b="1" dirty="0">
                <a:solidFill>
                  <a:srgbClr val="C00000"/>
                </a:solidFill>
                <a:latin typeface="Times New Roman" panose="02020603050405020304" pitchFamily="18" charset="0"/>
                <a:cs typeface="Times New Roman" panose="02020603050405020304" pitchFamily="18" charset="0"/>
              </a:rPr>
              <a:t>                                                                                             </a:t>
            </a:r>
            <a:endParaRPr lang="ru-RU" altLang="ru-RU" sz="1800" dirty="0">
              <a:solidFill>
                <a:schemeClr val="tx1"/>
              </a:solidFill>
              <a:latin typeface="Calibri" panose="020F050202020403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0" y="1779105"/>
            <a:ext cx="12192000" cy="2057399"/>
          </a:xfrm>
          <a:solidFill>
            <a:schemeClr val="accent1">
              <a:lumMod val="20000"/>
              <a:lumOff val="80000"/>
            </a:schemeClr>
          </a:solidFill>
        </p:spPr>
        <p:txBody>
          <a:bodyPr>
            <a:noAutofit/>
          </a:bodyPr>
          <a:lstStyle/>
          <a:p>
            <a:br>
              <a:rPr lang="en-US" sz="2000" dirty="0">
                <a:latin typeface="Times New Roman" panose="02020603050405020304" pitchFamily="18" charset="0"/>
                <a:cs typeface="Times New Roman" panose="02020603050405020304" pitchFamily="18" charset="0"/>
              </a:rPr>
            </a:br>
            <a:br>
              <a:rPr lang="en-US" sz="2000" b="1" dirty="0">
                <a:solidFill>
                  <a:srgbClr val="0070C0"/>
                </a:solidFill>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III</a:t>
            </a:r>
            <a:r>
              <a:rPr lang="ru-RU" sz="2400" b="1" dirty="0">
                <a:solidFill>
                  <a:srgbClr val="0070C0"/>
                </a:solidFill>
                <a:latin typeface="Times New Roman" panose="02020603050405020304" pitchFamily="18" charset="0"/>
                <a:cs typeface="Times New Roman" panose="02020603050405020304" pitchFamily="18" charset="0"/>
              </a:rPr>
              <a:t>. 1917 год. </a:t>
            </a:r>
            <a:r>
              <a:rPr lang="ru-RU" sz="2400" b="1" dirty="0">
                <a:solidFill>
                  <a:srgbClr val="C00000"/>
                </a:solidFill>
                <a:latin typeface="Times New Roman" panose="02020603050405020304" pitchFamily="18" charset="0"/>
                <a:cs typeface="Times New Roman" panose="02020603050405020304" pitchFamily="18" charset="0"/>
              </a:rPr>
              <a:t>Становление и развитие профилактического принципа государственного здравоохранения России</a:t>
            </a:r>
            <a:r>
              <a:rPr lang="ru-RU" sz="2400" b="1" dirty="0">
                <a:solidFill>
                  <a:srgbClr val="0070C0"/>
                </a:solidFill>
                <a:latin typeface="Times New Roman" panose="02020603050405020304" pitchFamily="18" charset="0"/>
                <a:cs typeface="Times New Roman" panose="02020603050405020304" pitchFamily="18" charset="0"/>
              </a:rPr>
              <a:t>, основанного на массовом диспансерном методе и борьбе с инфекционными заболеваниями, как системы обеспечения безопасности Государства. </a:t>
            </a:r>
            <a:r>
              <a:rPr lang="ru-RU" sz="2400" b="1" dirty="0">
                <a:solidFill>
                  <a:srgbClr val="C00000"/>
                </a:solidFill>
                <a:latin typeface="Times New Roman" panose="02020603050405020304" pitchFamily="18" charset="0"/>
                <a:cs typeface="Times New Roman" panose="02020603050405020304" pitchFamily="18" charset="0"/>
              </a:rPr>
              <a:t>Отказ от частной медицины. </a:t>
            </a:r>
            <a:br>
              <a:rPr lang="en-US" sz="2000" b="1" dirty="0">
                <a:solidFill>
                  <a:srgbClr val="0070C0"/>
                </a:solidFill>
                <a:latin typeface="Times New Roman" panose="02020603050405020304" pitchFamily="18" charset="0"/>
                <a:cs typeface="Times New Roman" panose="02020603050405020304" pitchFamily="18" charset="0"/>
              </a:rPr>
            </a:br>
            <a:endParaRPr lang="ru-RU"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5531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241852" y="203751"/>
            <a:ext cx="10860157" cy="6450497"/>
          </a:xfrm>
        </p:spPr>
        <p:txBody>
          <a:bodyPr>
            <a:noAutofit/>
          </a:bodyPr>
          <a:lstStyle/>
          <a:p>
            <a:pPr eaLnBrk="1" hangingPunct="1">
              <a:spcBef>
                <a:spcPct val="0"/>
              </a:spcBef>
              <a:spcAft>
                <a:spcPct val="0"/>
              </a:spcAft>
              <a:buClrTx/>
              <a:buSzTx/>
              <a:buFontTx/>
              <a:buNone/>
            </a:pP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t>
            </a:r>
            <a:r>
              <a:rPr lang="ru-RU" sz="2400" dirty="0">
                <a:solidFill>
                  <a:srgbClr val="0070C0"/>
                </a:solidFill>
                <a:latin typeface="Times New Roman" panose="02020603050405020304" pitchFamily="18" charset="0"/>
                <a:cs typeface="Times New Roman" panose="02020603050405020304" pitchFamily="18" charset="0"/>
              </a:rPr>
              <a:t>Массовые инфекционные заболевания, с</a:t>
            </a:r>
            <a:r>
              <a:rPr lang="ru-RU" altLang="ru-RU" sz="2400" dirty="0">
                <a:solidFill>
                  <a:srgbClr val="0070C0"/>
                </a:solidFill>
                <a:latin typeface="Times New Roman" panose="02020603050405020304" pitchFamily="18" charset="0"/>
                <a:cs typeface="Times New Roman" panose="02020603050405020304" pitchFamily="18" charset="0"/>
              </a:rPr>
              <a:t>мертность населения (на 1000 человек) составляла почти 23,0, а из 1000 родившихся детей свыше 230 умирали, не дожив и до 1 года.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    Средняя продолжительность жизни населения Петербурга равнялась всего лишь 34 годам</a:t>
            </a:r>
            <a:r>
              <a:rPr lang="ru-RU" altLang="ru-RU" sz="2400" dirty="0">
                <a:solidFill>
                  <a:srgbClr val="002060"/>
                </a:solidFill>
                <a:latin typeface="Times New Roman" panose="02020603050405020304" pitchFamily="18" charset="0"/>
                <a:cs typeface="Times New Roman" panose="02020603050405020304" pitchFamily="18" charset="0"/>
              </a:rPr>
              <a:t>. </a:t>
            </a:r>
            <a:r>
              <a:rPr lang="ru-RU" altLang="ru-RU" sz="2400" dirty="0">
                <a:solidFill>
                  <a:srgbClr val="0070C0"/>
                </a:solidFill>
                <a:latin typeface="Times New Roman" panose="02020603050405020304" pitchFamily="18" charset="0"/>
                <a:cs typeface="Times New Roman" panose="02020603050405020304" pitchFamily="18" charset="0"/>
              </a:rPr>
              <a:t>В этих условиях </a:t>
            </a:r>
            <a:r>
              <a:rPr lang="ru-RU" altLang="ru-RU" sz="2400" dirty="0">
                <a:solidFill>
                  <a:srgbClr val="C00000"/>
                </a:solidFill>
                <a:latin typeface="Times New Roman" panose="02020603050405020304" pitchFamily="18" charset="0"/>
                <a:cs typeface="Times New Roman" panose="02020603050405020304" pitchFamily="18" charset="0"/>
              </a:rPr>
              <a:t>переход к государственному характеру советского здравоохранения, его профилактической направленности было исторически оправдано.</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Беспрецедентная детская смертность, эпидемия всего населения тифа, дизентерии и других инфекционных заболеваний поставило под сомнение выживание молодой советской республики. </a:t>
            </a:r>
            <a:r>
              <a:rPr lang="ru-RU" sz="2400" dirty="0" err="1">
                <a:solidFill>
                  <a:srgbClr val="C00000"/>
                </a:solidFill>
                <a:latin typeface="Times New Roman" panose="02020603050405020304" pitchFamily="18" charset="0"/>
                <a:cs typeface="Times New Roman" panose="02020603050405020304" pitchFamily="18" charset="0"/>
              </a:rPr>
              <a:t>В.И.Ленин</a:t>
            </a:r>
            <a:r>
              <a:rPr lang="ru-RU" sz="2400" dirty="0">
                <a:solidFill>
                  <a:srgbClr val="C00000"/>
                </a:solidFill>
                <a:latin typeface="Times New Roman" panose="02020603050405020304" pitchFamily="18" charset="0"/>
                <a:cs typeface="Times New Roman" panose="02020603050405020304" pitchFamily="18" charset="0"/>
              </a:rPr>
              <a:t> </a:t>
            </a:r>
            <a:r>
              <a:rPr lang="ru-RU" altLang="ru-RU" sz="2400" dirty="0">
                <a:solidFill>
                  <a:srgbClr val="C00000"/>
                </a:solidFill>
                <a:latin typeface="Times New Roman" panose="02020603050405020304" pitchFamily="18" charset="0"/>
                <a:cs typeface="Times New Roman" panose="02020603050405020304" pitchFamily="18" charset="0"/>
              </a:rPr>
              <a:t>провозгласил приоритетный принцип охраны здоровья рабочих.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b="1" i="1" dirty="0">
                <a:solidFill>
                  <a:srgbClr val="0070C0"/>
                </a:solidFill>
                <a:latin typeface="Times New Roman" panose="02020603050405020304" pitchFamily="18" charset="0"/>
                <a:cs typeface="Times New Roman" panose="02020603050405020304" pitchFamily="18" charset="0"/>
              </a:rPr>
              <a:t>"В стране, которая разорена, первая задача - спасти трудящегося! Первая производительная сила всего человечества есть рабочий, трудящийся. Если он выживет, мы все восстановим".</a:t>
            </a:r>
            <a:br>
              <a:rPr lang="ru-RU" altLang="ru-RU" sz="2400" b="1" i="1" dirty="0">
                <a:solidFill>
                  <a:srgbClr val="C00000"/>
                </a:solidFill>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7785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397565" y="457201"/>
            <a:ext cx="9591261" cy="4909930"/>
          </a:xfrm>
        </p:spPr>
        <p:txBody>
          <a:bodyPr>
            <a:noAutofit/>
          </a:bodyPr>
          <a:lstStyle/>
          <a:p>
            <a:pPr eaLnBrk="1" hangingPunct="1">
              <a:spcBef>
                <a:spcPct val="0"/>
              </a:spcBef>
              <a:spcAft>
                <a:spcPct val="0"/>
              </a:spcAft>
              <a:buClrTx/>
              <a:buSzTx/>
              <a:buFontTx/>
              <a:buNone/>
            </a:pP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t>
            </a:r>
            <a:r>
              <a:rPr lang="ru-RU" altLang="ru-RU" sz="2800" dirty="0">
                <a:solidFill>
                  <a:srgbClr val="0070C0"/>
                </a:solidFill>
                <a:latin typeface="Times New Roman" panose="02020603050405020304" pitchFamily="18" charset="0"/>
                <a:cs typeface="Times New Roman" panose="02020603050405020304" pitchFamily="18" charset="0"/>
              </a:rPr>
              <a:t>За сравнительно короткий период времени </a:t>
            </a:r>
            <a:r>
              <a:rPr lang="ru-RU" altLang="ru-RU" sz="2800" dirty="0">
                <a:solidFill>
                  <a:srgbClr val="C00000"/>
                </a:solidFill>
                <a:latin typeface="Times New Roman" panose="02020603050405020304" pitchFamily="18" charset="0"/>
                <a:cs typeface="Times New Roman" panose="02020603050405020304" pitchFamily="18" charset="0"/>
              </a:rPr>
              <a:t>советским здравоохранением были достигнуты большие успехи в быстрой ликвидации эпидемических и социальных болезней! </a:t>
            </a:r>
            <a:br>
              <a:rPr lang="ru-RU" altLang="ru-RU" sz="2800" dirty="0">
                <a:solidFill>
                  <a:srgbClr val="C00000"/>
                </a:solidFill>
                <a:latin typeface="Times New Roman" panose="02020603050405020304" pitchFamily="18" charset="0"/>
                <a:cs typeface="Times New Roman" panose="02020603050405020304" pitchFamily="18" charset="0"/>
              </a:rPr>
            </a:br>
            <a:r>
              <a:rPr lang="ru-RU" altLang="ru-RU" sz="2800" dirty="0">
                <a:solidFill>
                  <a:srgbClr val="0070C0"/>
                </a:solidFill>
                <a:latin typeface="Times New Roman" panose="02020603050405020304" pitchFamily="18" charset="0"/>
                <a:cs typeface="Times New Roman" panose="02020603050405020304" pitchFamily="18" charset="0"/>
              </a:rPr>
              <a:t>        Увеличилась средняя продолжительность жизни более чем в 2 раза; общая смертность снизилась в 3 раза; а детская смертность - в 11 раз. </a:t>
            </a:r>
            <a:br>
              <a:rPr lang="ru-RU" altLang="ru-RU" sz="2800" dirty="0">
                <a:solidFill>
                  <a:srgbClr val="0070C0"/>
                </a:solidFill>
                <a:latin typeface="Times New Roman" panose="02020603050405020304" pitchFamily="18" charset="0"/>
                <a:cs typeface="Times New Roman" panose="02020603050405020304" pitchFamily="18" charset="0"/>
              </a:rPr>
            </a:br>
            <a:r>
              <a:rPr lang="ru-RU" altLang="ru-RU" sz="2800" dirty="0">
                <a:solidFill>
                  <a:srgbClr val="0070C0"/>
                </a:solidFill>
                <a:latin typeface="Times New Roman" panose="02020603050405020304" pitchFamily="18" charset="0"/>
                <a:cs typeface="Times New Roman" panose="02020603050405020304" pitchFamily="18" charset="0"/>
              </a:rPr>
              <a:t>       </a:t>
            </a:r>
            <a:r>
              <a:rPr lang="ru-RU" altLang="ru-RU" sz="2800" dirty="0">
                <a:solidFill>
                  <a:srgbClr val="C00000"/>
                </a:solidFill>
                <a:latin typeface="Times New Roman" panose="02020603050405020304" pitchFamily="18" charset="0"/>
                <a:cs typeface="Times New Roman" panose="02020603050405020304" pitchFamily="18" charset="0"/>
              </a:rPr>
              <a:t>Полностью ликвидированы были такие опасные болезни как холера, чума, оспа и дифтерия, </a:t>
            </a:r>
            <a:r>
              <a:rPr lang="ru-RU" altLang="ru-RU" sz="2800" dirty="0">
                <a:solidFill>
                  <a:srgbClr val="0070C0"/>
                </a:solidFill>
                <a:latin typeface="Times New Roman" panose="02020603050405020304" pitchFamily="18" charset="0"/>
                <a:cs typeface="Times New Roman" panose="02020603050405020304" pitchFamily="18" charset="0"/>
              </a:rPr>
              <a:t>резко сократилась заболеваемость туберкулезом, полиомиелитом и другими заболеваниями.</a:t>
            </a:r>
            <a:br>
              <a:rPr lang="ru-RU" altLang="ru-RU" sz="2800" dirty="0">
                <a:solidFill>
                  <a:srgbClr val="0070C0"/>
                </a:solidFill>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6296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5283AE-698D-4006-B394-2DC88B144273}"/>
              </a:ext>
            </a:extLst>
          </p:cNvPr>
          <p:cNvSpPr txBox="1"/>
          <p:nvPr/>
        </p:nvSpPr>
        <p:spPr>
          <a:xfrm>
            <a:off x="834888" y="857432"/>
            <a:ext cx="8984974" cy="5262979"/>
          </a:xfrm>
          <a:prstGeom prst="rect">
            <a:avLst/>
          </a:prstGeom>
          <a:noFill/>
        </p:spPr>
        <p:txBody>
          <a:bodyPr wrap="square">
            <a:spAutoFit/>
          </a:bodyPr>
          <a:lstStyle/>
          <a:p>
            <a:r>
              <a:rPr lang="ru-RU" sz="2000" dirty="0">
                <a:solidFill>
                  <a:srgbClr val="0070C0"/>
                </a:solidFill>
                <a:effectLst/>
                <a:latin typeface="Times New Roman" panose="02020603050405020304" pitchFamily="18" charset="0"/>
                <a:ea typeface="SimSun" panose="02010600030101010101" pitchFamily="2" charset="-122"/>
              </a:rPr>
              <a:t>    </a:t>
            </a:r>
            <a:r>
              <a:rPr lang="lt-LT" sz="2400" dirty="0">
                <a:solidFill>
                  <a:srgbClr val="0070C0"/>
                </a:solidFill>
                <a:effectLst/>
                <a:latin typeface="Times New Roman" panose="02020603050405020304" pitchFamily="18" charset="0"/>
                <a:ea typeface="SimSun" panose="02010600030101010101" pitchFamily="2" charset="-122"/>
              </a:rPr>
              <a:t>Таким образом, в бисмарковской модели здоровье играет по отношению к труду ту же роль, что и капитал. </a:t>
            </a:r>
            <a:r>
              <a:rPr lang="lt-LT" sz="2400" dirty="0">
                <a:solidFill>
                  <a:srgbClr val="C00000"/>
                </a:solidFill>
                <a:effectLst/>
                <a:latin typeface="Times New Roman" panose="02020603050405020304" pitchFamily="18" charset="0"/>
                <a:ea typeface="SimSun" panose="02010600030101010101" pitchFamily="2" charset="-122"/>
              </a:rPr>
              <a:t>Здоровье увеличивает эффективность труда, стоимость так называемого "человеческого капитала". </a:t>
            </a:r>
            <a:endParaRPr lang="ru-RU" sz="2400" dirty="0">
              <a:solidFill>
                <a:srgbClr val="C00000"/>
              </a:solidFill>
              <a:effectLst/>
              <a:latin typeface="Times New Roman" panose="02020603050405020304" pitchFamily="18" charset="0"/>
              <a:ea typeface="SimSun" panose="02010600030101010101" pitchFamily="2" charset="-122"/>
            </a:endParaRPr>
          </a:p>
          <a:p>
            <a:r>
              <a:rPr lang="ru-RU" sz="2400" dirty="0">
                <a:solidFill>
                  <a:srgbClr val="FF0000"/>
                </a:solidFill>
                <a:latin typeface="Times New Roman" panose="02020603050405020304" pitchFamily="18" charset="0"/>
                <a:ea typeface="SimSun" panose="02010600030101010101" pitchFamily="2" charset="-122"/>
              </a:rPr>
              <a:t>  </a:t>
            </a:r>
            <a:r>
              <a:rPr lang="lt-LT" sz="2400" dirty="0">
                <a:solidFill>
                  <a:srgbClr val="0070C0"/>
                </a:solidFill>
                <a:effectLst/>
                <a:latin typeface="Times New Roman" panose="02020603050405020304" pitchFamily="18" charset="0"/>
                <a:ea typeface="SimSun" panose="02010600030101010101" pitchFamily="2" charset="-122"/>
              </a:rPr>
              <a:t>Аналогичный принцип был использован в России в начале 20-ых годов, когда создавалась заводская медицина. </a:t>
            </a:r>
            <a:endParaRPr lang="ru-RU" sz="2400" dirty="0">
              <a:solidFill>
                <a:srgbClr val="0070C0"/>
              </a:solidFill>
              <a:effectLst/>
              <a:latin typeface="Times New Roman" panose="02020603050405020304" pitchFamily="18" charset="0"/>
              <a:ea typeface="SimSun" panose="02010600030101010101" pitchFamily="2" charset="-122"/>
            </a:endParaRPr>
          </a:p>
          <a:p>
            <a:r>
              <a:rPr lang="ru-RU" sz="2400" dirty="0">
                <a:solidFill>
                  <a:srgbClr val="0070C0"/>
                </a:solidFill>
                <a:latin typeface="Times New Roman" panose="02020603050405020304" pitchFamily="18" charset="0"/>
                <a:ea typeface="SimSun" panose="02010600030101010101" pitchFamily="2" charset="-122"/>
              </a:rPr>
              <a:t>   </a:t>
            </a:r>
            <a:r>
              <a:rPr lang="lt-LT" sz="2400" dirty="0">
                <a:solidFill>
                  <a:srgbClr val="0070C0"/>
                </a:solidFill>
                <a:effectLst/>
                <a:latin typeface="Times New Roman" panose="02020603050405020304" pitchFamily="18" charset="0"/>
                <a:ea typeface="SimSun" panose="02010600030101010101" pitchFamily="2" charset="-122"/>
              </a:rPr>
              <a:t>Основной ее задачей было </a:t>
            </a:r>
            <a:r>
              <a:rPr lang="lt-LT" sz="2400" dirty="0">
                <a:solidFill>
                  <a:srgbClr val="C00000"/>
                </a:solidFill>
                <a:effectLst/>
                <a:latin typeface="Times New Roman" panose="02020603050405020304" pitchFamily="18" charset="0"/>
                <a:ea typeface="SimSun" panose="02010600030101010101" pitchFamily="2" charset="-122"/>
              </a:rPr>
              <a:t>повышение качества трудовых ресурсов в ключевых отраслях промышленности: тяжелой и оборонной</a:t>
            </a:r>
            <a:r>
              <a:rPr lang="lt-LT" sz="2400" dirty="0">
                <a:solidFill>
                  <a:srgbClr val="0070C0"/>
                </a:solidFill>
                <a:effectLst/>
                <a:latin typeface="Times New Roman" panose="02020603050405020304" pitchFamily="18" charset="0"/>
                <a:ea typeface="SimSun" panose="02010600030101010101" pitchFamily="2" charset="-122"/>
              </a:rPr>
              <a:t>. </a:t>
            </a:r>
            <a:endParaRPr lang="ru-RU" sz="2400" dirty="0">
              <a:solidFill>
                <a:srgbClr val="0070C0"/>
              </a:solidFill>
              <a:effectLst/>
              <a:latin typeface="Times New Roman" panose="02020603050405020304" pitchFamily="18" charset="0"/>
              <a:ea typeface="SimSun" panose="02010600030101010101" pitchFamily="2" charset="-122"/>
            </a:endParaRPr>
          </a:p>
          <a:p>
            <a:r>
              <a:rPr lang="ru-RU" sz="2400" dirty="0">
                <a:solidFill>
                  <a:srgbClr val="0070C0"/>
                </a:solidFill>
                <a:latin typeface="Times New Roman" panose="02020603050405020304" pitchFamily="18" charset="0"/>
                <a:ea typeface="SimSun" panose="02010600030101010101" pitchFamily="2" charset="-122"/>
              </a:rPr>
              <a:t>   </a:t>
            </a:r>
            <a:r>
              <a:rPr lang="lt-LT" sz="2400" dirty="0">
                <a:solidFill>
                  <a:srgbClr val="0070C0"/>
                </a:solidFill>
                <a:effectLst/>
                <a:latin typeface="Times New Roman" panose="02020603050405020304" pitchFamily="18" charset="0"/>
                <a:ea typeface="SimSun" panose="02010600030101010101" pitchFamily="2" charset="-122"/>
              </a:rPr>
              <a:t>Таким образом, </a:t>
            </a:r>
            <a:r>
              <a:rPr lang="ru-RU" sz="2400" dirty="0">
                <a:solidFill>
                  <a:srgbClr val="0070C0"/>
                </a:solidFill>
                <a:effectLst/>
                <a:latin typeface="Times New Roman" panose="02020603050405020304" pitchFamily="18" charset="0"/>
                <a:ea typeface="SimSun" panose="02010600030101010101" pitchFamily="2" charset="-122"/>
              </a:rPr>
              <a:t>немецкая </a:t>
            </a:r>
            <a:r>
              <a:rPr lang="lt-LT" sz="2400" dirty="0">
                <a:solidFill>
                  <a:srgbClr val="C00000"/>
                </a:solidFill>
                <a:effectLst/>
                <a:latin typeface="Times New Roman" panose="02020603050405020304" pitchFamily="18" charset="0"/>
                <a:ea typeface="SimSun" panose="02010600030101010101" pitchFamily="2" charset="-122"/>
              </a:rPr>
              <a:t>бисмарковская модель ориентирована прежде всего на решение чисто экономических зада</a:t>
            </a:r>
            <a:r>
              <a:rPr lang="lt-LT" sz="2400" dirty="0">
                <a:solidFill>
                  <a:srgbClr val="0070C0"/>
                </a:solidFill>
                <a:effectLst/>
                <a:latin typeface="Times New Roman" panose="02020603050405020304" pitchFamily="18" charset="0"/>
                <a:ea typeface="SimSun" panose="02010600030101010101" pitchFamily="2" charset="-122"/>
              </a:rPr>
              <a:t>ч: обеспечение роста производительности и сокращение экономических потерь за счет снижения трудопотерь.</a:t>
            </a:r>
            <a:br>
              <a:rPr lang="lt-LT" sz="2400" dirty="0">
                <a:solidFill>
                  <a:srgbClr val="0070C0"/>
                </a:solidFill>
                <a:effectLst/>
                <a:latin typeface="Times New Roman" panose="02020603050405020304" pitchFamily="18" charset="0"/>
                <a:ea typeface="SimSun" panose="02010600030101010101" pitchFamily="2" charset="-122"/>
              </a:rPr>
            </a:br>
            <a:endParaRPr lang="ru-RU" sz="2400" dirty="0"/>
          </a:p>
        </p:txBody>
      </p:sp>
    </p:spTree>
    <p:extLst>
      <p:ext uri="{BB962C8B-B14F-4D97-AF65-F5344CB8AC3E}">
        <p14:creationId xmlns:p14="http://schemas.microsoft.com/office/powerpoint/2010/main" val="28387598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838200" y="1053547"/>
            <a:ext cx="9438861" cy="3448877"/>
          </a:xfrm>
        </p:spPr>
        <p:txBody>
          <a:bodyPr>
            <a:noAutofit/>
          </a:bodyPr>
          <a:lstStyle/>
          <a:p>
            <a:pPr eaLnBrk="1" hangingPunct="1">
              <a:spcBef>
                <a:spcPct val="0"/>
              </a:spcBef>
              <a:spcAft>
                <a:spcPct val="0"/>
              </a:spcAft>
              <a:buClrTx/>
              <a:buSzTx/>
              <a:buFontTx/>
              <a:buNone/>
            </a:pPr>
            <a:r>
              <a:rPr lang="ru-RU" altLang="ru-RU" sz="2400" i="1" dirty="0">
                <a:solidFill>
                  <a:srgbClr val="0070C0"/>
                </a:solidFill>
                <a:latin typeface="Times New Roman" panose="02020603050405020304" pitchFamily="18" charset="0"/>
                <a:cs typeface="Times New Roman" panose="02020603050405020304" pitchFamily="18" charset="0"/>
              </a:rPr>
              <a:t>Успехи были обеспечены грамотным руководством Наркомздрава  </a:t>
            </a:r>
            <a:br>
              <a:rPr lang="ru-RU" altLang="ru-RU" sz="2400" i="1" dirty="0">
                <a:solidFill>
                  <a:srgbClr val="0070C0"/>
                </a:solidFill>
                <a:latin typeface="Times New Roman" panose="02020603050405020304" pitchFamily="18" charset="0"/>
                <a:cs typeface="Times New Roman" panose="02020603050405020304" pitchFamily="18" charset="0"/>
              </a:rPr>
            </a:br>
            <a:r>
              <a:rPr lang="ru-RU" altLang="ru-RU" sz="2400" i="1" dirty="0">
                <a:solidFill>
                  <a:srgbClr val="C00000"/>
                </a:solidFill>
                <a:latin typeface="Times New Roman" panose="02020603050405020304" pitchFamily="18" charset="0"/>
                <a:cs typeface="Times New Roman" panose="02020603050405020304" pitchFamily="18" charset="0"/>
              </a:rPr>
              <a:t>Н.А. Семашко</a:t>
            </a:r>
            <a:r>
              <a:rPr lang="ru-RU" altLang="ru-RU" sz="2400" i="1" dirty="0">
                <a:solidFill>
                  <a:srgbClr val="0070C0"/>
                </a:solidFill>
                <a:latin typeface="Times New Roman" panose="02020603050405020304" pitchFamily="18" charset="0"/>
                <a:cs typeface="Times New Roman" panose="02020603050405020304" pitchFamily="18" charset="0"/>
              </a:rPr>
              <a:t>, который разработал и внедрил  основные принципы социалистического здравоохранения, во многом совпадающие с идеями национальных («</a:t>
            </a:r>
            <a:r>
              <a:rPr lang="ru-RU" altLang="ru-RU" sz="2400" i="1" dirty="0" err="1">
                <a:solidFill>
                  <a:srgbClr val="0070C0"/>
                </a:solidFill>
                <a:latin typeface="Times New Roman" panose="02020603050405020304" pitchFamily="18" charset="0"/>
                <a:cs typeface="Times New Roman" panose="02020603050405020304" pitchFamily="18" charset="0"/>
              </a:rPr>
              <a:t>бевериджских</a:t>
            </a:r>
            <a:r>
              <a:rPr lang="ru-RU" altLang="ru-RU" sz="2400" i="1" dirty="0">
                <a:solidFill>
                  <a:srgbClr val="0070C0"/>
                </a:solidFill>
                <a:latin typeface="Times New Roman" panose="02020603050405020304" pitchFamily="18" charset="0"/>
                <a:cs typeface="Times New Roman" panose="02020603050405020304" pitchFamily="18" charset="0"/>
              </a:rPr>
              <a:t>») систем, предвосхищая их. </a:t>
            </a:r>
            <a:br>
              <a:rPr lang="ru-RU" altLang="ru-RU" sz="2400" i="1" dirty="0">
                <a:solidFill>
                  <a:srgbClr val="0070C0"/>
                </a:solidFill>
                <a:latin typeface="Times New Roman" panose="02020603050405020304" pitchFamily="18" charset="0"/>
                <a:cs typeface="Times New Roman" panose="02020603050405020304" pitchFamily="18" charset="0"/>
              </a:rPr>
            </a:br>
            <a:r>
              <a:rPr lang="ru-RU" altLang="ru-RU" sz="2400" i="1" dirty="0">
                <a:solidFill>
                  <a:srgbClr val="0070C0"/>
                </a:solidFill>
                <a:latin typeface="Times New Roman" panose="02020603050405020304" pitchFamily="18" charset="0"/>
                <a:cs typeface="Times New Roman" panose="02020603050405020304" pitchFamily="18" charset="0"/>
              </a:rPr>
              <a:t>         </a:t>
            </a:r>
            <a:br>
              <a:rPr lang="ru-RU" altLang="ru-RU" sz="2400" i="1" dirty="0">
                <a:solidFill>
                  <a:srgbClr val="0070C0"/>
                </a:solidFill>
                <a:latin typeface="Times New Roman" panose="02020603050405020304" pitchFamily="18" charset="0"/>
                <a:cs typeface="Times New Roman" panose="02020603050405020304" pitchFamily="18" charset="0"/>
              </a:rPr>
            </a:br>
            <a:r>
              <a:rPr lang="ru-RU" altLang="ru-RU" sz="2400" i="1" dirty="0">
                <a:solidFill>
                  <a:srgbClr val="0070C0"/>
                </a:solidFill>
                <a:latin typeface="Times New Roman" panose="02020603050405020304" pitchFamily="18" charset="0"/>
                <a:cs typeface="Times New Roman" panose="02020603050405020304" pitchFamily="18" charset="0"/>
              </a:rPr>
              <a:t>   Отличие от </a:t>
            </a:r>
            <a:r>
              <a:rPr lang="ru-RU" altLang="ru-RU" sz="2400" i="1" dirty="0" err="1">
                <a:solidFill>
                  <a:srgbClr val="0070C0"/>
                </a:solidFill>
                <a:latin typeface="Times New Roman" panose="02020603050405020304" pitchFamily="18" charset="0"/>
                <a:cs typeface="Times New Roman" panose="02020603050405020304" pitchFamily="18" charset="0"/>
              </a:rPr>
              <a:t>бевериджских</a:t>
            </a:r>
            <a:r>
              <a:rPr lang="ru-RU" altLang="ru-RU" sz="2400" i="1" dirty="0">
                <a:solidFill>
                  <a:srgbClr val="0070C0"/>
                </a:solidFill>
                <a:latin typeface="Times New Roman" panose="02020603050405020304" pitchFamily="18" charset="0"/>
                <a:cs typeface="Times New Roman" panose="02020603050405020304" pitchFamily="18" charset="0"/>
              </a:rPr>
              <a:t> систем для «</a:t>
            </a:r>
            <a:r>
              <a:rPr lang="ru-RU" altLang="ru-RU" sz="2400" i="1" dirty="0" err="1">
                <a:solidFill>
                  <a:srgbClr val="0070C0"/>
                </a:solidFill>
                <a:latin typeface="Times New Roman" panose="02020603050405020304" pitchFamily="18" charset="0"/>
                <a:cs typeface="Times New Roman" panose="02020603050405020304" pitchFamily="18" charset="0"/>
              </a:rPr>
              <a:t>семашкинской</a:t>
            </a:r>
            <a:r>
              <a:rPr lang="ru-RU" altLang="ru-RU" sz="2400" i="1" dirty="0">
                <a:solidFill>
                  <a:srgbClr val="0070C0"/>
                </a:solidFill>
                <a:latin typeface="Times New Roman" panose="02020603050405020304" pitchFamily="18" charset="0"/>
                <a:cs typeface="Times New Roman" panose="02020603050405020304" pitchFamily="18" charset="0"/>
              </a:rPr>
              <a:t>» системы характерно  </a:t>
            </a:r>
            <a:r>
              <a:rPr lang="ru-RU" altLang="ru-RU" sz="2400" i="1" dirty="0">
                <a:solidFill>
                  <a:srgbClr val="C00000"/>
                </a:solidFill>
                <a:latin typeface="Times New Roman" panose="02020603050405020304" pitchFamily="18" charset="0"/>
                <a:cs typeface="Times New Roman" panose="02020603050405020304" pitchFamily="18" charset="0"/>
              </a:rPr>
              <a:t>– всеобъемлющая роль государства в деятельности отрасли, </a:t>
            </a:r>
            <a:r>
              <a:rPr lang="ru-RU" altLang="ru-RU" sz="2400" i="1" dirty="0" err="1">
                <a:solidFill>
                  <a:srgbClr val="C00000"/>
                </a:solidFill>
                <a:latin typeface="Times New Roman" panose="02020603050405020304" pitchFamily="18" charset="0"/>
                <a:cs typeface="Times New Roman" panose="02020603050405020304" pitchFamily="18" charset="0"/>
              </a:rPr>
              <a:t>сверхцентрализация</a:t>
            </a:r>
            <a:r>
              <a:rPr lang="ru-RU" altLang="ru-RU" sz="2400" i="1" dirty="0">
                <a:solidFill>
                  <a:srgbClr val="C00000"/>
                </a:solidFill>
                <a:latin typeface="Times New Roman" panose="02020603050405020304" pitchFamily="18" charset="0"/>
                <a:cs typeface="Times New Roman" panose="02020603050405020304" pitchFamily="18" charset="0"/>
              </a:rPr>
              <a:t> управления, преимущественно государственное  финансирование здравоохранения.</a:t>
            </a:r>
            <a:br>
              <a:rPr lang="ru-RU" altLang="ru-RU" sz="2400" i="1" dirty="0">
                <a:solidFill>
                  <a:srgbClr val="C0000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730692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36657-BF75-4FE6-B7F1-4CF4973106E6}"/>
              </a:ext>
            </a:extLst>
          </p:cNvPr>
          <p:cNvSpPr>
            <a:spLocks noGrp="1"/>
          </p:cNvSpPr>
          <p:nvPr>
            <p:ph type="title"/>
          </p:nvPr>
        </p:nvSpPr>
        <p:spPr>
          <a:xfrm>
            <a:off x="132522" y="2464905"/>
            <a:ext cx="12112487" cy="1222512"/>
          </a:xfrm>
          <a:solidFill>
            <a:schemeClr val="accent1">
              <a:lumMod val="20000"/>
              <a:lumOff val="80000"/>
            </a:schemeClr>
          </a:solidFill>
        </p:spPr>
        <p:txBody>
          <a:bodyPr>
            <a:noAutofit/>
          </a:bodyPr>
          <a:lstStyle/>
          <a:p>
            <a:r>
              <a:rPr lang="en-US" sz="2400" b="1" dirty="0">
                <a:solidFill>
                  <a:srgbClr val="0070C0"/>
                </a:solidFill>
                <a:latin typeface="Times New Roman" panose="02020603050405020304" pitchFamily="18" charset="0"/>
                <a:cs typeface="Times New Roman" panose="02020603050405020304" pitchFamily="18" charset="0"/>
              </a:rPr>
              <a:t>IV</a:t>
            </a:r>
            <a:r>
              <a:rPr lang="ru-RU" sz="2400" b="1" dirty="0">
                <a:solidFill>
                  <a:srgbClr val="0070C0"/>
                </a:solidFill>
                <a:latin typeface="Times New Roman" panose="02020603050405020304" pitchFamily="18" charset="0"/>
                <a:cs typeface="Times New Roman" panose="02020603050405020304" pitchFamily="18" charset="0"/>
              </a:rPr>
              <a:t>. Всеобщая диспансеризация населения СССР. 1978-80 гг. Неудавшийся опыт оздоровления нации путем экстенсивного принципа развития. Кризис здравоохранения. Неправильные приоритеты. </a:t>
            </a:r>
            <a:br>
              <a:rPr lang="ru-RU" sz="2400" b="1" dirty="0">
                <a:solidFill>
                  <a:srgbClr val="0070C0"/>
                </a:solidFill>
                <a:latin typeface="Times New Roman" panose="02020603050405020304" pitchFamily="18" charset="0"/>
                <a:cs typeface="Times New Roman" panose="02020603050405020304" pitchFamily="18" charset="0"/>
              </a:rPr>
            </a:br>
            <a:br>
              <a:rPr lang="ru-RU" sz="2000" b="1" dirty="0">
                <a:solidFill>
                  <a:srgbClr val="0070C0"/>
                </a:solidFill>
                <a:latin typeface="Times New Roman" panose="02020603050405020304" pitchFamily="18" charset="0"/>
                <a:cs typeface="Times New Roman" panose="02020603050405020304" pitchFamily="18" charset="0"/>
              </a:rPr>
            </a:br>
            <a:endParaRPr lang="ru-RU"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39522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5740" y="159026"/>
            <a:ext cx="11072190" cy="6559826"/>
          </a:xfrm>
        </p:spPr>
        <p:txBody>
          <a:bodyPr>
            <a:noAutofit/>
          </a:bodyPr>
          <a:lstStyle/>
          <a:p>
            <a:pPr algn="l"/>
            <a:r>
              <a:rPr lang="ru-RU" sz="2400" b="1" i="1" dirty="0">
                <a:solidFill>
                  <a:srgbClr val="0070C0"/>
                </a:solidFill>
                <a:latin typeface="Times New Roman" panose="02020603050405020304" pitchFamily="18" charset="0"/>
                <a:cs typeface="Times New Roman" panose="02020603050405020304" pitchFamily="18" charset="0"/>
              </a:rPr>
              <a:t>    </a:t>
            </a:r>
            <a:r>
              <a:rPr lang="ru-RU" sz="2400" i="1" dirty="0">
                <a:solidFill>
                  <a:srgbClr val="0070C0"/>
                </a:solidFill>
                <a:latin typeface="Times New Roman" panose="02020603050405020304" pitchFamily="18" charset="0"/>
                <a:cs typeface="Times New Roman" panose="02020603050405020304" pitchFamily="18" charset="0"/>
              </a:rPr>
              <a:t>Ухудшение качества здравоохранения в этот период и замедление роста положительных медико-демографических показателей выдвинула идею руководством отрасли - </a:t>
            </a:r>
            <a:r>
              <a:rPr lang="ru-RU" sz="2400" i="1" dirty="0">
                <a:solidFill>
                  <a:srgbClr val="C00000"/>
                </a:solidFill>
                <a:latin typeface="Times New Roman" panose="02020603050405020304" pitchFamily="18" charset="0"/>
                <a:cs typeface="Times New Roman" panose="02020603050405020304" pitchFamily="18" charset="0"/>
              </a:rPr>
              <a:t>всеобщей диспансеризации.</a:t>
            </a:r>
            <a:br>
              <a:rPr lang="ru-RU" sz="2400" i="1" dirty="0">
                <a:solidFill>
                  <a:srgbClr val="C00000"/>
                </a:solidFill>
                <a:latin typeface="Times New Roman" panose="02020603050405020304" pitchFamily="18" charset="0"/>
                <a:cs typeface="Times New Roman" panose="02020603050405020304" pitchFamily="18" charset="0"/>
              </a:rPr>
            </a:br>
            <a:r>
              <a:rPr lang="ru-RU" sz="2400" i="1" dirty="0">
                <a:solidFill>
                  <a:srgbClr val="C00000"/>
                </a:solidFill>
                <a:latin typeface="Times New Roman" panose="02020603050405020304" pitchFamily="18" charset="0"/>
                <a:cs typeface="Times New Roman" panose="02020603050405020304" pitchFamily="18" charset="0"/>
              </a:rPr>
              <a:t>Идея в </a:t>
            </a:r>
            <a:r>
              <a:rPr lang="ru-RU" sz="2400" i="1" dirty="0">
                <a:solidFill>
                  <a:srgbClr val="0070C0"/>
                </a:solidFill>
                <a:latin typeface="Times New Roman" panose="02020603050405020304" pitchFamily="18" charset="0"/>
                <a:cs typeface="Times New Roman" panose="02020603050405020304" pitchFamily="18" charset="0"/>
              </a:rPr>
              <a:t>принципе правильная, но рассчитанная на территориально-производственный, массовый принцип реализации. </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0070C0"/>
                </a:solidFill>
                <a:latin typeface="Times New Roman" panose="02020603050405020304" pitchFamily="18" charset="0"/>
                <a:cs typeface="Times New Roman" panose="02020603050405020304" pitchFamily="18" charset="0"/>
              </a:rPr>
              <a:t>         Это был</a:t>
            </a: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a:solidFill>
                  <a:srgbClr val="C00000"/>
                </a:solidFill>
                <a:latin typeface="Times New Roman" panose="02020603050405020304" pitchFamily="18" charset="0"/>
                <a:cs typeface="Times New Roman" panose="02020603050405020304" pitchFamily="18" charset="0"/>
              </a:rPr>
              <a:t>экстенсивный подход, </a:t>
            </a:r>
            <a:r>
              <a:rPr lang="ru-RU" sz="2400" i="1" dirty="0">
                <a:solidFill>
                  <a:srgbClr val="0070C0"/>
                </a:solidFill>
                <a:latin typeface="Times New Roman" panose="02020603050405020304" pitchFamily="18" charset="0"/>
                <a:cs typeface="Times New Roman" panose="02020603050405020304" pitchFamily="18" charset="0"/>
              </a:rPr>
              <a:t>хотя и учитывающий оценку качества и эффективности медицинской помощи, но без индивидуальных особенностей человека и семьи</a:t>
            </a:r>
            <a:r>
              <a:rPr lang="ru-RU" sz="2400" i="1" dirty="0">
                <a:solidFill>
                  <a:srgbClr val="002060"/>
                </a:solidFill>
                <a:latin typeface="Times New Roman" panose="02020603050405020304" pitchFamily="18" charset="0"/>
                <a:cs typeface="Times New Roman" panose="02020603050405020304" pitchFamily="18" charset="0"/>
              </a:rPr>
              <a:t>. </a:t>
            </a:r>
            <a:br>
              <a:rPr lang="ru-RU" sz="2400" i="1" dirty="0">
                <a:solidFill>
                  <a:srgbClr val="002060"/>
                </a:solidFill>
                <a:latin typeface="Times New Roman" panose="02020603050405020304" pitchFamily="18" charset="0"/>
                <a:cs typeface="Times New Roman" panose="02020603050405020304" pitchFamily="18" charset="0"/>
              </a:rPr>
            </a:b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a:solidFill>
                  <a:srgbClr val="C00000"/>
                </a:solidFill>
                <a:latin typeface="Times New Roman" panose="02020603050405020304" pitchFamily="18" charset="0"/>
                <a:cs typeface="Times New Roman" panose="02020603050405020304" pitchFamily="18" charset="0"/>
              </a:rPr>
              <a:t>“Конвейерный”, “скрининговый” тип обслуживания </a:t>
            </a:r>
            <a:r>
              <a:rPr lang="ru-RU" sz="2400" i="1" dirty="0">
                <a:solidFill>
                  <a:srgbClr val="0070C0"/>
                </a:solidFill>
                <a:latin typeface="Times New Roman" panose="02020603050405020304" pitchFamily="18" charset="0"/>
                <a:cs typeface="Times New Roman" panose="02020603050405020304" pitchFamily="18" charset="0"/>
              </a:rPr>
              <a:t>не встретил доверия у населения и врачей. Он фактически </a:t>
            </a:r>
            <a:r>
              <a:rPr lang="ru-RU" sz="2400" i="1" dirty="0">
                <a:solidFill>
                  <a:srgbClr val="C00000"/>
                </a:solidFill>
                <a:latin typeface="Times New Roman" panose="02020603050405020304" pitchFamily="18" charset="0"/>
                <a:cs typeface="Times New Roman" panose="02020603050405020304" pitchFamily="18" charset="0"/>
              </a:rPr>
              <a:t>повторил ошибки раннего этапа диспансеризации в постреволюционный период</a:t>
            </a:r>
            <a:r>
              <a:rPr lang="ru-RU" sz="2400" i="1" dirty="0">
                <a:solidFill>
                  <a:srgbClr val="0070C0"/>
                </a:solidFill>
                <a:latin typeface="Times New Roman" panose="02020603050405020304" pitchFamily="18" charset="0"/>
                <a:cs typeface="Times New Roman" panose="02020603050405020304" pitchFamily="18" charset="0"/>
              </a:rPr>
              <a:t>, еще более отдалил врача и пациента друг от друга . </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0070C0"/>
                </a:solidFill>
                <a:latin typeface="Times New Roman" panose="02020603050405020304" pitchFamily="18" charset="0"/>
                <a:cs typeface="Times New Roman" panose="02020603050405020304" pitchFamily="18" charset="0"/>
              </a:rPr>
              <a:t>  Тем не менее, был накоплен обширный материал, обогативший теорию и практику диспансеризации и социальной гигиены.                             </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0070C0"/>
                </a:solidFill>
                <a:latin typeface="Times New Roman" panose="02020603050405020304" pitchFamily="18" charset="0"/>
                <a:cs typeface="Times New Roman" panose="02020603050405020304" pitchFamily="18" charset="0"/>
              </a:rPr>
              <a:t>   В 1980 году </a:t>
            </a:r>
            <a:r>
              <a:rPr lang="ru-RU" sz="2400" i="1" dirty="0">
                <a:solidFill>
                  <a:srgbClr val="C00000"/>
                </a:solidFill>
                <a:latin typeface="Times New Roman" panose="02020603050405020304" pitchFamily="18" charset="0"/>
                <a:cs typeface="Times New Roman" panose="02020603050405020304" pitchFamily="18" charset="0"/>
              </a:rPr>
              <a:t>периодическими профилактическими медицинскими осмотрами было охвачено 112,5 млн. человек, под диспансерным наблюдением находилось 45 млн. больных</a:t>
            </a: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a:solidFill>
                  <a:srgbClr val="0070C0"/>
                </a:solidFill>
                <a:latin typeface="Times New Roman" panose="02020603050405020304" pitchFamily="18" charset="0"/>
                <a:cs typeface="Times New Roman" panose="02020603050405020304" pitchFamily="18" charset="0"/>
              </a:rPr>
              <a:t>Однако объем и качество диспансеризации еще не отвечал поставленным задачам.</a:t>
            </a:r>
            <a:br>
              <a:rPr lang="ru-RU" sz="2400" i="1" dirty="0">
                <a:solidFill>
                  <a:srgbClr val="0070C0"/>
                </a:solidFill>
                <a:latin typeface="Times New Roman" panose="02020603050405020304" pitchFamily="18" charset="0"/>
                <a:cs typeface="Times New Roman" panose="02020603050405020304" pitchFamily="18" charset="0"/>
              </a:rPr>
            </a:br>
            <a:endParaRPr lang="ru-RU" sz="2400"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44233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4583" y="586407"/>
            <a:ext cx="9034669" cy="5327376"/>
          </a:xfrm>
        </p:spPr>
        <p:txBody>
          <a:bodyPr>
            <a:normAutofit fontScale="90000"/>
          </a:bodyPr>
          <a:lstStyle/>
          <a:p>
            <a:pPr algn="l"/>
            <a:r>
              <a:rPr lang="ru-RU" sz="2400" b="1" i="1" dirty="0">
                <a:solidFill>
                  <a:srgbClr val="C00000"/>
                </a:solidFill>
                <a:latin typeface="Times New Roman" panose="02020603050405020304" pitchFamily="18" charset="0"/>
                <a:cs typeface="Times New Roman" panose="02020603050405020304" pitchFamily="18" charset="0"/>
              </a:rPr>
              <a:t>      </a:t>
            </a:r>
            <a:br>
              <a:rPr lang="ru-RU" sz="2400" b="1" i="1" dirty="0">
                <a:solidFill>
                  <a:srgbClr val="C00000"/>
                </a:solidFill>
                <a:latin typeface="Times New Roman" panose="02020603050405020304" pitchFamily="18" charset="0"/>
                <a:cs typeface="Times New Roman" panose="02020603050405020304" pitchFamily="18" charset="0"/>
              </a:rPr>
            </a:br>
            <a:r>
              <a:rPr lang="ru-RU" sz="2400" b="1" i="1" dirty="0">
                <a:solidFill>
                  <a:srgbClr val="C00000"/>
                </a:solidFill>
                <a:latin typeface="Times New Roman" panose="02020603050405020304" pitchFamily="18" charset="0"/>
                <a:cs typeface="Times New Roman" panose="02020603050405020304" pitchFamily="18" charset="0"/>
              </a:rPr>
              <a:t>           </a:t>
            </a:r>
            <a:r>
              <a:rPr lang="ru-RU" sz="2700" i="1" dirty="0">
                <a:solidFill>
                  <a:srgbClr val="0070C0"/>
                </a:solidFill>
                <a:latin typeface="Times New Roman" panose="02020603050405020304" pitchFamily="18" charset="0"/>
                <a:cs typeface="Times New Roman" panose="02020603050405020304" pitchFamily="18" charset="0"/>
              </a:rPr>
              <a:t>Простые подсчеты показывали</a:t>
            </a:r>
            <a:r>
              <a:rPr lang="ru-RU" sz="2700" i="1" dirty="0">
                <a:solidFill>
                  <a:srgbClr val="C00000"/>
                </a:solidFill>
                <a:latin typeface="Times New Roman" panose="02020603050405020304" pitchFamily="18" charset="0"/>
                <a:cs typeface="Times New Roman" panose="02020603050405020304" pitchFamily="18" charset="0"/>
              </a:rPr>
              <a:t>, что для охвата диспансеризацией всего населения, необходимо было подготовить около 300 тысяч врачей, т. е. на 30% больше существующих на тот период кадров. </a:t>
            </a:r>
            <a:r>
              <a:rPr lang="ru-RU" sz="2700" i="1" dirty="0">
                <a:solidFill>
                  <a:srgbClr val="0070C0"/>
                </a:solidFill>
                <a:latin typeface="Times New Roman" panose="02020603050405020304" pitchFamily="18" charset="0"/>
                <a:cs typeface="Times New Roman" panose="02020603050405020304" pitchFamily="18" charset="0"/>
              </a:rPr>
              <a:t>Стало окончательно ясно, что решить задачу оздоровления нации экстенсивными методами развития было невозможно.                                                                               </a:t>
            </a:r>
            <a:br>
              <a:rPr lang="ru-RU" sz="2700" i="1" dirty="0">
                <a:solidFill>
                  <a:srgbClr val="0070C0"/>
                </a:solidFill>
                <a:latin typeface="Times New Roman" panose="02020603050405020304" pitchFamily="18" charset="0"/>
                <a:cs typeface="Times New Roman" panose="02020603050405020304" pitchFamily="18" charset="0"/>
              </a:rPr>
            </a:br>
            <a:r>
              <a:rPr lang="ru-RU" sz="2700" i="1" dirty="0">
                <a:solidFill>
                  <a:srgbClr val="0070C0"/>
                </a:solidFill>
                <a:latin typeface="Times New Roman" panose="02020603050405020304" pitchFamily="18" charset="0"/>
                <a:cs typeface="Times New Roman" panose="02020603050405020304" pitchFamily="18" charset="0"/>
              </a:rPr>
              <a:t>   В этот период в соответствии с рекомендациями ВОЗ </a:t>
            </a:r>
            <a:r>
              <a:rPr lang="ru-RU" sz="2700" i="1" dirty="0">
                <a:solidFill>
                  <a:srgbClr val="C00000"/>
                </a:solidFill>
                <a:latin typeface="Times New Roman" panose="02020603050405020304" pitchFamily="18" charset="0"/>
                <a:cs typeface="Times New Roman" panose="02020603050405020304" pitchFamily="18" charset="0"/>
              </a:rPr>
              <a:t>мировое здравоохранение переориентировалось на борьбу с факторами риска основных хронических заболеваний, борьбу за первичную социальную, медико-социальную профилактику и усиление роли первичного звена здравоохранения, </a:t>
            </a:r>
            <a:r>
              <a:rPr lang="ru-RU" sz="2700" i="1" dirty="0">
                <a:solidFill>
                  <a:srgbClr val="0070C0"/>
                </a:solidFill>
                <a:latin typeface="Times New Roman" panose="02020603050405020304" pitchFamily="18" charset="0"/>
                <a:cs typeface="Times New Roman" panose="02020603050405020304" pitchFamily="18" charset="0"/>
              </a:rPr>
              <a:t>как наиболее перспективный метод решения задач укрепления здоровья семьи и общества в целом, с активным вовлечением в этот процесс самого населения. </a:t>
            </a:r>
            <a:br>
              <a:rPr lang="ru-RU" sz="2700" i="1" dirty="0">
                <a:solidFill>
                  <a:srgbClr val="0070C0"/>
                </a:solidFill>
                <a:latin typeface="Times New Roman" panose="02020603050405020304" pitchFamily="18" charset="0"/>
                <a:cs typeface="Times New Roman" panose="02020603050405020304" pitchFamily="18" charset="0"/>
              </a:rPr>
            </a:br>
            <a:endParaRPr lang="ru-RU" sz="2700"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23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5921" y="0"/>
            <a:ext cx="10157792" cy="6768549"/>
          </a:xfrm>
        </p:spPr>
        <p:txBody>
          <a:bodyPr>
            <a:noAutofit/>
          </a:bodyPr>
          <a:lstStyle/>
          <a:p>
            <a:pPr algn="l"/>
            <a:r>
              <a:rPr lang="ru-RU" sz="2400" b="1" i="1" dirty="0">
                <a:solidFill>
                  <a:srgbClr val="002060"/>
                </a:solidFill>
                <a:latin typeface="Times New Roman" panose="02020603050405020304" pitchFamily="18" charset="0"/>
                <a:cs typeface="Times New Roman" panose="02020603050405020304" pitchFamily="18" charset="0"/>
              </a:rPr>
              <a:t>            </a:t>
            </a:r>
            <a:r>
              <a:rPr lang="ru-RU" sz="2400" i="1" dirty="0">
                <a:solidFill>
                  <a:srgbClr val="0070C0"/>
                </a:solidFill>
                <a:latin typeface="Times New Roman" panose="02020603050405020304" pitchFamily="18" charset="0"/>
                <a:cs typeface="Times New Roman" panose="02020603050405020304" pitchFamily="18" charset="0"/>
              </a:rPr>
              <a:t>Наступление перестроечного периода еще больше ухудшил медико-демографическую ситуацию в России. Остро стояла проблема недостатка бюджетного финансирования.</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a:solidFill>
                  <a:srgbClr val="0070C0"/>
                </a:solidFill>
                <a:latin typeface="Times New Roman" panose="02020603050405020304" pitchFamily="18" charset="0"/>
                <a:cs typeface="Times New Roman" panose="02020603050405020304" pitchFamily="18" charset="0"/>
              </a:rPr>
              <a:t>Применительно к здравоохранению трудно было ждать в конце 80-х, начале 90-х годов резкого увеличения бюджетного финансирования. Необходимо было искать более эффективные и экономически оправданные модели.    </a:t>
            </a:r>
            <a:br>
              <a:rPr lang="ru-RU" sz="2400" i="1" dirty="0">
                <a:solidFill>
                  <a:srgbClr val="002060"/>
                </a:solidFill>
                <a:latin typeface="Times New Roman" panose="02020603050405020304" pitchFamily="18" charset="0"/>
                <a:cs typeface="Times New Roman" panose="02020603050405020304" pitchFamily="18" charset="0"/>
              </a:rPr>
            </a:br>
            <a:r>
              <a:rPr lang="ru-RU" sz="2400" i="1" dirty="0">
                <a:solidFill>
                  <a:srgbClr val="002060"/>
                </a:solidFill>
                <a:latin typeface="Times New Roman" panose="02020603050405020304" pitchFamily="18" charset="0"/>
                <a:cs typeface="Times New Roman" panose="02020603050405020304" pitchFamily="18" charset="0"/>
              </a:rPr>
              <a:t>        </a:t>
            </a:r>
            <a:br>
              <a:rPr lang="ru-RU" sz="2400" i="1" dirty="0">
                <a:solidFill>
                  <a:srgbClr val="002060"/>
                </a:solidFill>
                <a:latin typeface="Times New Roman" panose="02020603050405020304" pitchFamily="18" charset="0"/>
                <a:cs typeface="Times New Roman" panose="02020603050405020304" pitchFamily="18" charset="0"/>
              </a:rPr>
            </a:br>
            <a:r>
              <a:rPr lang="ru-RU" sz="2400" b="1" i="1" dirty="0">
                <a:solidFill>
                  <a:srgbClr val="0070C0"/>
                </a:solidFill>
                <a:latin typeface="Times New Roman" panose="02020603050405020304" pitchFamily="18" charset="0"/>
                <a:cs typeface="Times New Roman" panose="02020603050405020304" pitchFamily="18" charset="0"/>
              </a:rPr>
              <a:t>   Эксперты (в том числе и иностранные) предложили: </a:t>
            </a:r>
            <a:r>
              <a:rPr lang="ru-RU" sz="2400" i="1" dirty="0">
                <a:solidFill>
                  <a:srgbClr val="C00000"/>
                </a:solidFill>
                <a:latin typeface="Times New Roman" panose="02020603050405020304" pitchFamily="18" charset="0"/>
                <a:cs typeface="Times New Roman" panose="02020603050405020304" pitchFamily="18" charset="0"/>
              </a:rPr>
              <a:t>в</a:t>
            </a:r>
            <a:r>
              <a:rPr lang="ru-RU" sz="2400" b="1" i="1" dirty="0">
                <a:solidFill>
                  <a:srgbClr val="C00000"/>
                </a:solidFill>
                <a:latin typeface="Times New Roman" panose="02020603050405020304" pitchFamily="18" charset="0"/>
                <a:cs typeface="Times New Roman" panose="02020603050405020304" pitchFamily="18" charset="0"/>
              </a:rPr>
              <a:t>ведение системы страховой  медицины с созданием страховых фондов, привлечением частных страховых компаний и лечебных организаций, надежда на конкуренцию в сфере здравоохранения, выход из кризиса. </a:t>
            </a:r>
            <a:r>
              <a:rPr lang="ru-RU" sz="2400" i="1" dirty="0">
                <a:solidFill>
                  <a:srgbClr val="0070C0"/>
                </a:solidFill>
                <a:latin typeface="Times New Roman" panose="02020603050405020304" pitchFamily="18" charset="0"/>
                <a:cs typeface="Times New Roman" panose="02020603050405020304" pitchFamily="18" charset="0"/>
              </a:rPr>
              <a:t> </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C00000"/>
                </a:solidFill>
                <a:latin typeface="Times New Roman" panose="02020603050405020304" pitchFamily="18" charset="0"/>
                <a:cs typeface="Times New Roman" panose="02020603050405020304" pitchFamily="18" charset="0"/>
              </a:rPr>
              <a:t>       </a:t>
            </a:r>
            <a:br>
              <a:rPr lang="ru-RU" sz="2400" i="1" dirty="0">
                <a:solidFill>
                  <a:srgbClr val="C00000"/>
                </a:solidFill>
                <a:latin typeface="Times New Roman" panose="02020603050405020304" pitchFamily="18" charset="0"/>
                <a:cs typeface="Times New Roman" panose="02020603050405020304" pitchFamily="18" charset="0"/>
              </a:rPr>
            </a:br>
            <a:r>
              <a:rPr lang="ru-RU" sz="2400" i="1" dirty="0">
                <a:solidFill>
                  <a:srgbClr val="C00000"/>
                </a:solidFill>
                <a:latin typeface="Times New Roman" panose="02020603050405020304" pitchFamily="18" charset="0"/>
                <a:cs typeface="Times New Roman" panose="02020603050405020304" pitchFamily="18" charset="0"/>
              </a:rPr>
              <a:t>       Страховая система по мнению политиков и специалистов организаторов здравоохранения решала две задачи:</a:t>
            </a:r>
            <a:br>
              <a:rPr lang="ru-RU" sz="2400" i="1" dirty="0">
                <a:solidFill>
                  <a:srgbClr val="C00000"/>
                </a:solidFill>
                <a:latin typeface="Times New Roman" panose="02020603050405020304" pitchFamily="18" charset="0"/>
                <a:cs typeface="Times New Roman" panose="02020603050405020304" pitchFamily="18" charset="0"/>
              </a:rPr>
            </a:br>
            <a:r>
              <a:rPr lang="ru-RU" sz="2400" i="1" dirty="0">
                <a:solidFill>
                  <a:srgbClr val="0070C0"/>
                </a:solidFill>
                <a:latin typeface="Times New Roman" panose="02020603050405020304" pitchFamily="18" charset="0"/>
                <a:cs typeface="Times New Roman" panose="02020603050405020304" pitchFamily="18" charset="0"/>
              </a:rPr>
              <a:t>1. Увеличение финансирования здравоохранения минимум в два раза за счет </a:t>
            </a:r>
            <a:r>
              <a:rPr lang="ru-RU" sz="2400" i="1" dirty="0" err="1">
                <a:solidFill>
                  <a:srgbClr val="0070C0"/>
                </a:solidFill>
                <a:latin typeface="Times New Roman" panose="02020603050405020304" pitchFamily="18" charset="0"/>
                <a:cs typeface="Times New Roman" panose="02020603050405020304" pitchFamily="18" charset="0"/>
              </a:rPr>
              <a:t>налогоподобного</a:t>
            </a:r>
            <a:r>
              <a:rPr lang="ru-RU" sz="2400" i="1" dirty="0">
                <a:solidFill>
                  <a:srgbClr val="0070C0"/>
                </a:solidFill>
                <a:latin typeface="Times New Roman" panose="02020603050405020304" pitchFamily="18" charset="0"/>
                <a:cs typeface="Times New Roman" panose="02020603050405020304" pitchFamily="18" charset="0"/>
              </a:rPr>
              <a:t> взноса (от 3,6% до 5.1% к ФОТ);</a:t>
            </a:r>
            <a:br>
              <a:rPr lang="ru-RU" sz="2400" i="1" dirty="0">
                <a:solidFill>
                  <a:srgbClr val="0070C0"/>
                </a:solidFill>
                <a:latin typeface="Times New Roman" panose="02020603050405020304" pitchFamily="18" charset="0"/>
                <a:cs typeface="Times New Roman" panose="02020603050405020304" pitchFamily="18" charset="0"/>
              </a:rPr>
            </a:br>
            <a:r>
              <a:rPr lang="ru-RU" sz="2400" i="1" dirty="0">
                <a:solidFill>
                  <a:srgbClr val="0070C0"/>
                </a:solidFill>
                <a:latin typeface="Times New Roman" panose="02020603050405020304" pitchFamily="18" charset="0"/>
                <a:cs typeface="Times New Roman" panose="02020603050405020304" pitchFamily="18" charset="0"/>
              </a:rPr>
              <a:t>2. Улучшение качества медицинской помощи.</a:t>
            </a:r>
          </a:p>
        </p:txBody>
      </p:sp>
    </p:spTree>
    <p:extLst>
      <p:ext uri="{BB962C8B-B14F-4D97-AF65-F5344CB8AC3E}">
        <p14:creationId xmlns:p14="http://schemas.microsoft.com/office/powerpoint/2010/main" val="36912903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0DF31A51-5350-4C08-A683-00BA25109037}"/>
              </a:ext>
            </a:extLst>
          </p:cNvPr>
          <p:cNvSpPr/>
          <p:nvPr/>
        </p:nvSpPr>
        <p:spPr>
          <a:xfrm>
            <a:off x="2079625" y="1700213"/>
            <a:ext cx="8032750" cy="862012"/>
          </a:xfrm>
          <a:prstGeom prst="rect">
            <a:avLst/>
          </a:prstGeom>
        </p:spPr>
        <p:txBody>
          <a:bodyPr>
            <a:spAutoFit/>
          </a:bodyPr>
          <a:lstStyle/>
          <a:p>
            <a:pPr algn="ctr">
              <a:defRPr/>
            </a:pPr>
            <a:endParaRPr lang="ru-RU" sz="2200" dirty="0">
              <a:solidFill>
                <a:schemeClr val="accent2"/>
              </a:solidFill>
            </a:endParaRPr>
          </a:p>
          <a:p>
            <a:pPr algn="ctr">
              <a:defRPr/>
            </a:pPr>
            <a:endParaRPr lang="ru-RU" sz="2800" dirty="0">
              <a:solidFill>
                <a:srgbClr val="C00000"/>
              </a:solidFill>
            </a:endParaRPr>
          </a:p>
        </p:txBody>
      </p:sp>
      <p:sp>
        <p:nvSpPr>
          <p:cNvPr id="7" name="Прямоугольник 6">
            <a:extLst>
              <a:ext uri="{FF2B5EF4-FFF2-40B4-BE49-F238E27FC236}">
                <a16:creationId xmlns:a16="http://schemas.microsoft.com/office/drawing/2014/main" id="{127889C0-B3EE-458D-8E67-61924EA6DC76}"/>
              </a:ext>
            </a:extLst>
          </p:cNvPr>
          <p:cNvSpPr/>
          <p:nvPr/>
        </p:nvSpPr>
        <p:spPr>
          <a:xfrm>
            <a:off x="0" y="2609474"/>
            <a:ext cx="12192000" cy="1843256"/>
          </a:xfrm>
          <a:prstGeom prst="rect">
            <a:avLst/>
          </a:prstGeom>
          <a:solidFill>
            <a:schemeClr val="accent1"/>
          </a:solidFill>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sz="2800" b="1" dirty="0">
                <a:solidFill>
                  <a:srgbClr val="0070C0"/>
                </a:solidFill>
                <a:latin typeface="Times New Roman" panose="02020603050405020304" pitchFamily="18" charset="0"/>
                <a:cs typeface="Times New Roman" panose="02020603050405020304" pitchFamily="18" charset="0"/>
              </a:rPr>
              <a:t>V. </a:t>
            </a:r>
            <a:r>
              <a:rPr lang="ru-RU" sz="2800" b="1" dirty="0">
                <a:solidFill>
                  <a:srgbClr val="0070C0"/>
                </a:solidFill>
                <a:latin typeface="Times New Roman" panose="02020603050405020304" pitchFamily="18" charset="0"/>
                <a:cs typeface="Times New Roman" panose="02020603050405020304" pitchFamily="18" charset="0"/>
              </a:rPr>
              <a:t>Этап перехода РФ от бюджетного здравоохранения к рыночной модели медицинского страхования.</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Самые здоровые страны мира в 2019 году">
            <a:extLst>
              <a:ext uri="{FF2B5EF4-FFF2-40B4-BE49-F238E27FC236}">
                <a16:creationId xmlns:a16="http://schemas.microsoft.com/office/drawing/2014/main" id="{CD903717-E303-495D-BA6D-FABAB141B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1414" y="188914"/>
            <a:ext cx="43957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a:extLst>
              <a:ext uri="{FF2B5EF4-FFF2-40B4-BE49-F238E27FC236}">
                <a16:creationId xmlns:a16="http://schemas.microsoft.com/office/drawing/2014/main" id="{06B84F03-BABE-4941-82C2-9BA285F2D297}"/>
              </a:ext>
            </a:extLst>
          </p:cNvPr>
          <p:cNvSpPr/>
          <p:nvPr/>
        </p:nvSpPr>
        <p:spPr>
          <a:xfrm>
            <a:off x="487017" y="195264"/>
            <a:ext cx="5734396" cy="3416320"/>
          </a:xfrm>
          <a:prstGeom prst="rect">
            <a:avLst/>
          </a:prstGeom>
          <a:solidFill>
            <a:schemeClr val="accent1">
              <a:lumMod val="20000"/>
              <a:lumOff val="80000"/>
            </a:schemeClr>
          </a:solidFill>
        </p:spPr>
        <p:txBody>
          <a:bodyPr wrap="square">
            <a:spAutoFit/>
          </a:bodyPr>
          <a:lstStyle/>
          <a:p>
            <a:pPr>
              <a:defRPr/>
            </a:pPr>
            <a:r>
              <a:rPr lang="ru-RU" sz="2400" b="1" dirty="0">
                <a:solidFill>
                  <a:srgbClr val="0070C0"/>
                </a:solidFill>
                <a:latin typeface="Times New Roman" panose="02020603050405020304" pitchFamily="18" charset="0"/>
                <a:cs typeface="Times New Roman" panose="02020603050405020304" pitchFamily="18" charset="0"/>
              </a:rPr>
              <a:t>Между тем в Северной Америке 16-е место, которое заняла Канада значительно превзошла позиции США и Мексики, которые опустились до 35-го и 53-го. Ожидаемая продолжительность жизни в </a:t>
            </a:r>
            <a:r>
              <a:rPr lang="ru-RU" sz="2400" b="1" dirty="0">
                <a:solidFill>
                  <a:srgbClr val="C00000"/>
                </a:solidFill>
                <a:latin typeface="Times New Roman" panose="02020603050405020304" pitchFamily="18" charset="0"/>
                <a:cs typeface="Times New Roman" panose="02020603050405020304" pitchFamily="18" charset="0"/>
              </a:rPr>
              <a:t>США снижается из-за смерти от передозировки наркотиков и самоубийств</a:t>
            </a:r>
            <a:r>
              <a:rPr lang="ru-RU" sz="2400" dirty="0">
                <a:solidFill>
                  <a:srgbClr val="C00000"/>
                </a:solidFill>
                <a:latin typeface="Times New Roman" panose="02020603050405020304" pitchFamily="18" charset="0"/>
                <a:cs typeface="Times New Roman" panose="02020603050405020304" pitchFamily="18" charset="0"/>
              </a:rPr>
              <a:t>.</a:t>
            </a:r>
          </a:p>
        </p:txBody>
      </p:sp>
      <p:sp>
        <p:nvSpPr>
          <p:cNvPr id="11268" name="Прямоугольник 2">
            <a:extLst>
              <a:ext uri="{FF2B5EF4-FFF2-40B4-BE49-F238E27FC236}">
                <a16:creationId xmlns:a16="http://schemas.microsoft.com/office/drawing/2014/main" id="{4EF315E5-A496-4638-84DA-C39B01984F8A}"/>
              </a:ext>
            </a:extLst>
          </p:cNvPr>
          <p:cNvSpPr>
            <a:spLocks noChangeArrowheads="1"/>
          </p:cNvSpPr>
          <p:nvPr/>
        </p:nvSpPr>
        <p:spPr bwMode="auto">
          <a:xfrm>
            <a:off x="487017" y="4149725"/>
            <a:ext cx="10204797" cy="224676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2000" b="1" dirty="0">
                <a:solidFill>
                  <a:srgbClr val="C00000"/>
                </a:solidFill>
                <a:latin typeface="Times New Roman" panose="02020603050405020304" pitchFamily="18" charset="0"/>
                <a:cs typeface="Times New Roman" panose="02020603050405020304" pitchFamily="18" charset="0"/>
              </a:rPr>
              <a:t>Куба</a:t>
            </a:r>
            <a:r>
              <a:rPr lang="ru-RU" altLang="ru-RU" sz="2000" b="1" dirty="0">
                <a:solidFill>
                  <a:srgbClr val="0070C0"/>
                </a:solidFill>
                <a:latin typeface="Times New Roman" panose="02020603050405020304" pitchFamily="18" charset="0"/>
                <a:cs typeface="Times New Roman" panose="02020603050405020304" pitchFamily="18" charset="0"/>
              </a:rPr>
              <a:t> расположилась на пять позиций выше США, что делает ее единственной страной, не отнесенной Всемирным банком к категории стран с «высокими доходами», которая получила такой высокий рейтинг. </a:t>
            </a:r>
          </a:p>
          <a:p>
            <a:pPr eaLnBrk="1" hangingPunct="1">
              <a:spcBef>
                <a:spcPct val="0"/>
              </a:spcBef>
              <a:spcAft>
                <a:spcPct val="0"/>
              </a:spcAft>
              <a:buClrTx/>
              <a:buSzTx/>
              <a:buFontTx/>
              <a:buNone/>
            </a:pPr>
            <a:r>
              <a:rPr lang="ru-RU" altLang="ru-RU" sz="2000" b="1" dirty="0">
                <a:solidFill>
                  <a:srgbClr val="0070C0"/>
                </a:solidFill>
                <a:latin typeface="Times New Roman" panose="02020603050405020304" pitchFamily="18" charset="0"/>
                <a:cs typeface="Times New Roman" panose="02020603050405020304" pitchFamily="18" charset="0"/>
              </a:rPr>
              <a:t>    </a:t>
            </a:r>
            <a:r>
              <a:rPr lang="ru-RU" altLang="ru-RU" sz="2000" b="1" dirty="0">
                <a:solidFill>
                  <a:srgbClr val="C00000"/>
                </a:solidFill>
                <a:latin typeface="Times New Roman" panose="02020603050405020304" pitchFamily="18" charset="0"/>
                <a:cs typeface="Times New Roman" panose="02020603050405020304" pitchFamily="18" charset="0"/>
              </a:rPr>
              <a:t>Одна из причин успеха островного государства может заключаться в том, что она уделяет особое внимание профилактике</a:t>
            </a:r>
            <a:r>
              <a:rPr lang="ru-RU" altLang="ru-RU" sz="2000" b="1" dirty="0">
                <a:solidFill>
                  <a:srgbClr val="0070C0"/>
                </a:solidFill>
                <a:latin typeface="Times New Roman" panose="02020603050405020304" pitchFamily="18" charset="0"/>
                <a:cs typeface="Times New Roman" panose="02020603050405020304" pitchFamily="18" charset="0"/>
              </a:rPr>
              <a:t>, а </a:t>
            </a:r>
            <a:r>
              <a:rPr lang="ru-RU" altLang="ru-RU" sz="2000" b="1" u="sng" dirty="0">
                <a:solidFill>
                  <a:srgbClr val="C00000"/>
                </a:solidFill>
                <a:latin typeface="Times New Roman" panose="02020603050405020304" pitchFamily="18" charset="0"/>
                <a:cs typeface="Times New Roman" panose="02020603050405020304" pitchFamily="18" charset="0"/>
              </a:rPr>
              <a:t>США уделяет особое внимание диагностике и лечению заболеваний, </a:t>
            </a:r>
            <a:r>
              <a:rPr lang="ru-RU" altLang="ru-RU" sz="2000" b="1" dirty="0">
                <a:solidFill>
                  <a:srgbClr val="0070C0"/>
                </a:solidFill>
                <a:latin typeface="Times New Roman" panose="02020603050405020304" pitchFamily="18" charset="0"/>
                <a:cs typeface="Times New Roman" panose="02020603050405020304" pitchFamily="18" charset="0"/>
              </a:rPr>
              <a:t>говорится в докладе Юридического отдела Американской ассоциации адвокатов, опубликованном в прошлом году после посещения Кубы.</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0DF31A51-5350-4C08-A683-00BA25109037}"/>
              </a:ext>
            </a:extLst>
          </p:cNvPr>
          <p:cNvSpPr/>
          <p:nvPr/>
        </p:nvSpPr>
        <p:spPr>
          <a:xfrm>
            <a:off x="2079625" y="1700213"/>
            <a:ext cx="8032750" cy="862012"/>
          </a:xfrm>
          <a:prstGeom prst="rect">
            <a:avLst/>
          </a:prstGeom>
        </p:spPr>
        <p:txBody>
          <a:bodyPr>
            <a:spAutoFit/>
          </a:bodyPr>
          <a:lstStyle/>
          <a:p>
            <a:pPr algn="ctr">
              <a:defRPr/>
            </a:pPr>
            <a:endParaRPr lang="ru-RU" sz="2200" dirty="0">
              <a:solidFill>
                <a:schemeClr val="accent2"/>
              </a:solidFill>
            </a:endParaRPr>
          </a:p>
          <a:p>
            <a:pPr algn="ctr">
              <a:defRPr/>
            </a:pPr>
            <a:endParaRPr lang="ru-RU" sz="2800" dirty="0">
              <a:solidFill>
                <a:srgbClr val="C00000"/>
              </a:solidFill>
            </a:endParaRPr>
          </a:p>
        </p:txBody>
      </p:sp>
      <p:sp>
        <p:nvSpPr>
          <p:cNvPr id="211974" name="TextBox 7">
            <a:extLst>
              <a:ext uri="{FF2B5EF4-FFF2-40B4-BE49-F238E27FC236}">
                <a16:creationId xmlns:a16="http://schemas.microsoft.com/office/drawing/2014/main" id="{F59EE8EE-93DF-4283-9471-BF6CAEF00ABB}"/>
              </a:ext>
            </a:extLst>
          </p:cNvPr>
          <p:cNvSpPr txBox="1">
            <a:spLocks noChangeArrowheads="1"/>
          </p:cNvSpPr>
          <p:nvPr/>
        </p:nvSpPr>
        <p:spPr bwMode="auto">
          <a:xfrm>
            <a:off x="606287" y="1542015"/>
            <a:ext cx="1069450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400" b="1" i="1" dirty="0">
                <a:solidFill>
                  <a:srgbClr val="0070C0"/>
                </a:solidFill>
                <a:latin typeface="Times New Roman" panose="02020603050405020304" pitchFamily="18" charset="0"/>
                <a:cs typeface="Times New Roman" panose="02020603050405020304" pitchFamily="18" charset="0"/>
              </a:rPr>
              <a:t>1. 1991 – 1993 </a:t>
            </a:r>
            <a:r>
              <a:rPr lang="ru-RU" altLang="ru-RU" sz="2400" b="1" i="1" dirty="0" err="1">
                <a:solidFill>
                  <a:srgbClr val="0070C0"/>
                </a:solidFill>
                <a:latin typeface="Times New Roman" panose="02020603050405020304" pitchFamily="18" charset="0"/>
                <a:cs typeface="Times New Roman" panose="02020603050405020304" pitchFamily="18" charset="0"/>
              </a:rPr>
              <a:t>г.г</a:t>
            </a:r>
            <a:r>
              <a:rPr lang="ru-RU" altLang="ru-RU" sz="2400" b="1" i="1" dirty="0">
                <a:solidFill>
                  <a:srgbClr val="0070C0"/>
                </a:solidFill>
                <a:latin typeface="Times New Roman" panose="02020603050405020304" pitchFamily="18" charset="0"/>
                <a:cs typeface="Times New Roman" panose="02020603050405020304" pitchFamily="18" charset="0"/>
              </a:rPr>
              <a:t>. Подготовка к внедрению Закона «О медицинском страховании в РФ», от 28.06.91. </a:t>
            </a:r>
            <a:endParaRPr lang="en-US" altLang="ru-RU" sz="2400" b="1" i="1" dirty="0">
              <a:solidFill>
                <a:srgbClr val="0070C0"/>
              </a:solidFill>
              <a:latin typeface="Times New Roman" panose="02020603050405020304" pitchFamily="18" charset="0"/>
              <a:cs typeface="Times New Roman" panose="02020603050405020304" pitchFamily="18" charset="0"/>
            </a:endParaRPr>
          </a:p>
          <a:p>
            <a:pPr eaLnBrk="1" hangingPunct="1"/>
            <a:r>
              <a:rPr lang="ru-RU" altLang="ru-RU" sz="2400" b="1" i="1" dirty="0">
                <a:solidFill>
                  <a:srgbClr val="0070C0"/>
                </a:solidFill>
                <a:latin typeface="Times New Roman" panose="02020603050405020304" pitchFamily="18" charset="0"/>
                <a:cs typeface="Times New Roman" panose="02020603050405020304" pitchFamily="18" charset="0"/>
              </a:rPr>
              <a:t>2.1993 – 2011 гг. Развитие медицинского страхования, накопление опыта реализации рыночных отношений в здравоохранении.</a:t>
            </a:r>
            <a:endParaRPr lang="en-US" altLang="ru-RU" sz="2400" b="1" i="1" dirty="0">
              <a:solidFill>
                <a:srgbClr val="0070C0"/>
              </a:solidFill>
              <a:latin typeface="Times New Roman" panose="02020603050405020304" pitchFamily="18" charset="0"/>
              <a:cs typeface="Times New Roman" panose="02020603050405020304" pitchFamily="18" charset="0"/>
            </a:endParaRPr>
          </a:p>
          <a:p>
            <a:pPr eaLnBrk="1" hangingPunct="1"/>
            <a:r>
              <a:rPr lang="ru-RU" altLang="ru-RU" sz="2400" b="1" i="1" dirty="0">
                <a:solidFill>
                  <a:srgbClr val="0070C0"/>
                </a:solidFill>
                <a:latin typeface="Times New Roman" panose="02020603050405020304" pitchFamily="18" charset="0"/>
                <a:cs typeface="Times New Roman" panose="02020603050405020304" pitchFamily="18" charset="0"/>
              </a:rPr>
              <a:t>3. 2011-2020 гг. Совершенствование медицинского страхования. Исправление ошибок предыдущих этапов перехода здравоохранения РФ к медицинскому страхованию. </a:t>
            </a:r>
          </a:p>
          <a:p>
            <a:pPr eaLnBrk="1" hangingPunct="1"/>
            <a:r>
              <a:rPr lang="ru-RU" altLang="ru-RU" sz="2400" b="1" i="1" dirty="0">
                <a:solidFill>
                  <a:srgbClr val="0070C0"/>
                </a:solidFill>
                <a:latin typeface="Times New Roman" panose="02020603050405020304" pitchFamily="18" charset="0"/>
                <a:cs typeface="Times New Roman" panose="02020603050405020304" pitchFamily="18" charset="0"/>
              </a:rPr>
              <a:t>     </a:t>
            </a:r>
            <a:r>
              <a:rPr lang="ru-RU" altLang="ru-RU" sz="2400" b="1" i="1" dirty="0">
                <a:solidFill>
                  <a:srgbClr val="C00000"/>
                </a:solidFill>
                <a:latin typeface="Times New Roman" panose="02020603050405020304" pitchFamily="18" charset="0"/>
                <a:cs typeface="Times New Roman" panose="02020603050405020304" pitchFamily="18" charset="0"/>
              </a:rPr>
              <a:t>Новый Закон «Об обязательном медицинском страховании в Российской Федерации», от 29 ноября 2010 г. № 326-ФЗ</a:t>
            </a:r>
          </a:p>
        </p:txBody>
      </p:sp>
    </p:spTree>
    <p:extLst>
      <p:ext uri="{BB962C8B-B14F-4D97-AF65-F5344CB8AC3E}">
        <p14:creationId xmlns:p14="http://schemas.microsoft.com/office/powerpoint/2010/main" val="30547912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8D55-FC18-4AA7-92B7-6D69AD8D87DE}"/>
              </a:ext>
            </a:extLst>
          </p:cNvPr>
          <p:cNvSpPr>
            <a:spLocks noGrp="1"/>
          </p:cNvSpPr>
          <p:nvPr>
            <p:ph type="title"/>
          </p:nvPr>
        </p:nvSpPr>
        <p:spPr>
          <a:xfrm>
            <a:off x="475422" y="303144"/>
            <a:ext cx="11241155" cy="5988326"/>
          </a:xfrm>
        </p:spPr>
        <p:txBody>
          <a:bodyPr>
            <a:noAutofit/>
          </a:bodyPr>
          <a:lstStyle/>
          <a:p>
            <a:pPr>
              <a:spcAft>
                <a:spcPct val="0"/>
              </a:spcAft>
            </a:pPr>
            <a:r>
              <a:rPr lang="ru-RU" altLang="ru-RU" sz="2400" dirty="0">
                <a:solidFill>
                  <a:srgbClr val="C00000"/>
                </a:solidFill>
                <a:latin typeface="Times New Roman" panose="02020603050405020304" pitchFamily="18" charset="0"/>
                <a:cs typeface="Times New Roman" panose="02020603050405020304" pitchFamily="18" charset="0"/>
              </a:rPr>
              <a:t>  Перестройка 90-х годов вызвала необходимость спасения отечественного здравоохранения. Нависла угроза развала здравоохранения.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  Начался поиск путей адекватного финансирования из-за отсутствия бюджетных средств.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Выход был найдет в страховой медицине после изучения опыта зарубежных стран, работающих в капиталистических условиях, на рыночных принципах (медицинская услуга).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   Государство опять приняло меры по спасению здравоохранения прежде всего исходя из бедственного положения населения страны, социально незащищенных слоев. </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  </a:t>
            </a:r>
            <a:r>
              <a:rPr lang="ru-RU" altLang="ru-RU" sz="2400" dirty="0">
                <a:solidFill>
                  <a:srgbClr val="C00000"/>
                </a:solidFill>
                <a:latin typeface="Times New Roman" panose="02020603050405020304" pitchFamily="18" charset="0"/>
                <a:cs typeface="Times New Roman" panose="02020603050405020304" pitchFamily="18" charset="0"/>
              </a:rPr>
              <a:t>Государство обеспечило всеобщность и бесплатность медицинской помощи </a:t>
            </a:r>
            <a:r>
              <a:rPr lang="ru-RU" altLang="ru-RU" sz="2400" dirty="0">
                <a:solidFill>
                  <a:srgbClr val="0070C0"/>
                </a:solidFill>
                <a:latin typeface="Times New Roman" panose="02020603050405020304" pitchFamily="18" charset="0"/>
                <a:cs typeface="Times New Roman" panose="02020603050405020304" pitchFamily="18" charset="0"/>
              </a:rPr>
              <a:t>за счет социального налога на ОМС.</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Для ускорения внедрения принципов медицинского страхования были привлечены частные страховые медицинские организации.</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На первом этапе их роль была чрезвычайно полезной и важной.</a:t>
            </a:r>
            <a:br>
              <a:rPr lang="ru-RU" altLang="ru-RU" sz="2400" dirty="0">
                <a:solidFill>
                  <a:srgbClr val="0070C0"/>
                </a:solidFill>
                <a:latin typeface="Times New Roman" panose="02020603050405020304" pitchFamily="18" charset="0"/>
                <a:cs typeface="Times New Roman" panose="02020603050405020304" pitchFamily="18" charset="0"/>
              </a:rPr>
            </a:br>
            <a:r>
              <a:rPr lang="ru-RU" altLang="ru-RU" sz="2400" dirty="0">
                <a:solidFill>
                  <a:srgbClr val="0070C0"/>
                </a:solidFill>
                <a:latin typeface="Times New Roman" panose="02020603050405020304" pitchFamily="18" charset="0"/>
                <a:cs typeface="Times New Roman" panose="02020603050405020304" pitchFamily="18" charset="0"/>
              </a:rPr>
              <a:t>Вывод - </a:t>
            </a:r>
            <a:r>
              <a:rPr lang="ru-RU" altLang="ru-RU" sz="2400" b="1" dirty="0">
                <a:solidFill>
                  <a:srgbClr val="C00000"/>
                </a:solidFill>
                <a:latin typeface="Times New Roman" panose="02020603050405020304" pitchFamily="18" charset="0"/>
                <a:cs typeface="Times New Roman" panose="02020603050405020304" pitchFamily="18" charset="0"/>
              </a:rPr>
              <a:t>население России не может выжить без поддержки Государства.</a:t>
            </a:r>
            <a:r>
              <a:rPr lang="ru-RU" altLang="ru-RU" sz="2000" b="1" dirty="0">
                <a:solidFill>
                  <a:srgbClr val="C00000"/>
                </a:solidFill>
                <a:latin typeface="Times New Roman" panose="02020603050405020304" pitchFamily="18" charset="0"/>
                <a:cs typeface="Times New Roman" panose="02020603050405020304" pitchFamily="18" charset="0"/>
              </a:rPr>
              <a:t>   </a:t>
            </a:r>
            <a:br>
              <a:rPr lang="ru-RU" sz="2000" b="1" dirty="0">
                <a:solidFill>
                  <a:srgbClr val="C00000"/>
                </a:solidFill>
                <a:latin typeface="Times New Roman" panose="02020603050405020304" pitchFamily="18" charset="0"/>
                <a:cs typeface="Times New Roman" panose="02020603050405020304" pitchFamily="18" charset="0"/>
              </a:rPr>
            </a:b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0754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F1F853-9285-4388-BE94-85A34A2744F5}"/>
              </a:ext>
            </a:extLst>
          </p:cNvPr>
          <p:cNvSpPr txBox="1"/>
          <p:nvPr/>
        </p:nvSpPr>
        <p:spPr>
          <a:xfrm>
            <a:off x="705678" y="1349851"/>
            <a:ext cx="9481931" cy="3539430"/>
          </a:xfrm>
          <a:prstGeom prst="rect">
            <a:avLst/>
          </a:prstGeom>
          <a:noFill/>
        </p:spPr>
        <p:txBody>
          <a:bodyPr wrap="square">
            <a:spAutoFit/>
          </a:bodyPr>
          <a:lstStyle/>
          <a:p>
            <a:r>
              <a:rPr lang="ru-RU" sz="2800" i="1" dirty="0">
                <a:solidFill>
                  <a:srgbClr val="0070C0"/>
                </a:solidFill>
                <a:latin typeface="Times New Roman" pitchFamily="18" charset="0"/>
                <a:cs typeface="Times New Roman" pitchFamily="18" charset="0"/>
              </a:rPr>
              <a:t>   Двадцать лет ушло на становление и развитие страховой медицинской системы. </a:t>
            </a:r>
          </a:p>
          <a:p>
            <a:r>
              <a:rPr lang="ru-RU" sz="2800" i="1" dirty="0">
                <a:solidFill>
                  <a:srgbClr val="0070C0"/>
                </a:solidFill>
                <a:latin typeface="Times New Roman" pitchFamily="18" charset="0"/>
                <a:cs typeface="Times New Roman" pitchFamily="18" charset="0"/>
              </a:rPr>
              <a:t>    Лишь с 2013 года базовая программа ОМС начала функционировать на основе единого подушевого финансового норматива, что позволило вернуться </a:t>
            </a:r>
            <a:r>
              <a:rPr lang="ru-RU" sz="2800" i="1" dirty="0">
                <a:solidFill>
                  <a:srgbClr val="C00000"/>
                </a:solidFill>
                <a:latin typeface="Times New Roman" pitchFamily="18" charset="0"/>
                <a:cs typeface="Times New Roman" pitchFamily="18" charset="0"/>
              </a:rPr>
              <a:t>к </a:t>
            </a:r>
            <a:r>
              <a:rPr lang="ru-RU" sz="2800" i="1" u="sng" dirty="0">
                <a:solidFill>
                  <a:srgbClr val="C00000"/>
                </a:solidFill>
                <a:latin typeface="Times New Roman" pitchFamily="18" charset="0"/>
                <a:cs typeface="Times New Roman" pitchFamily="18" charset="0"/>
              </a:rPr>
              <a:t>принципам солидарности и социального равенства в обеспечении главного права каждого человека – на сохранение здоровья и жизни.                </a:t>
            </a:r>
            <a:endParaRPr lang="ru-RU" sz="2800" dirty="0"/>
          </a:p>
        </p:txBody>
      </p:sp>
    </p:spTree>
    <p:extLst>
      <p:ext uri="{BB962C8B-B14F-4D97-AF65-F5344CB8AC3E}">
        <p14:creationId xmlns:p14="http://schemas.microsoft.com/office/powerpoint/2010/main" val="24490111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54157" y="980728"/>
            <a:ext cx="8994913" cy="4346646"/>
          </a:xfrm>
        </p:spPr>
        <p:txBody>
          <a:bodyPr>
            <a:noAutofit/>
          </a:bodyPr>
          <a:lstStyle/>
          <a:p>
            <a:pPr algn="l"/>
            <a:r>
              <a:rPr lang="ru-RU" sz="2400" dirty="0">
                <a:solidFill>
                  <a:srgbClr val="C00000"/>
                </a:solidFill>
                <a:latin typeface="Times New Roman" panose="02020603050405020304" pitchFamily="18" charset="0"/>
                <a:cs typeface="Times New Roman" panose="02020603050405020304" pitchFamily="18" charset="0"/>
              </a:rPr>
              <a:t>Экспертиза в страховой медицинской организации</a:t>
            </a:r>
            <a:endParaRPr lang="ru-RU" sz="2400" i="1" dirty="0">
              <a:solidFill>
                <a:srgbClr val="C00000"/>
              </a:solidFill>
              <a:latin typeface="Times New Roman" panose="02020603050405020304" pitchFamily="18" charset="0"/>
              <a:cs typeface="Times New Roman" panose="02020603050405020304" pitchFamily="18" charset="0"/>
            </a:endParaRPr>
          </a:p>
          <a:p>
            <a:pPr marL="342900" indent="-342900" algn="l">
              <a:buFontTx/>
              <a:buChar char="-"/>
            </a:pPr>
            <a:endParaRPr lang="ru-RU" sz="2400" i="1" dirty="0">
              <a:solidFill>
                <a:srgbClr val="C00000"/>
              </a:solidFill>
              <a:latin typeface="Times New Roman" panose="02020603050405020304" pitchFamily="18" charset="0"/>
              <a:cs typeface="Times New Roman" panose="02020603050405020304" pitchFamily="18" charset="0"/>
            </a:endParaRP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16 тысяч врачей-экспертов (экспертов качества МП);</a:t>
            </a: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До 12 млн. экспертиз ежегодно.</a:t>
            </a: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14 млн. дефектов при оказании МП.</a:t>
            </a: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Медико-правовой буфер между врачом (МО) и пациентом.</a:t>
            </a: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Административный диктат на врача- эксперта значительно снижен.</a:t>
            </a:r>
          </a:p>
          <a:p>
            <a:pPr marL="342900" indent="-342900" algn="l">
              <a:buFontTx/>
              <a:buChar char="-"/>
            </a:pPr>
            <a:r>
              <a:rPr lang="ru-RU" sz="2400" i="1" dirty="0">
                <a:solidFill>
                  <a:srgbClr val="0070C0"/>
                </a:solidFill>
                <a:latin typeface="Times New Roman" panose="02020603050405020304" pitchFamily="18" charset="0"/>
                <a:cs typeface="Times New Roman" panose="02020603050405020304" pitchFamily="18" charset="0"/>
              </a:rPr>
              <a:t>Финансовая независимость СМО от органов управления.</a:t>
            </a:r>
            <a:endParaRPr lang="ru-RU"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964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35E9F-D300-4280-A3DD-1895ABA3EB65}"/>
              </a:ext>
            </a:extLst>
          </p:cNvPr>
          <p:cNvSpPr>
            <a:spLocks noGrp="1"/>
          </p:cNvSpPr>
          <p:nvPr>
            <p:ph type="title"/>
          </p:nvPr>
        </p:nvSpPr>
        <p:spPr>
          <a:xfrm>
            <a:off x="685800" y="854765"/>
            <a:ext cx="9909313" cy="4870174"/>
          </a:xfrm>
        </p:spPr>
        <p:txBody>
          <a:bodyPr>
            <a:normAutofit fontScale="90000"/>
          </a:bodyPr>
          <a:lstStyle/>
          <a:p>
            <a:r>
              <a:rPr lang="ru-RU" sz="2400" b="1" dirty="0">
                <a:solidFill>
                  <a:srgbClr val="C00000"/>
                </a:solidFill>
                <a:latin typeface="Times New Roman" panose="02020603050405020304" pitchFamily="18" charset="0"/>
                <a:cs typeface="Times New Roman" panose="02020603050405020304" pitchFamily="18" charset="0"/>
              </a:rPr>
              <a:t>Что положительного дала система ОМС за прошедший период с 1991 года:</a:t>
            </a:r>
            <a:br>
              <a:rPr lang="ru-RU" sz="2400" b="1" dirty="0">
                <a:solidFill>
                  <a:srgbClr val="C00000"/>
                </a:solidFill>
                <a:latin typeface="Times New Roman" panose="02020603050405020304" pitchFamily="18" charset="0"/>
                <a:cs typeface="Times New Roman" panose="02020603050405020304" pitchFamily="18" charset="0"/>
              </a:rPr>
            </a:br>
            <a:br>
              <a:rPr lang="ru-RU" sz="2400" b="1" dirty="0">
                <a:solidFill>
                  <a:srgbClr val="C0000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1. Спасла отечественное здравоохранение от развала, путем введения социального налога на ОМС (начиная с 3,6% доведя его до5,1%).</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2. Создала устойчивую модель социального страхования в системе здравоохранения РФ (ФФОМС и филиалов ТФОМС).                                          </a:t>
            </a:r>
            <a:r>
              <a:rPr lang="ru-RU" sz="2400" dirty="0">
                <a:solidFill>
                  <a:srgbClr val="C00000"/>
                </a:solidFill>
                <a:latin typeface="Times New Roman" panose="02020603050405020304" pitchFamily="18" charset="0"/>
                <a:cs typeface="Times New Roman" panose="02020603050405020304" pitchFamily="18" charset="0"/>
              </a:rPr>
              <a:t>Это надо сохранить и государственной системе здравоохранения (без коммерческих страховых организаций).</a:t>
            </a:r>
            <a:br>
              <a:rPr lang="ru-RU" sz="2400" dirty="0">
                <a:solidFill>
                  <a:srgbClr val="C0000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3. Сохранила медицинскую инфраструктуру здравоохранения РФ.</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4. Позволила </a:t>
            </a:r>
            <a:r>
              <a:rPr lang="ru-RU" sz="2400" dirty="0">
                <a:solidFill>
                  <a:srgbClr val="C00000"/>
                </a:solidFill>
                <a:latin typeface="Times New Roman" panose="02020603050405020304" pitchFamily="18" charset="0"/>
                <a:cs typeface="Times New Roman" panose="02020603050405020304" pitchFamily="18" charset="0"/>
              </a:rPr>
              <a:t>стандартизировать медицинскую деятельность </a:t>
            </a:r>
            <a:r>
              <a:rPr lang="ru-RU" sz="2400" dirty="0">
                <a:solidFill>
                  <a:srgbClr val="0070C0"/>
                </a:solidFill>
                <a:latin typeface="Times New Roman" panose="02020603050405020304" pitchFamily="18" charset="0"/>
                <a:cs typeface="Times New Roman" panose="02020603050405020304" pitchFamily="18" charset="0"/>
              </a:rPr>
              <a:t>(кадры, медицинская деятельность, медицинские услуги, и др.). Введены понятия Аккредитации, Порядков медицинской помощи, Стандартов, Протоколов, условий лицензирования и др.</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187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35E9F-D300-4280-A3DD-1895ABA3EB65}"/>
              </a:ext>
            </a:extLst>
          </p:cNvPr>
          <p:cNvSpPr>
            <a:spLocks noGrp="1"/>
          </p:cNvSpPr>
          <p:nvPr>
            <p:ph type="title"/>
          </p:nvPr>
        </p:nvSpPr>
        <p:spPr>
          <a:xfrm>
            <a:off x="566530" y="725555"/>
            <a:ext cx="9551504" cy="4303645"/>
          </a:xfrm>
        </p:spPr>
        <p:txBody>
          <a:bodyPr>
            <a:normAutofit fontScale="90000"/>
          </a:bodyPr>
          <a:lstStyle/>
          <a:p>
            <a:r>
              <a:rPr lang="ru-RU" sz="2700" b="1" dirty="0">
                <a:solidFill>
                  <a:srgbClr val="C00000"/>
                </a:solidFill>
                <a:latin typeface="Times New Roman" panose="02020603050405020304" pitchFamily="18" charset="0"/>
                <a:cs typeface="Times New Roman" panose="02020603050405020304" pitchFamily="18" charset="0"/>
              </a:rPr>
              <a:t>Что положительного дала система ОМС за прошедший период с 1991 года:</a:t>
            </a:r>
            <a:br>
              <a:rPr lang="ru-RU" sz="2700" b="1" dirty="0">
                <a:solidFill>
                  <a:srgbClr val="C00000"/>
                </a:solidFill>
                <a:latin typeface="Times New Roman" panose="02020603050405020304" pitchFamily="18" charset="0"/>
                <a:cs typeface="Times New Roman" panose="02020603050405020304" pitchFamily="18" charset="0"/>
              </a:rPr>
            </a:br>
            <a:br>
              <a:rPr lang="ru-RU" sz="2700" b="1" dirty="0">
                <a:solidFill>
                  <a:srgbClr val="C0000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5. Научила ЛПУ выживать в экстремальных условиях.</a:t>
            </a: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6. Развила систему менеджмента качества медицинской помощи. Разработала стандарты ее оценки с помощью страховой экспертной системы. </a:t>
            </a: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7. Частично развить конкуренцию среди участников Программы государственных гарантий (в основном стационарной системы).</a:t>
            </a: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8. Позволила создать развитую (альтернативную) систему частного здравоохранения.</a:t>
            </a:r>
            <a:br>
              <a:rPr lang="ru-RU" sz="2700" dirty="0">
                <a:solidFill>
                  <a:srgbClr val="0070C0"/>
                </a:solidFill>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82884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35E9F-D300-4280-A3DD-1895ABA3EB65}"/>
              </a:ext>
            </a:extLst>
          </p:cNvPr>
          <p:cNvSpPr>
            <a:spLocks noGrp="1"/>
          </p:cNvSpPr>
          <p:nvPr>
            <p:ph type="title"/>
          </p:nvPr>
        </p:nvSpPr>
        <p:spPr>
          <a:xfrm>
            <a:off x="606287" y="715617"/>
            <a:ext cx="9561444" cy="3617844"/>
          </a:xfrm>
        </p:spPr>
        <p:txBody>
          <a:bodyPr>
            <a:normAutofit fontScale="90000"/>
          </a:bodyPr>
          <a:lstStyle/>
          <a:p>
            <a:r>
              <a:rPr lang="ru-RU" sz="2700" b="1" dirty="0">
                <a:solidFill>
                  <a:srgbClr val="C00000"/>
                </a:solidFill>
                <a:latin typeface="Times New Roman" panose="02020603050405020304" pitchFamily="18" charset="0"/>
                <a:cs typeface="Times New Roman" panose="02020603050405020304" pitchFamily="18" charset="0"/>
              </a:rPr>
              <a:t>Что положительного дала система ОМС за прошедший период с 1991 года:</a:t>
            </a:r>
            <a:br>
              <a:rPr lang="ru-RU" sz="2700" b="1" dirty="0">
                <a:solidFill>
                  <a:srgbClr val="C00000"/>
                </a:solidFill>
                <a:latin typeface="Times New Roman" panose="02020603050405020304" pitchFamily="18" charset="0"/>
                <a:cs typeface="Times New Roman" panose="02020603050405020304" pitchFamily="18" charset="0"/>
              </a:rPr>
            </a:b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9. Создала новую систему защиты прав пациентов в системе ТФОМС, в том числе и с помощью юридических служб, медицинских юристов. </a:t>
            </a: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10. Предложила возможность участия частной системы здравоохранение в обеспечении Программы государственных гарантий медицинской помощи населению РФ.</a:t>
            </a:r>
            <a:br>
              <a:rPr lang="ru-RU" sz="2700" dirty="0">
                <a:solidFill>
                  <a:srgbClr val="0070C0"/>
                </a:solidFill>
                <a:latin typeface="Times New Roman" panose="02020603050405020304" pitchFamily="18" charset="0"/>
                <a:cs typeface="Times New Roman" panose="02020603050405020304" pitchFamily="18" charset="0"/>
              </a:rPr>
            </a:br>
            <a:r>
              <a:rPr lang="ru-RU" sz="2700" dirty="0">
                <a:solidFill>
                  <a:srgbClr val="0070C0"/>
                </a:solidFill>
                <a:latin typeface="Times New Roman" panose="02020603050405020304" pitchFamily="18" charset="0"/>
                <a:cs typeface="Times New Roman" panose="02020603050405020304" pitchFamily="18" charset="0"/>
              </a:rPr>
              <a:t>11. Создала возможность выбора медицинских организаций пациенту. </a:t>
            </a:r>
            <a:br>
              <a:rPr lang="ru-RU" sz="2700" dirty="0">
                <a:solidFill>
                  <a:srgbClr val="0070C0"/>
                </a:solidFill>
                <a:latin typeface="Times New Roman" panose="02020603050405020304" pitchFamily="18" charset="0"/>
                <a:cs typeface="Times New Roman" panose="02020603050405020304" pitchFamily="18" charset="0"/>
              </a:rPr>
            </a:b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56891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ECE00D-EAE4-4FCB-8792-D81E6277BDF2}"/>
              </a:ext>
            </a:extLst>
          </p:cNvPr>
          <p:cNvSpPr txBox="1"/>
          <p:nvPr/>
        </p:nvSpPr>
        <p:spPr>
          <a:xfrm>
            <a:off x="417443" y="234731"/>
            <a:ext cx="11380305" cy="6740307"/>
          </a:xfrm>
          <a:prstGeom prst="rect">
            <a:avLst/>
          </a:prstGeom>
          <a:noFill/>
        </p:spPr>
        <p:txBody>
          <a:bodyPr wrap="square">
            <a:spAutoFit/>
          </a:bodyPr>
          <a:lstStyle/>
          <a:p>
            <a:r>
              <a:rPr lang="ru-RU" sz="2400" b="1" dirty="0">
                <a:solidFill>
                  <a:srgbClr val="C00000"/>
                </a:solidFill>
                <a:latin typeface="Times New Roman" panose="02020603050405020304" pitchFamily="18" charset="0"/>
                <a:cs typeface="Times New Roman" panose="02020603050405020304" pitchFamily="18" charset="0"/>
              </a:rPr>
              <a:t>Что потеряно (недостатки):</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1. Ухудшилась профилактическая работа среди населения. Подорвано доверие к вакцинации, профосмотрам, т.к. негативная </a:t>
            </a:r>
            <a:r>
              <a:rPr lang="ru-RU" sz="2400" dirty="0" err="1">
                <a:solidFill>
                  <a:srgbClr val="0070C0"/>
                </a:solidFill>
                <a:latin typeface="Times New Roman" panose="02020603050405020304" pitchFamily="18" charset="0"/>
                <a:cs typeface="Times New Roman" panose="02020603050405020304" pitchFamily="18" charset="0"/>
              </a:rPr>
              <a:t>антипрививочная</a:t>
            </a:r>
            <a:r>
              <a:rPr lang="ru-RU" sz="2400" dirty="0">
                <a:solidFill>
                  <a:srgbClr val="0070C0"/>
                </a:solidFill>
                <a:latin typeface="Times New Roman" panose="02020603050405020304" pitchFamily="18" charset="0"/>
                <a:cs typeface="Times New Roman" panose="02020603050405020304" pitchFamily="18" charset="0"/>
              </a:rPr>
              <a:t> кампания в прессе, негативная пропаганда отказа от обязательности многих профилактических мероприятий пациентов, которые в этом жизненно нуждались, (принцип добровольности), например, среди фтизиатрических пациентов,  привело к </a:t>
            </a:r>
            <a:r>
              <a:rPr lang="ru-RU" sz="2400" dirty="0">
                <a:solidFill>
                  <a:srgbClr val="C00000"/>
                </a:solidFill>
                <a:latin typeface="Times New Roman" panose="02020603050405020304" pitchFamily="18" charset="0"/>
                <a:cs typeface="Times New Roman" panose="02020603050405020304" pitchFamily="18" charset="0"/>
              </a:rPr>
              <a:t>росту инфекционных заболеваний и запущенным формам некоторых заболеваний </a:t>
            </a:r>
            <a:r>
              <a:rPr lang="ru-RU" sz="2400" dirty="0">
                <a:solidFill>
                  <a:srgbClr val="0070C0"/>
                </a:solidFill>
                <a:latin typeface="Times New Roman" panose="02020603050405020304" pitchFamily="18" charset="0"/>
                <a:cs typeface="Times New Roman" panose="02020603050405020304" pitchFamily="18" charset="0"/>
              </a:rPr>
              <a:t>(онкология, туберкулез, венерические заболевания, и др.)</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2. </a:t>
            </a:r>
            <a:r>
              <a:rPr lang="ru-RU" sz="2400" dirty="0">
                <a:solidFill>
                  <a:srgbClr val="C00000"/>
                </a:solidFill>
                <a:latin typeface="Times New Roman" panose="02020603050405020304" pitchFamily="18" charset="0"/>
                <a:cs typeface="Times New Roman" panose="02020603050405020304" pitchFamily="18" charset="0"/>
              </a:rPr>
              <a:t>Рыночный характер </a:t>
            </a:r>
            <a:r>
              <a:rPr lang="ru-RU" sz="2400" dirty="0">
                <a:solidFill>
                  <a:srgbClr val="0070C0"/>
                </a:solidFill>
                <a:latin typeface="Times New Roman" panose="02020603050405020304" pitchFamily="18" charset="0"/>
                <a:cs typeface="Times New Roman" panose="02020603050405020304" pitchFamily="18" charset="0"/>
              </a:rPr>
              <a:t>в медицинском страховании привело к частичной </a:t>
            </a:r>
            <a:r>
              <a:rPr lang="ru-RU" sz="2400" dirty="0">
                <a:solidFill>
                  <a:srgbClr val="C00000"/>
                </a:solidFill>
                <a:latin typeface="Times New Roman" panose="02020603050405020304" pitchFamily="18" charset="0"/>
                <a:cs typeface="Times New Roman" panose="02020603050405020304" pitchFamily="18" charset="0"/>
              </a:rPr>
              <a:t>дегуманизации здравоохранения</a:t>
            </a:r>
            <a:r>
              <a:rPr lang="ru-RU" sz="2400" dirty="0">
                <a:solidFill>
                  <a:srgbClr val="0070C0"/>
                </a:solidFill>
                <a:latin typeface="Times New Roman" panose="02020603050405020304" pitchFamily="18" charset="0"/>
                <a:cs typeface="Times New Roman" panose="02020603050405020304" pitchFamily="18" charset="0"/>
              </a:rPr>
              <a:t>, все чаще к несоблюдению этико-</a:t>
            </a:r>
            <a:r>
              <a:rPr lang="ru-RU" sz="2400" dirty="0" err="1">
                <a:solidFill>
                  <a:srgbClr val="0070C0"/>
                </a:solidFill>
                <a:latin typeface="Times New Roman" panose="02020603050405020304" pitchFamily="18" charset="0"/>
                <a:cs typeface="Times New Roman" panose="02020603050405020304" pitchFamily="18" charset="0"/>
              </a:rPr>
              <a:t>деонтологических</a:t>
            </a:r>
            <a:r>
              <a:rPr lang="ru-RU" sz="2400" dirty="0">
                <a:solidFill>
                  <a:srgbClr val="0070C0"/>
                </a:solidFill>
                <a:latin typeface="Times New Roman" panose="02020603050405020304" pitchFamily="18" charset="0"/>
                <a:cs typeface="Times New Roman" panose="02020603050405020304" pitchFamily="18" charset="0"/>
              </a:rPr>
              <a:t> принципов. Это было связано с вынужденным стремлением «</a:t>
            </a:r>
            <a:r>
              <a:rPr lang="ru-RU" sz="2400" dirty="0" err="1">
                <a:solidFill>
                  <a:srgbClr val="0070C0"/>
                </a:solidFill>
                <a:latin typeface="Times New Roman" panose="02020603050405020304" pitchFamily="18" charset="0"/>
                <a:cs typeface="Times New Roman" panose="02020603050405020304" pitchFamily="18" charset="0"/>
              </a:rPr>
              <a:t>монитизировать</a:t>
            </a:r>
            <a:r>
              <a:rPr lang="ru-RU" sz="2400" dirty="0">
                <a:solidFill>
                  <a:srgbClr val="0070C0"/>
                </a:solidFill>
                <a:latin typeface="Times New Roman" panose="02020603050405020304" pitchFamily="18" charset="0"/>
                <a:cs typeface="Times New Roman" panose="02020603050405020304" pitchFamily="18" charset="0"/>
              </a:rPr>
              <a:t>» услуги и требованием администрации выполнение плана (вала) медицинских услуг.</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3. </a:t>
            </a:r>
            <a:r>
              <a:rPr lang="ru-RU" sz="2400" dirty="0">
                <a:solidFill>
                  <a:srgbClr val="C00000"/>
                </a:solidFill>
                <a:latin typeface="Times New Roman" panose="02020603050405020304" pitchFamily="18" charset="0"/>
                <a:cs typeface="Times New Roman" panose="02020603050405020304" pitchFamily="18" charset="0"/>
              </a:rPr>
              <a:t>Не привело к улучшению финансирование </a:t>
            </a:r>
            <a:r>
              <a:rPr lang="ru-RU" sz="2400" dirty="0">
                <a:solidFill>
                  <a:srgbClr val="0070C0"/>
                </a:solidFill>
                <a:latin typeface="Times New Roman" panose="02020603050405020304" pitchFamily="18" charset="0"/>
                <a:cs typeface="Times New Roman" panose="02020603050405020304" pitchFamily="18" charset="0"/>
              </a:rPr>
              <a:t>здравоохранения в целом.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4. Привело к </a:t>
            </a:r>
            <a:r>
              <a:rPr lang="ru-RU" sz="2400" dirty="0">
                <a:solidFill>
                  <a:srgbClr val="C00000"/>
                </a:solidFill>
                <a:latin typeface="Times New Roman" panose="02020603050405020304" pitchFamily="18" charset="0"/>
                <a:cs typeface="Times New Roman" panose="02020603050405020304" pitchFamily="18" charset="0"/>
              </a:rPr>
              <a:t>излишним медицинским услугам </a:t>
            </a:r>
            <a:r>
              <a:rPr lang="ru-RU" sz="2400" dirty="0">
                <a:solidFill>
                  <a:srgbClr val="0070C0"/>
                </a:solidFill>
                <a:latin typeface="Times New Roman" panose="02020603050405020304" pitchFamily="18" charset="0"/>
                <a:cs typeface="Times New Roman" panose="02020603050405020304" pitchFamily="18" charset="0"/>
              </a:rPr>
              <a:t>(по некоторым данным до 30% лишних ненужных пациентам услуг). </a:t>
            </a:r>
          </a:p>
          <a:p>
            <a:r>
              <a:rPr lang="ru-RU" sz="2400" dirty="0">
                <a:solidFill>
                  <a:srgbClr val="0070C0"/>
                </a:solidFill>
                <a:latin typeface="Times New Roman" panose="02020603050405020304" pitchFamily="18" charset="0"/>
                <a:cs typeface="Times New Roman" panose="02020603050405020304" pitchFamily="18" charset="0"/>
              </a:rPr>
              <a:t>Принцип зарабатывания(</a:t>
            </a:r>
            <a:r>
              <a:rPr lang="ru-RU" sz="2400" dirty="0">
                <a:solidFill>
                  <a:srgbClr val="C00000"/>
                </a:solidFill>
                <a:latin typeface="Times New Roman" panose="02020603050405020304" pitchFamily="18" charset="0"/>
                <a:cs typeface="Times New Roman" panose="02020603050405020304" pitchFamily="18" charset="0"/>
              </a:rPr>
              <a:t>роль медицинской услуги</a:t>
            </a:r>
            <a:r>
              <a:rPr lang="ru-RU" sz="2400" dirty="0">
                <a:solidFill>
                  <a:srgbClr val="0070C0"/>
                </a:solidFill>
                <a:latin typeface="Times New Roman" panose="02020603050405020304" pitchFamily="18" charset="0"/>
                <a:cs typeface="Times New Roman" panose="02020603050405020304" pitchFamily="18" charset="0"/>
              </a:rPr>
              <a:t>) стал </a:t>
            </a:r>
            <a:r>
              <a:rPr lang="ru-RU" sz="2400" dirty="0" err="1">
                <a:solidFill>
                  <a:srgbClr val="0070C0"/>
                </a:solidFill>
                <a:latin typeface="Times New Roman" panose="02020603050405020304" pitchFamily="18" charset="0"/>
                <a:cs typeface="Times New Roman" panose="02020603050405020304" pitchFamily="18" charset="0"/>
              </a:rPr>
              <a:t>дегуманизирующим</a:t>
            </a:r>
            <a:r>
              <a:rPr lang="ru-RU" sz="2400" dirty="0">
                <a:solidFill>
                  <a:srgbClr val="0070C0"/>
                </a:solidFill>
                <a:latin typeface="Times New Roman" panose="02020603050405020304" pitchFamily="18" charset="0"/>
                <a:cs typeface="Times New Roman" panose="02020603050405020304" pitchFamily="18" charset="0"/>
              </a:rPr>
              <a:t> принципом, не характерным для отечественного здравоохранения.</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a:t>
            </a:r>
            <a:endParaRPr lang="ru-RU" sz="2400" dirty="0">
              <a:solidFill>
                <a:srgbClr val="0070C0"/>
              </a:solidFill>
            </a:endParaRPr>
          </a:p>
        </p:txBody>
      </p:sp>
    </p:spTree>
    <p:extLst>
      <p:ext uri="{BB962C8B-B14F-4D97-AF65-F5344CB8AC3E}">
        <p14:creationId xmlns:p14="http://schemas.microsoft.com/office/powerpoint/2010/main" val="32792367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ECE00D-EAE4-4FCB-8792-D81E6277BDF2}"/>
              </a:ext>
            </a:extLst>
          </p:cNvPr>
          <p:cNvSpPr txBox="1"/>
          <p:nvPr/>
        </p:nvSpPr>
        <p:spPr>
          <a:xfrm>
            <a:off x="407505" y="125400"/>
            <a:ext cx="10942982" cy="6370975"/>
          </a:xfrm>
          <a:prstGeom prst="rect">
            <a:avLst/>
          </a:prstGeom>
          <a:noFill/>
        </p:spPr>
        <p:txBody>
          <a:bodyPr wrap="square">
            <a:spAutoFit/>
          </a:bodyPr>
          <a:lstStyle/>
          <a:p>
            <a:r>
              <a:rPr lang="ru-RU" sz="2400" b="1" dirty="0">
                <a:solidFill>
                  <a:srgbClr val="C00000"/>
                </a:solidFill>
                <a:latin typeface="Times New Roman" panose="02020603050405020304" pitchFamily="18" charset="0"/>
                <a:cs typeface="Times New Roman" panose="02020603050405020304" pitchFamily="18" charset="0"/>
              </a:rPr>
              <a:t>Что потеряно (недостатки):</a:t>
            </a:r>
            <a:br>
              <a:rPr lang="ru-RU" sz="2400" dirty="0">
                <a:solidFill>
                  <a:srgbClr val="0070C0"/>
                </a:solidFill>
                <a:latin typeface="Times New Roman" panose="02020603050405020304" pitchFamily="18" charset="0"/>
                <a:cs typeface="Times New Roman" panose="02020603050405020304" pitchFamily="18" charset="0"/>
              </a:rPr>
            </a:b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5. </a:t>
            </a:r>
            <a:r>
              <a:rPr lang="ru-RU" sz="2400" b="1" dirty="0">
                <a:solidFill>
                  <a:srgbClr val="C00000"/>
                </a:solidFill>
                <a:latin typeface="Times New Roman" panose="02020603050405020304" pitchFamily="18" charset="0"/>
                <a:cs typeface="Times New Roman" panose="02020603050405020304" pitchFamily="18" charset="0"/>
              </a:rPr>
              <a:t>Ухудшил систему ПМСП </a:t>
            </a:r>
            <a:r>
              <a:rPr lang="ru-RU" sz="2400" dirty="0">
                <a:solidFill>
                  <a:srgbClr val="0070C0"/>
                </a:solidFill>
                <a:latin typeface="Times New Roman" panose="02020603050405020304" pitchFamily="18" charset="0"/>
                <a:cs typeface="Times New Roman" panose="02020603050405020304" pitchFamily="18" charset="0"/>
              </a:rPr>
              <a:t>в связи с неповоротливостью ее и невозможностью приспособиться к рыночным механизмам, в силу специфики. Перевод на подушевое финансирования без реструктуризации и упрощения ПМСП не приведет к улучшению системы первичной медицинской помощи и не будет поддержано населением. Данный сектор, в первую очередь, должен быть освобожден от рыночных условий в системе ОМС, особенно это важно в сельском здравоохранении, разрыв в доступности городского и сельского населения составляет 1,5 раза.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6. Запоздалое понимание роли ЗОЖ и отсутствие национальной стратегии в пропаганде, на долгое время привело к ухудшению медико-демографических показателей в здравоохранении РФ.</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7. </a:t>
            </a:r>
            <a:r>
              <a:rPr lang="ru-RU" sz="2400" b="1" dirty="0">
                <a:solidFill>
                  <a:srgbClr val="C00000"/>
                </a:solidFill>
                <a:latin typeface="Times New Roman" panose="02020603050405020304" pitchFamily="18" charset="0"/>
                <a:cs typeface="Times New Roman" panose="02020603050405020304" pitchFamily="18" charset="0"/>
              </a:rPr>
              <a:t>Совмещение платности и бесплатности </a:t>
            </a:r>
            <a:r>
              <a:rPr lang="ru-RU" sz="2400" dirty="0">
                <a:solidFill>
                  <a:srgbClr val="0070C0"/>
                </a:solidFill>
                <a:latin typeface="Times New Roman" panose="02020603050405020304" pitchFamily="18" charset="0"/>
                <a:cs typeface="Times New Roman" panose="02020603050405020304" pitchFamily="18" charset="0"/>
              </a:rPr>
              <a:t>для населения в ЛПУ (ОМС) оказалось неприемлемым и привело к распылению средств. Это </a:t>
            </a:r>
            <a:r>
              <a:rPr lang="ru-RU" sz="2400" dirty="0">
                <a:solidFill>
                  <a:srgbClr val="C00000"/>
                </a:solidFill>
                <a:latin typeface="Times New Roman" panose="02020603050405020304" pitchFamily="18" charset="0"/>
                <a:cs typeface="Times New Roman" panose="02020603050405020304" pitchFamily="18" charset="0"/>
              </a:rPr>
              <a:t>не привело к </a:t>
            </a:r>
            <a:r>
              <a:rPr lang="ru-RU" sz="2400" b="1" dirty="0">
                <a:solidFill>
                  <a:srgbClr val="C00000"/>
                </a:solidFill>
                <a:latin typeface="Times New Roman" panose="02020603050405020304" pitchFamily="18" charset="0"/>
                <a:cs typeface="Times New Roman" panose="02020603050405020304" pitchFamily="18" charset="0"/>
              </a:rPr>
              <a:t>уменьшению «теневого рынка» </a:t>
            </a:r>
            <a:r>
              <a:rPr lang="ru-RU" sz="2400" dirty="0">
                <a:solidFill>
                  <a:srgbClr val="0070C0"/>
                </a:solidFill>
                <a:latin typeface="Times New Roman" panose="02020603050405020304" pitchFamily="18" charset="0"/>
                <a:cs typeface="Times New Roman" panose="02020603050405020304" pitchFamily="18" charset="0"/>
              </a:rPr>
              <a:t>в системе здравоохранения РФ.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a:t>
            </a:r>
            <a:endParaRPr lang="ru-RU" sz="2400" dirty="0">
              <a:solidFill>
                <a:srgbClr val="0070C0"/>
              </a:solidFill>
            </a:endParaRPr>
          </a:p>
        </p:txBody>
      </p:sp>
    </p:spTree>
    <p:extLst>
      <p:ext uri="{BB962C8B-B14F-4D97-AF65-F5344CB8AC3E}">
        <p14:creationId xmlns:p14="http://schemas.microsoft.com/office/powerpoint/2010/main" val="19484527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ECE00D-EAE4-4FCB-8792-D81E6277BDF2}"/>
              </a:ext>
            </a:extLst>
          </p:cNvPr>
          <p:cNvSpPr txBox="1"/>
          <p:nvPr/>
        </p:nvSpPr>
        <p:spPr>
          <a:xfrm>
            <a:off x="407504" y="324183"/>
            <a:ext cx="10694505" cy="6370975"/>
          </a:xfrm>
          <a:prstGeom prst="rect">
            <a:avLst/>
          </a:prstGeom>
          <a:noFill/>
        </p:spPr>
        <p:txBody>
          <a:bodyPr wrap="square">
            <a:spAutoFit/>
          </a:bodyPr>
          <a:lstStyle/>
          <a:p>
            <a:r>
              <a:rPr lang="ru-RU" sz="2400" b="1" dirty="0">
                <a:solidFill>
                  <a:srgbClr val="C00000"/>
                </a:solidFill>
                <a:latin typeface="Times New Roman" panose="02020603050405020304" pitchFamily="18" charset="0"/>
                <a:cs typeface="Times New Roman" panose="02020603050405020304" pitchFamily="18" charset="0"/>
              </a:rPr>
              <a:t>Что потеряно (недостатки):</a:t>
            </a:r>
            <a:br>
              <a:rPr lang="ru-RU" sz="2400" dirty="0">
                <a:solidFill>
                  <a:srgbClr val="0070C0"/>
                </a:solidFill>
                <a:latin typeface="Times New Roman" panose="02020603050405020304" pitchFamily="18" charset="0"/>
                <a:cs typeface="Times New Roman" panose="02020603050405020304" pitchFamily="18" charset="0"/>
              </a:rPr>
            </a:b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8. </a:t>
            </a:r>
            <a:r>
              <a:rPr lang="ru-RU" sz="2400" dirty="0">
                <a:solidFill>
                  <a:srgbClr val="C00000"/>
                </a:solidFill>
                <a:latin typeface="Times New Roman" panose="02020603050405020304" pitchFamily="18" charset="0"/>
                <a:cs typeface="Times New Roman" panose="02020603050405020304" pitchFamily="18" charset="0"/>
              </a:rPr>
              <a:t>Ухудшило положение медицинских работников</a:t>
            </a:r>
            <a:r>
              <a:rPr lang="ru-RU" sz="2400" dirty="0">
                <a:solidFill>
                  <a:srgbClr val="0070C0"/>
                </a:solidFill>
                <a:latin typeface="Times New Roman" panose="02020603050405020304" pitchFamily="18" charset="0"/>
                <a:cs typeface="Times New Roman" panose="02020603050405020304" pitchFamily="18" charset="0"/>
              </a:rPr>
              <a:t>, не способствовало повышению заработной платы. Все </a:t>
            </a:r>
            <a:r>
              <a:rPr lang="ru-RU" sz="2400" dirty="0">
                <a:solidFill>
                  <a:srgbClr val="C00000"/>
                </a:solidFill>
                <a:latin typeface="Times New Roman" panose="02020603050405020304" pitchFamily="18" charset="0"/>
                <a:cs typeface="Times New Roman" panose="02020603050405020304" pitchFamily="18" charset="0"/>
              </a:rPr>
              <a:t>меры, которые сегодня принимает Государство для поддержки кадрового потенциала связан с бюджетными вливаниями</a:t>
            </a:r>
            <a:r>
              <a:rPr lang="ru-RU" sz="2400" dirty="0">
                <a:solidFill>
                  <a:srgbClr val="0070C0"/>
                </a:solidFill>
                <a:latin typeface="Times New Roman" panose="02020603050405020304" pitchFamily="18" charset="0"/>
                <a:cs typeface="Times New Roman" panose="02020603050405020304" pitchFamily="18" charset="0"/>
              </a:rPr>
              <a:t>. Адекватной системы стимулирования медицинских работников не создано. Новый хозяйственный механизм в здравоохранении советского периода доказывал, что  даже в тех условиях возможность новых форм оплаты труда.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9. </a:t>
            </a:r>
            <a:r>
              <a:rPr lang="ru-RU" sz="2400" dirty="0">
                <a:solidFill>
                  <a:srgbClr val="C00000"/>
                </a:solidFill>
                <a:latin typeface="Times New Roman" panose="02020603050405020304" pitchFamily="18" charset="0"/>
                <a:cs typeface="Times New Roman" panose="02020603050405020304" pitchFamily="18" charset="0"/>
              </a:rPr>
              <a:t>Страховые организации не стали реальными защитниками </a:t>
            </a:r>
            <a:r>
              <a:rPr lang="ru-RU" sz="2400" dirty="0">
                <a:solidFill>
                  <a:srgbClr val="0070C0"/>
                </a:solidFill>
                <a:latin typeface="Times New Roman" panose="02020603050405020304" pitchFamily="18" charset="0"/>
                <a:cs typeface="Times New Roman" panose="02020603050405020304" pitchFamily="18" charset="0"/>
              </a:rPr>
              <a:t>в случае причинения вреда пациентам и некачественного лечения.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10. </a:t>
            </a:r>
            <a:r>
              <a:rPr lang="ru-RU" sz="2400" dirty="0">
                <a:solidFill>
                  <a:srgbClr val="C00000"/>
                </a:solidFill>
                <a:latin typeface="Times New Roman" panose="02020603050405020304" pitchFamily="18" charset="0"/>
                <a:cs typeface="Times New Roman" panose="02020603050405020304" pitchFamily="18" charset="0"/>
              </a:rPr>
              <a:t>Рост врачебных ошибок</a:t>
            </a:r>
            <a:r>
              <a:rPr lang="ru-RU" sz="2400" dirty="0">
                <a:solidFill>
                  <a:srgbClr val="0070C0"/>
                </a:solidFill>
                <a:latin typeface="Times New Roman" panose="02020603050405020304" pitchFamily="18" charset="0"/>
                <a:cs typeface="Times New Roman" panose="02020603050405020304" pitchFamily="18" charset="0"/>
              </a:rPr>
              <a:t>. Развитие рынка </a:t>
            </a:r>
            <a:r>
              <a:rPr lang="ru-RU" sz="2400" dirty="0">
                <a:solidFill>
                  <a:srgbClr val="C00000"/>
                </a:solidFill>
                <a:latin typeface="Times New Roman" panose="02020603050405020304" pitchFamily="18" charset="0"/>
                <a:cs typeface="Times New Roman" panose="02020603050405020304" pitchFamily="18" charset="0"/>
              </a:rPr>
              <a:t>медицинских юристов </a:t>
            </a:r>
            <a:r>
              <a:rPr lang="ru-RU" sz="2400" dirty="0">
                <a:solidFill>
                  <a:srgbClr val="0070C0"/>
                </a:solidFill>
                <a:latin typeface="Times New Roman" panose="02020603050405020304" pitchFamily="18" charset="0"/>
                <a:cs typeface="Times New Roman" panose="02020603050405020304" pitchFamily="18" charset="0"/>
              </a:rPr>
              <a:t>и создание </a:t>
            </a:r>
            <a:r>
              <a:rPr lang="ru-RU" sz="2400" dirty="0">
                <a:solidFill>
                  <a:srgbClr val="C00000"/>
                </a:solidFill>
                <a:latin typeface="Times New Roman" panose="02020603050405020304" pitchFamily="18" charset="0"/>
                <a:cs typeface="Times New Roman" panose="02020603050405020304" pitchFamily="18" charset="0"/>
              </a:rPr>
              <a:t>противоборствующей системы врач – пациент </a:t>
            </a:r>
            <a:r>
              <a:rPr lang="ru-RU" sz="2400" dirty="0">
                <a:solidFill>
                  <a:srgbClr val="0070C0"/>
                </a:solidFill>
                <a:latin typeface="Times New Roman" panose="02020603050405020304" pitchFamily="18" charset="0"/>
                <a:cs typeface="Times New Roman" panose="02020603050405020304" pitchFamily="18" charset="0"/>
              </a:rPr>
              <a:t>и заинтересованной в этом юридической прослойки.</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11. Изменила характер </a:t>
            </a:r>
            <a:r>
              <a:rPr lang="ru-RU" sz="2400" dirty="0">
                <a:solidFill>
                  <a:srgbClr val="C00000"/>
                </a:solidFill>
                <a:latin typeface="Times New Roman" panose="02020603050405020304" pitchFamily="18" charset="0"/>
                <a:cs typeface="Times New Roman" panose="02020603050405020304" pitchFamily="18" charset="0"/>
              </a:rPr>
              <a:t>скорой и неотложной медицинской помощи, </a:t>
            </a:r>
            <a:r>
              <a:rPr lang="ru-RU" sz="2400" dirty="0">
                <a:solidFill>
                  <a:srgbClr val="0070C0"/>
                </a:solidFill>
                <a:latin typeface="Times New Roman" panose="02020603050405020304" pitchFamily="18" charset="0"/>
                <a:cs typeface="Times New Roman" panose="02020603050405020304" pitchFamily="18" charset="0"/>
              </a:rPr>
              <a:t>рыночный характер ее работы негативное явление, введя эту службу в систему ОМС. </a:t>
            </a:r>
            <a:br>
              <a:rPr lang="ru-RU" sz="2400" dirty="0">
                <a:solidFill>
                  <a:srgbClr val="0070C0"/>
                </a:solidFill>
                <a:latin typeface="Times New Roman" panose="02020603050405020304" pitchFamily="18" charset="0"/>
                <a:cs typeface="Times New Roman" panose="02020603050405020304" pitchFamily="18" charset="0"/>
              </a:rPr>
            </a:br>
            <a:r>
              <a:rPr lang="ru-RU" sz="2400" dirty="0">
                <a:solidFill>
                  <a:srgbClr val="0070C0"/>
                </a:solidFill>
                <a:latin typeface="Times New Roman" panose="02020603050405020304" pitchFamily="18" charset="0"/>
                <a:cs typeface="Times New Roman" panose="02020603050405020304" pitchFamily="18" charset="0"/>
              </a:rPr>
              <a:t> </a:t>
            </a:r>
            <a:endParaRPr lang="ru-RU" sz="2400" dirty="0">
              <a:solidFill>
                <a:srgbClr val="0070C0"/>
              </a:solidFill>
            </a:endParaRPr>
          </a:p>
        </p:txBody>
      </p:sp>
    </p:spTree>
    <p:extLst>
      <p:ext uri="{BB962C8B-B14F-4D97-AF65-F5344CB8AC3E}">
        <p14:creationId xmlns:p14="http://schemas.microsoft.com/office/powerpoint/2010/main" val="521812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https://ispaniagid.ru/wp-content/uploads/2015/05/35-2-drburtoni-1.jpg">
            <a:extLst>
              <a:ext uri="{FF2B5EF4-FFF2-40B4-BE49-F238E27FC236}">
                <a16:creationId xmlns:a16="http://schemas.microsoft.com/office/drawing/2014/main" id="{B043AB5E-6E3A-4D51-9EE6-0B6A72116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8" y="1"/>
            <a:ext cx="914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Прямоугольник 1">
            <a:extLst>
              <a:ext uri="{FF2B5EF4-FFF2-40B4-BE49-F238E27FC236}">
                <a16:creationId xmlns:a16="http://schemas.microsoft.com/office/drawing/2014/main" id="{24BA3BDE-A7F5-4C50-A30E-3D2671054D47}"/>
              </a:ext>
            </a:extLst>
          </p:cNvPr>
          <p:cNvSpPr>
            <a:spLocks noChangeArrowheads="1"/>
          </p:cNvSpPr>
          <p:nvPr/>
        </p:nvSpPr>
        <p:spPr bwMode="auto">
          <a:xfrm>
            <a:off x="1631950" y="404813"/>
            <a:ext cx="4572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2400" b="1">
                <a:solidFill>
                  <a:srgbClr val="FFFF00"/>
                </a:solidFill>
                <a:latin typeface="Times New Roman" panose="02020603050405020304" pitchFamily="18" charset="0"/>
                <a:cs typeface="Times New Roman" panose="02020603050405020304" pitchFamily="18" charset="0"/>
              </a:rPr>
              <a:t>По данным ООН, в Испании самая высокая продолжительность жизни среди стран Европейского союза, и она уступает только Японии и Швейцарии. По прогнозам, к 2040 году в Испании будет самая высокая продолжительность жизни - почти 86 лет, за которой следуют Япония, Сингапур и Швейцария, согласно данным Института метрик и оценки состояния здоровья Университета Вашингтона.</a:t>
            </a:r>
            <a:br>
              <a:rPr lang="ru-RU" altLang="ru-RU" sz="2400" b="1">
                <a:solidFill>
                  <a:srgbClr val="FFFF00"/>
                </a:solidFill>
                <a:latin typeface="Times New Roman" panose="02020603050405020304" pitchFamily="18" charset="0"/>
                <a:cs typeface="Times New Roman" panose="02020603050405020304" pitchFamily="18" charset="0"/>
              </a:rPr>
            </a:br>
            <a:endParaRPr lang="ru-RU" altLang="ru-RU" sz="2400">
              <a:solidFill>
                <a:srgbClr val="FFFF00"/>
              </a:solidFill>
              <a:latin typeface="Calibri" panose="020F0502020204030204" pitchFamily="34" charset="0"/>
            </a:endParaRPr>
          </a:p>
        </p:txBody>
      </p:sp>
      <p:sp>
        <p:nvSpPr>
          <p:cNvPr id="12292" name="Прямоугольник 2">
            <a:extLst>
              <a:ext uri="{FF2B5EF4-FFF2-40B4-BE49-F238E27FC236}">
                <a16:creationId xmlns:a16="http://schemas.microsoft.com/office/drawing/2014/main" id="{85F8C4BA-0F0B-4F1B-9037-9CF5EBB80F74}"/>
              </a:ext>
            </a:extLst>
          </p:cNvPr>
          <p:cNvSpPr>
            <a:spLocks noChangeArrowheads="1"/>
          </p:cNvSpPr>
          <p:nvPr/>
        </p:nvSpPr>
        <p:spPr bwMode="auto">
          <a:xfrm>
            <a:off x="6034088" y="620713"/>
            <a:ext cx="457200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r>
              <a:rPr lang="ru-RU" altLang="ru-RU" sz="2400" b="1">
                <a:solidFill>
                  <a:schemeClr val="bg1"/>
                </a:solidFill>
                <a:latin typeface="Times New Roman" panose="02020603050405020304" pitchFamily="18" charset="0"/>
                <a:cs typeface="Times New Roman" panose="02020603050405020304" pitchFamily="18" charset="0"/>
              </a:rPr>
              <a:t>Первичная помощь в основном обеспечивается государственными провайдерами, специализированными </a:t>
            </a:r>
            <a:r>
              <a:rPr lang="ru-RU" altLang="ru-RU" sz="2400" b="1">
                <a:solidFill>
                  <a:srgbClr val="FFFF00"/>
                </a:solidFill>
                <a:latin typeface="Times New Roman" panose="02020603050405020304" pitchFamily="18" charset="0"/>
                <a:cs typeface="Times New Roman" panose="02020603050405020304" pitchFamily="18" charset="0"/>
              </a:rPr>
              <a:t>семейными врачами и медсестрами, которые оказывают профилактические услуги детям, женщинам и пациентам пожилого возраста, </a:t>
            </a:r>
            <a:r>
              <a:rPr lang="ru-RU" altLang="ru-RU" sz="2400" b="1">
                <a:solidFill>
                  <a:schemeClr val="bg1"/>
                </a:solidFill>
                <a:latin typeface="Times New Roman" panose="02020603050405020304" pitchFamily="18" charset="0"/>
                <a:cs typeface="Times New Roman" panose="02020603050405020304" pitchFamily="18" charset="0"/>
              </a:rPr>
              <a:t>а также оказывают неотложную и постоянную помощь», </a:t>
            </a:r>
            <a:r>
              <a:rPr lang="ru-RU" altLang="ru-RU" sz="2000" b="1">
                <a:solidFill>
                  <a:schemeClr val="bg1"/>
                </a:solidFill>
                <a:latin typeface="Times New Roman" panose="02020603050405020304" pitchFamily="18" charset="0"/>
                <a:cs typeface="Times New Roman" panose="02020603050405020304" pitchFamily="18" charset="0"/>
              </a:rPr>
              <a:t>В документе отмечается снижение в последнее десятилетие сердечно-сосудистых заболеваний и смертность от рака.</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0DF31A51-5350-4C08-A683-00BA25109037}"/>
              </a:ext>
            </a:extLst>
          </p:cNvPr>
          <p:cNvSpPr/>
          <p:nvPr/>
        </p:nvSpPr>
        <p:spPr>
          <a:xfrm>
            <a:off x="2079625" y="1700213"/>
            <a:ext cx="8032750" cy="862012"/>
          </a:xfrm>
          <a:prstGeom prst="rect">
            <a:avLst/>
          </a:prstGeom>
        </p:spPr>
        <p:txBody>
          <a:bodyPr>
            <a:spAutoFit/>
          </a:bodyPr>
          <a:lstStyle/>
          <a:p>
            <a:pPr algn="ctr">
              <a:defRPr/>
            </a:pPr>
            <a:endParaRPr lang="ru-RU" sz="2200" dirty="0">
              <a:solidFill>
                <a:schemeClr val="accent2"/>
              </a:solidFill>
            </a:endParaRPr>
          </a:p>
          <a:p>
            <a:pPr algn="ctr">
              <a:defRPr/>
            </a:pPr>
            <a:endParaRPr lang="ru-RU" sz="2800" dirty="0">
              <a:solidFill>
                <a:srgbClr val="C00000"/>
              </a:solidFill>
            </a:endParaRPr>
          </a:p>
        </p:txBody>
      </p:sp>
      <p:sp>
        <p:nvSpPr>
          <p:cNvPr id="211974" name="TextBox 7">
            <a:extLst>
              <a:ext uri="{FF2B5EF4-FFF2-40B4-BE49-F238E27FC236}">
                <a16:creationId xmlns:a16="http://schemas.microsoft.com/office/drawing/2014/main" id="{F59EE8EE-93DF-4283-9471-BF6CAEF00ABB}"/>
              </a:ext>
            </a:extLst>
          </p:cNvPr>
          <p:cNvSpPr txBox="1">
            <a:spLocks noChangeArrowheads="1"/>
          </p:cNvSpPr>
          <p:nvPr/>
        </p:nvSpPr>
        <p:spPr bwMode="auto">
          <a:xfrm>
            <a:off x="0" y="2131219"/>
            <a:ext cx="12191999" cy="1815882"/>
          </a:xfrm>
          <a:prstGeom prst="rect">
            <a:avLst/>
          </a:prstGeom>
          <a:solidFill>
            <a:schemeClr val="accent1">
              <a:lumMod val="20000"/>
              <a:lumOff val="80000"/>
            </a:schemeClr>
          </a:solidFill>
          <a:ln>
            <a:noFill/>
          </a:ln>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ru-RU" sz="2800" b="1" i="1" dirty="0">
                <a:solidFill>
                  <a:srgbClr val="0070C0"/>
                </a:solidFill>
                <a:latin typeface="Times New Roman" panose="02020603050405020304" pitchFamily="18" charset="0"/>
                <a:cs typeface="Times New Roman" panose="02020603050405020304" pitchFamily="18" charset="0"/>
              </a:rPr>
              <a:t>VI.</a:t>
            </a:r>
            <a:r>
              <a:rPr lang="en-US" altLang="ru-RU" sz="2800" b="1" i="1" dirty="0">
                <a:solidFill>
                  <a:srgbClr val="C00000"/>
                </a:solidFill>
                <a:latin typeface="Times New Roman" panose="02020603050405020304" pitchFamily="18" charset="0"/>
                <a:cs typeface="Times New Roman" panose="02020603050405020304" pitchFamily="18" charset="0"/>
              </a:rPr>
              <a:t>  </a:t>
            </a:r>
            <a:r>
              <a:rPr lang="ru-RU" altLang="ru-RU" sz="2800" b="1" i="1" dirty="0">
                <a:solidFill>
                  <a:srgbClr val="0070C0"/>
                </a:solidFill>
                <a:latin typeface="Times New Roman" panose="02020603050405020304" pitchFamily="18" charset="0"/>
                <a:cs typeface="Times New Roman" panose="02020603050405020304" pitchFamily="18" charset="0"/>
              </a:rPr>
              <a:t>Предлагаемый переход к национальной системе здравоохранения с сохранением ФФОМС и филиалов ТФОМС. Возвращение к истокам системы Семашко.</a:t>
            </a:r>
          </a:p>
          <a:p>
            <a:pPr algn="ctr" eaLnBrk="1" hangingPunct="1"/>
            <a:r>
              <a:rPr lang="ru-RU" altLang="ru-RU" sz="2800" b="1" i="1" dirty="0">
                <a:solidFill>
                  <a:srgbClr val="C00000"/>
                </a:solidFill>
                <a:latin typeface="Times New Roman" panose="02020603050405020304" pitchFamily="18" charset="0"/>
                <a:cs typeface="Times New Roman" panose="02020603050405020304" pitchFamily="18" charset="0"/>
              </a:rPr>
              <a:t>   </a:t>
            </a:r>
            <a:endParaRPr lang="ru-RU" altLang="ru-RU" sz="2800"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917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3AC126-E55A-4A4D-87AC-016E20F66C19}"/>
              </a:ext>
            </a:extLst>
          </p:cNvPr>
          <p:cNvSpPr txBox="1"/>
          <p:nvPr/>
        </p:nvSpPr>
        <p:spPr>
          <a:xfrm>
            <a:off x="366091" y="556591"/>
            <a:ext cx="10626587" cy="5570756"/>
          </a:xfrm>
          <a:prstGeom prst="rect">
            <a:avLst/>
          </a:prstGeom>
          <a:noFill/>
        </p:spPr>
        <p:txBody>
          <a:bodyPr wrap="square">
            <a:spAutoFit/>
          </a:bodyPr>
          <a:lstStyle/>
          <a:p>
            <a:pPr fontAlgn="auto"/>
            <a:r>
              <a:rPr lang="ru-RU" sz="2000" kern="15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ru-RU" sz="2400" kern="150" dirty="0">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1</a:t>
            </a:r>
            <a:r>
              <a:rPr lang="ru-RU" sz="2400" kern="15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ru-RU"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Рыночные отношения в национальной системе здравоохранения </a:t>
            </a:r>
            <a:r>
              <a:rPr lang="ru-RU" sz="24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не позволят далее обеспечить всеобщий охват и доступность медицины для всех слоев населения.</a:t>
            </a:r>
          </a:p>
          <a:p>
            <a:pPr>
              <a:spcAft>
                <a:spcPts val="800"/>
              </a:spcAft>
            </a:pP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Государство способно сдерживать и исключать </a:t>
            </a:r>
            <a:r>
              <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рост стоимости медицинских услуг</a:t>
            </a:r>
            <a:r>
              <a:rPr lang="ru-RU"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влиять на экономический механизм повышения качества.</a:t>
            </a:r>
          </a:p>
          <a:p>
            <a:pPr>
              <a:spcAft>
                <a:spcPts val="800"/>
              </a:spcAft>
            </a:pPr>
            <a:r>
              <a:rPr lang="ru-RU" sz="24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 Попытка придать конкурентный характер государственных ЛПУ без изменения организационно-правовой формы не удалась. Целесообразно оставить организационно-правовую форму медицинских организаций где Государство является учредителем без изменений.                             </a:t>
            </a:r>
          </a:p>
          <a:p>
            <a:pPr>
              <a:spcAft>
                <a:spcPts val="800"/>
              </a:spcAft>
            </a:pPr>
            <a:r>
              <a:rPr lang="ru-RU" sz="24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4. </a:t>
            </a:r>
            <a:r>
              <a:rPr lang="ru-RU"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Государственный характер здравоохранения России противоречит рыночным принципам. Весь опыт развития ОМС это ярко показал.</a:t>
            </a:r>
            <a:endParaRPr lang="ru-RU"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ru-RU" sz="24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5. Для рыночных механизмов (ОМС или платная медицина) более предпочтительным является медицинская организация не ограниченная бюджетным кодексом и правилами бюджетного финансирования.</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55668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DA2CAD-38D1-4469-928A-7991A55A78AD}"/>
              </a:ext>
            </a:extLst>
          </p:cNvPr>
          <p:cNvSpPr>
            <a:spLocks noGrp="1"/>
          </p:cNvSpPr>
          <p:nvPr>
            <p:ph type="title"/>
          </p:nvPr>
        </p:nvSpPr>
        <p:spPr>
          <a:xfrm>
            <a:off x="0" y="0"/>
            <a:ext cx="12192000" cy="854765"/>
          </a:xfrm>
          <a:solidFill>
            <a:srgbClr val="0070C0"/>
          </a:solidFill>
        </p:spPr>
        <p:txBody>
          <a:bodyPr>
            <a:normAutofit/>
          </a:bodyPr>
          <a:lstStyle/>
          <a:p>
            <a:pPr algn="ctr"/>
            <a:r>
              <a:rPr lang="ru-RU" sz="3200" b="1" dirty="0">
                <a:solidFill>
                  <a:schemeClr val="bg1"/>
                </a:solidFill>
                <a:latin typeface="Times New Roman" panose="02020603050405020304" pitchFamily="18" charset="0"/>
                <a:cs typeface="Times New Roman" panose="02020603050405020304" pitchFamily="18" charset="0"/>
              </a:rPr>
              <a:t>Роль и место частной системы здравоохранения в РФ.</a:t>
            </a:r>
          </a:p>
        </p:txBody>
      </p:sp>
      <p:sp>
        <p:nvSpPr>
          <p:cNvPr id="4" name="TextBox 3">
            <a:extLst>
              <a:ext uri="{FF2B5EF4-FFF2-40B4-BE49-F238E27FC236}">
                <a16:creationId xmlns:a16="http://schemas.microsoft.com/office/drawing/2014/main" id="{D2EBF4A7-E96D-46A8-9B24-D5944F59E987}"/>
              </a:ext>
            </a:extLst>
          </p:cNvPr>
          <p:cNvSpPr txBox="1"/>
          <p:nvPr/>
        </p:nvSpPr>
        <p:spPr>
          <a:xfrm>
            <a:off x="445604" y="1006519"/>
            <a:ext cx="10924761" cy="5693866"/>
          </a:xfrm>
          <a:prstGeom prst="rect">
            <a:avLst/>
          </a:prstGeom>
          <a:noFill/>
        </p:spPr>
        <p:txBody>
          <a:bodyPr wrap="square">
            <a:spAutoFit/>
          </a:bodyPr>
          <a:lstStyle/>
          <a:p>
            <a:pPr marL="457200" indent="-457200">
              <a:buFont typeface="Arial" panose="020B0604020202020204" pitchFamily="34" charset="0"/>
              <a:buChar char="•"/>
            </a:pPr>
            <a:r>
              <a:rPr lang="ru-RU" sz="2800" i="1" dirty="0">
                <a:solidFill>
                  <a:srgbClr val="0070C0"/>
                </a:solidFill>
                <a:latin typeface="Times New Roman" panose="02020603050405020304" pitchFamily="18" charset="0"/>
                <a:cs typeface="Times New Roman" panose="02020603050405020304" pitchFamily="18" charset="0"/>
              </a:rPr>
              <a:t>Неизбежное наступление </a:t>
            </a:r>
            <a:r>
              <a:rPr lang="ru-RU" sz="2800" i="1" dirty="0">
                <a:solidFill>
                  <a:srgbClr val="C00000"/>
                </a:solidFill>
                <a:latin typeface="Times New Roman" panose="02020603050405020304" pitchFamily="18" charset="0"/>
                <a:cs typeface="Times New Roman" panose="02020603050405020304" pitchFamily="18" charset="0"/>
              </a:rPr>
              <a:t>периода государственного здравоохранения РФ. </a:t>
            </a:r>
          </a:p>
          <a:p>
            <a:pPr marL="457200" indent="-457200">
              <a:buFont typeface="Arial" panose="020B0604020202020204" pitchFamily="34" charset="0"/>
              <a:buChar char="•"/>
            </a:pPr>
            <a:r>
              <a:rPr lang="ru-RU" sz="2800" i="1" dirty="0">
                <a:solidFill>
                  <a:srgbClr val="C00000"/>
                </a:solidFill>
                <a:latin typeface="Times New Roman" panose="02020603050405020304" pitchFamily="18" charset="0"/>
                <a:cs typeface="Times New Roman" panose="02020603050405020304" pitchFamily="18" charset="0"/>
              </a:rPr>
              <a:t>Разделения ОМС и ДМС</a:t>
            </a:r>
            <a:r>
              <a:rPr lang="ru-RU" sz="2800" i="1" dirty="0">
                <a:solidFill>
                  <a:srgbClr val="0070C0"/>
                </a:solidFill>
                <a:latin typeface="Times New Roman" panose="02020603050405020304" pitchFamily="18" charset="0"/>
                <a:cs typeface="Times New Roman" panose="02020603050405020304" pitchFamily="18" charset="0"/>
              </a:rPr>
              <a:t>. </a:t>
            </a:r>
            <a:r>
              <a:rPr lang="ru-RU" sz="2800" i="1" u="sng" dirty="0">
                <a:solidFill>
                  <a:srgbClr val="C00000"/>
                </a:solidFill>
                <a:latin typeface="Times New Roman" panose="02020603050405020304" pitchFamily="18" charset="0"/>
                <a:cs typeface="Times New Roman" panose="02020603050405020304" pitchFamily="18" charset="0"/>
              </a:rPr>
              <a:t>Запрет платных услуг </a:t>
            </a:r>
            <a:r>
              <a:rPr lang="ru-RU" sz="2800" i="1" dirty="0">
                <a:solidFill>
                  <a:srgbClr val="0070C0"/>
                </a:solidFill>
                <a:latin typeface="Times New Roman" panose="02020603050405020304" pitchFamily="18" charset="0"/>
                <a:cs typeface="Times New Roman" panose="02020603050405020304" pitchFamily="18" charset="0"/>
              </a:rPr>
              <a:t>в системе государственных медицинских организаций. </a:t>
            </a:r>
          </a:p>
          <a:p>
            <a:pPr marL="457200" indent="-457200">
              <a:buFont typeface="Arial" panose="020B0604020202020204" pitchFamily="34" charset="0"/>
              <a:buChar char="•"/>
            </a:pPr>
            <a:r>
              <a:rPr lang="ru-RU" sz="2800" i="1" dirty="0">
                <a:solidFill>
                  <a:srgbClr val="0070C0"/>
                </a:solidFill>
                <a:latin typeface="Times New Roman" panose="02020603050405020304" pitchFamily="18" charset="0"/>
                <a:cs typeface="Times New Roman" panose="02020603050405020304" pitchFamily="18" charset="0"/>
              </a:rPr>
              <a:t> </a:t>
            </a:r>
            <a:r>
              <a:rPr lang="ru-RU" sz="2800" i="1" dirty="0">
                <a:solidFill>
                  <a:srgbClr val="C00000"/>
                </a:solidFill>
                <a:latin typeface="Times New Roman" panose="02020603050405020304" pitchFamily="18" charset="0"/>
                <a:cs typeface="Times New Roman" panose="02020603050405020304" pitchFamily="18" charset="0"/>
              </a:rPr>
              <a:t>Фармация</a:t>
            </a:r>
            <a:r>
              <a:rPr lang="ru-RU" sz="2800" i="1" dirty="0">
                <a:solidFill>
                  <a:srgbClr val="0070C0"/>
                </a:solidFill>
                <a:latin typeface="Times New Roman" panose="02020603050405020304" pitchFamily="18" charset="0"/>
                <a:cs typeface="Times New Roman" panose="02020603050405020304" pitchFamily="18" charset="0"/>
              </a:rPr>
              <a:t> - индустрия на службе у Государства. Государственный заказ для фарминдустрии. </a:t>
            </a:r>
          </a:p>
          <a:p>
            <a:pPr marL="457200" indent="-457200">
              <a:buFont typeface="Arial" panose="020B0604020202020204" pitchFamily="34" charset="0"/>
              <a:buChar char="•"/>
            </a:pPr>
            <a:r>
              <a:rPr lang="ru-RU" sz="2800" i="1" dirty="0">
                <a:solidFill>
                  <a:srgbClr val="0070C0"/>
                </a:solidFill>
                <a:latin typeface="Times New Roman" panose="02020603050405020304" pitchFamily="18" charset="0"/>
                <a:cs typeface="Times New Roman" panose="02020603050405020304" pitchFamily="18" charset="0"/>
              </a:rPr>
              <a:t>  </a:t>
            </a:r>
            <a:r>
              <a:rPr lang="ru-RU" sz="2800" i="1" dirty="0">
                <a:solidFill>
                  <a:srgbClr val="C00000"/>
                </a:solidFill>
                <a:latin typeface="Times New Roman" panose="02020603050405020304" pitchFamily="18" charset="0"/>
                <a:cs typeface="Times New Roman" panose="02020603050405020304" pitchFamily="18" charset="0"/>
              </a:rPr>
              <a:t>Частная система здравоохранения должна самостоятельно, развиваться без ОМС</a:t>
            </a:r>
            <a:r>
              <a:rPr lang="ru-RU" sz="2800" i="1" dirty="0">
                <a:solidFill>
                  <a:srgbClr val="0070C0"/>
                </a:solidFill>
                <a:latin typeface="Times New Roman" panose="02020603050405020304" pitchFamily="18" charset="0"/>
                <a:cs typeface="Times New Roman" panose="02020603050405020304" pitchFamily="18" charset="0"/>
              </a:rPr>
              <a:t>, как конституционный </a:t>
            </a:r>
            <a:r>
              <a:rPr lang="ru-RU" sz="2800" i="1" dirty="0">
                <a:solidFill>
                  <a:srgbClr val="C00000"/>
                </a:solidFill>
                <a:latin typeface="Times New Roman" panose="02020603050405020304" pitchFamily="18" charset="0"/>
                <a:cs typeface="Times New Roman" panose="02020603050405020304" pitchFamily="18" charset="0"/>
              </a:rPr>
              <a:t>принцип возможности выбора для населения альтернативы, </a:t>
            </a:r>
            <a:r>
              <a:rPr lang="ru-RU" sz="2800" i="1" dirty="0">
                <a:solidFill>
                  <a:srgbClr val="0070C0"/>
                </a:solidFill>
                <a:latin typeface="Times New Roman" panose="02020603050405020304" pitchFamily="18" charset="0"/>
                <a:cs typeface="Times New Roman" panose="02020603050405020304" pitchFamily="18" charset="0"/>
              </a:rPr>
              <a:t>за счет собственных средств или за счет средств работодателя (</a:t>
            </a:r>
            <a:r>
              <a:rPr lang="ru-RU" sz="2800" b="1" i="1" dirty="0">
                <a:solidFill>
                  <a:srgbClr val="C00000"/>
                </a:solidFill>
                <a:latin typeface="Times New Roman" panose="02020603050405020304" pitchFamily="18" charset="0"/>
                <a:cs typeface="Times New Roman" panose="02020603050405020304" pitchFamily="18" charset="0"/>
              </a:rPr>
              <a:t>ДМС</a:t>
            </a:r>
            <a:r>
              <a:rPr lang="ru-RU" sz="2800" i="1" dirty="0">
                <a:solidFill>
                  <a:srgbClr val="0070C0"/>
                </a:solidFill>
                <a:latin typeface="Times New Roman" panose="02020603050405020304" pitchFamily="18" charset="0"/>
                <a:cs typeface="Times New Roman" panose="02020603050405020304" pitchFamily="18" charset="0"/>
              </a:rPr>
              <a:t>).</a:t>
            </a:r>
            <a:r>
              <a:rPr lang="en-US" sz="2800" i="1" dirty="0">
                <a:solidFill>
                  <a:srgbClr val="0070C0"/>
                </a:solidFill>
                <a:latin typeface="Times New Roman" panose="02020603050405020304" pitchFamily="18" charset="0"/>
                <a:cs typeface="Times New Roman" panose="02020603050405020304" pitchFamily="18" charset="0"/>
              </a:rPr>
              <a:t> </a:t>
            </a:r>
            <a:endParaRPr lang="ru-RU" sz="2800" i="1" dirty="0">
              <a:solidFill>
                <a:srgbClr val="0070C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i="1" dirty="0">
                <a:solidFill>
                  <a:srgbClr val="0070C0"/>
                </a:solidFill>
                <a:latin typeface="Times New Roman" panose="02020603050405020304" pitchFamily="18" charset="0"/>
                <a:cs typeface="Times New Roman" panose="02020603050405020304" pitchFamily="18" charset="0"/>
              </a:rPr>
              <a:t>  </a:t>
            </a:r>
            <a:r>
              <a:rPr lang="ru-RU" sz="2800" i="1" dirty="0">
                <a:solidFill>
                  <a:srgbClr val="C00000"/>
                </a:solidFill>
                <a:latin typeface="Times New Roman" panose="02020603050405020304" pitchFamily="18" charset="0"/>
                <a:cs typeface="Times New Roman" panose="02020603050405020304" pitchFamily="18" charset="0"/>
              </a:rPr>
              <a:t>Частно-государственное партнерство </a:t>
            </a:r>
            <a:r>
              <a:rPr lang="ru-RU" sz="2800" i="1" dirty="0">
                <a:solidFill>
                  <a:srgbClr val="0070C0"/>
                </a:solidFill>
                <a:latin typeface="Times New Roman" panose="02020603050405020304" pitchFamily="18" charset="0"/>
                <a:cs typeface="Times New Roman" panose="02020603050405020304" pitchFamily="18" charset="0"/>
              </a:rPr>
              <a:t>в сфере инновационных технологий и материально-технического оснащения и строительства новых медицинских организаций. </a:t>
            </a:r>
            <a:endParaRPr lang="ru-RU" sz="2800" dirty="0"/>
          </a:p>
        </p:txBody>
      </p:sp>
    </p:spTree>
    <p:extLst>
      <p:ext uri="{BB962C8B-B14F-4D97-AF65-F5344CB8AC3E}">
        <p14:creationId xmlns:p14="http://schemas.microsoft.com/office/powerpoint/2010/main" val="39555611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22264A5-085B-4202-B75A-AF1032DE29BB}"/>
              </a:ext>
            </a:extLst>
          </p:cNvPr>
          <p:cNvSpPr txBox="1"/>
          <p:nvPr/>
        </p:nvSpPr>
        <p:spPr>
          <a:xfrm>
            <a:off x="626168" y="685227"/>
            <a:ext cx="10247242" cy="4401205"/>
          </a:xfrm>
          <a:prstGeom prst="rect">
            <a:avLst/>
          </a:prstGeom>
          <a:noFill/>
        </p:spPr>
        <p:txBody>
          <a:bodyPr wrap="square">
            <a:spAutoFit/>
          </a:bodyPr>
          <a:lstStyle/>
          <a:p>
            <a:r>
              <a:rPr lang="ru-RU" sz="2800" i="1" dirty="0">
                <a:solidFill>
                  <a:srgbClr val="0070C0"/>
                </a:solidFill>
                <a:latin typeface="Times New Roman" pitchFamily="18" charset="0"/>
                <a:cs typeface="Times New Roman" pitchFamily="18" charset="0"/>
              </a:rPr>
              <a:t>Разработка данных механизмов позволит:</a:t>
            </a:r>
          </a:p>
          <a:p>
            <a:pPr marL="457200" indent="-457200">
              <a:buFontTx/>
              <a:buChar char="-"/>
            </a:pPr>
            <a:r>
              <a:rPr lang="ru-RU" sz="2800" i="1" dirty="0">
                <a:solidFill>
                  <a:srgbClr val="C00000"/>
                </a:solidFill>
                <a:latin typeface="Times New Roman" pitchFamily="18" charset="0"/>
                <a:cs typeface="Times New Roman" pitchFamily="18" charset="0"/>
              </a:rPr>
              <a:t>легализовать «теневые» </a:t>
            </a:r>
            <a:r>
              <a:rPr lang="ru-RU" sz="2800" i="1" dirty="0" err="1">
                <a:solidFill>
                  <a:srgbClr val="C00000"/>
                </a:solidFill>
                <a:latin typeface="Times New Roman" pitchFamily="18" charset="0"/>
                <a:cs typeface="Times New Roman" pitchFamily="18" charset="0"/>
              </a:rPr>
              <a:t>соплатежи</a:t>
            </a:r>
            <a:r>
              <a:rPr lang="ru-RU" sz="2800" i="1" dirty="0">
                <a:solidFill>
                  <a:srgbClr val="C00000"/>
                </a:solidFill>
                <a:latin typeface="Times New Roman" pitchFamily="18" charset="0"/>
                <a:cs typeface="Times New Roman" pitchFamily="18" charset="0"/>
              </a:rPr>
              <a:t> населения</a:t>
            </a:r>
            <a:r>
              <a:rPr lang="ru-RU" sz="2800" i="1" dirty="0">
                <a:solidFill>
                  <a:srgbClr val="0070C0"/>
                </a:solidFill>
                <a:latin typeface="Times New Roman" pitchFamily="18" charset="0"/>
                <a:cs typeface="Times New Roman" pitchFamily="18" charset="0"/>
              </a:rPr>
              <a:t> за оказанную медицинскую помощь;</a:t>
            </a:r>
          </a:p>
          <a:p>
            <a:pPr marL="457200" indent="-457200">
              <a:buFontTx/>
              <a:buChar char="-"/>
            </a:pPr>
            <a:r>
              <a:rPr lang="ru-RU" sz="2800" i="1" dirty="0">
                <a:solidFill>
                  <a:srgbClr val="0070C0"/>
                </a:solidFill>
                <a:latin typeface="Times New Roman" pitchFamily="18" charset="0"/>
                <a:cs typeface="Times New Roman" pitchFamily="18" charset="0"/>
              </a:rPr>
              <a:t>исключить «выпадения» из системы государственного контроля качества и доступности медицинской помощи частные медицинские организации;</a:t>
            </a:r>
          </a:p>
          <a:p>
            <a:pPr marL="457200" indent="-457200">
              <a:buFontTx/>
              <a:buChar char="-"/>
            </a:pPr>
            <a:r>
              <a:rPr lang="ru-RU" sz="2800" i="1" dirty="0">
                <a:solidFill>
                  <a:srgbClr val="0070C0"/>
                </a:solidFill>
                <a:latin typeface="Times New Roman" pitchFamily="18" charset="0"/>
                <a:cs typeface="Times New Roman" pitchFamily="18" charset="0"/>
              </a:rPr>
              <a:t>создать условия для консолидации финансовых потоков из разных источников и направления неконтролируемых потоков личных средств граждан через систему медицинского страхования ДМС и ОМС+.</a:t>
            </a:r>
          </a:p>
        </p:txBody>
      </p:sp>
    </p:spTree>
    <p:extLst>
      <p:ext uri="{BB962C8B-B14F-4D97-AF65-F5344CB8AC3E}">
        <p14:creationId xmlns:p14="http://schemas.microsoft.com/office/powerpoint/2010/main" val="22671527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smt-clinic.ru/media/uploads/2019/02/26/zmwxlq.jpg">
            <a:extLst>
              <a:ext uri="{FF2B5EF4-FFF2-40B4-BE49-F238E27FC236}">
                <a16:creationId xmlns:a16="http://schemas.microsoft.com/office/drawing/2014/main" id="{B54878BA-2922-4819-99CC-5909E1188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443" y="0"/>
            <a:ext cx="7454348" cy="523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691E93C-0324-4C26-9653-BFA140429F52}"/>
              </a:ext>
            </a:extLst>
          </p:cNvPr>
          <p:cNvSpPr txBox="1"/>
          <p:nvPr/>
        </p:nvSpPr>
        <p:spPr>
          <a:xfrm>
            <a:off x="208722" y="4797431"/>
            <a:ext cx="11767929" cy="1815882"/>
          </a:xfrm>
          <a:prstGeom prst="rect">
            <a:avLst/>
          </a:prstGeom>
          <a:solidFill>
            <a:schemeClr val="accent1">
              <a:lumMod val="20000"/>
              <a:lumOff val="80000"/>
            </a:schemeClr>
          </a:solidFill>
        </p:spPr>
        <p:txBody>
          <a:bodyPr wrap="square">
            <a:spAutoFit/>
          </a:bodyPr>
          <a:lstStyle/>
          <a:p>
            <a:pPr algn="ctr"/>
            <a:r>
              <a:rPr lang="ru-RU" sz="2800" b="1" dirty="0">
                <a:solidFill>
                  <a:srgbClr val="C00000"/>
                </a:solidFill>
                <a:latin typeface="Times New Roman" panose="02020603050405020304" pitchFamily="18" charset="0"/>
                <a:cs typeface="Times New Roman" panose="02020603050405020304" pitchFamily="18" charset="0"/>
              </a:rPr>
              <a:t>Необходимо превратить здравоохранение в предмет национальной гордости.</a:t>
            </a:r>
          </a:p>
          <a:p>
            <a:pPr algn="ctr"/>
            <a:r>
              <a:rPr lang="ru-RU" sz="2800" b="1" dirty="0">
                <a:solidFill>
                  <a:srgbClr val="0070C0"/>
                </a:solidFill>
                <a:latin typeface="Times New Roman" panose="02020603050405020304" pitchFamily="18" charset="0"/>
                <a:cs typeface="Times New Roman" panose="02020603050405020304" pitchFamily="18" charset="0"/>
              </a:rPr>
              <a:t>Здравоохранение не фактор социального конфликта, а фактор консолидации общества.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descr="C:\Users\Акулин Игорь\Pictures\Алые паруса\post-4234-1372339234.jpg"/>
          <p:cNvPicPr>
            <a:picLocks noChangeAspect="1" noChangeArrowheads="1"/>
          </p:cNvPicPr>
          <p:nvPr/>
        </p:nvPicPr>
        <p:blipFill>
          <a:blip r:embed="rId3" cstate="print"/>
          <a:srcRect/>
          <a:stretch>
            <a:fillRect/>
          </a:stretch>
        </p:blipFill>
        <p:spPr bwMode="auto">
          <a:xfrm>
            <a:off x="278296" y="0"/>
            <a:ext cx="10381767" cy="6921500"/>
          </a:xfrm>
          <a:prstGeom prst="rect">
            <a:avLst/>
          </a:prstGeom>
          <a:noFill/>
          <a:ln w="9525">
            <a:noFill/>
            <a:miter lim="800000"/>
            <a:headEnd/>
            <a:tailEnd/>
          </a:ln>
        </p:spPr>
      </p:pic>
      <p:sp>
        <p:nvSpPr>
          <p:cNvPr id="6" name="Скругленный прямоугольник 5"/>
          <p:cNvSpPr/>
          <p:nvPr/>
        </p:nvSpPr>
        <p:spPr>
          <a:xfrm>
            <a:off x="1000126" y="-28575"/>
            <a:ext cx="10501313" cy="1465263"/>
          </a:xfrm>
          <a:prstGeom prst="roundRect">
            <a:avLst/>
          </a:prstGeom>
          <a:solidFill>
            <a:schemeClr val="accent1"/>
          </a:solidFill>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ru-RU" dirty="0"/>
          </a:p>
        </p:txBody>
      </p:sp>
      <p:sp>
        <p:nvSpPr>
          <p:cNvPr id="67588" name="Прямоугольник 6"/>
          <p:cNvSpPr>
            <a:spLocks noChangeArrowheads="1"/>
          </p:cNvSpPr>
          <p:nvPr/>
        </p:nvSpPr>
        <p:spPr bwMode="auto">
          <a:xfrm>
            <a:off x="2128839" y="260351"/>
            <a:ext cx="8531225" cy="1323975"/>
          </a:xfrm>
          <a:prstGeom prst="rect">
            <a:avLst/>
          </a:prstGeom>
          <a:noFill/>
          <a:ln w="9525">
            <a:noFill/>
            <a:miter lim="800000"/>
            <a:headEnd/>
            <a:tailEnd/>
          </a:ln>
        </p:spPr>
        <p:txBody>
          <a:bodyPr>
            <a:spAutoFit/>
          </a:bodyPr>
          <a:lstStyle/>
          <a:p>
            <a:pPr algn="ctr"/>
            <a:r>
              <a:rPr lang="ru-RU" altLang="ru-RU" sz="4000" dirty="0">
                <a:solidFill>
                  <a:schemeClr val="bg1"/>
                </a:solidFill>
              </a:rPr>
              <a:t>Спасибо за внимание!</a:t>
            </a:r>
            <a:endParaRPr lang="en-US" altLang="ru-RU" sz="4000" dirty="0">
              <a:solidFill>
                <a:schemeClr val="bg1"/>
              </a:solidFill>
            </a:endParaRPr>
          </a:p>
          <a:p>
            <a:endParaRPr lang="ru-RU" altLang="ru-RU" sz="4000" dirty="0">
              <a:solidFill>
                <a:schemeClr val="bg1"/>
              </a:solidFill>
            </a:endParaRPr>
          </a:p>
        </p:txBody>
      </p:sp>
    </p:spTree>
    <p:extLst>
      <p:ext uri="{BB962C8B-B14F-4D97-AF65-F5344CB8AC3E}">
        <p14:creationId xmlns:p14="http://schemas.microsoft.com/office/powerpoint/2010/main" val="2989444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12EB5F-6711-4B33-9615-EF74A536E6AC}"/>
              </a:ext>
            </a:extLst>
          </p:cNvPr>
          <p:cNvSpPr>
            <a:spLocks noGrp="1"/>
          </p:cNvSpPr>
          <p:nvPr>
            <p:ph type="title"/>
          </p:nvPr>
        </p:nvSpPr>
        <p:spPr>
          <a:xfrm>
            <a:off x="1" y="27856"/>
            <a:ext cx="12076042" cy="880864"/>
          </a:xfrm>
          <a:solidFill>
            <a:srgbClr val="0070C0"/>
          </a:solidFill>
        </p:spPr>
        <p:txBody>
          <a:bodyPr>
            <a:normAutofit/>
          </a:bodyPr>
          <a:lstStyle/>
          <a:p>
            <a:pPr algn="ctr">
              <a:defRPr/>
            </a:pPr>
            <a:r>
              <a:rPr lang="ru-RU" sz="3600" dirty="0">
                <a:solidFill>
                  <a:schemeClr val="bg1"/>
                </a:solidFill>
                <a:latin typeface="Times New Roman" panose="02020603050405020304" pitchFamily="18" charset="0"/>
                <a:cs typeface="Times New Roman" panose="02020603050405020304" pitchFamily="18" charset="0"/>
              </a:rPr>
              <a:t>Здравоохранение Евросоюза в перспективе. </a:t>
            </a:r>
          </a:p>
        </p:txBody>
      </p:sp>
      <p:sp>
        <p:nvSpPr>
          <p:cNvPr id="7" name="TextBox 6">
            <a:extLst>
              <a:ext uri="{FF2B5EF4-FFF2-40B4-BE49-F238E27FC236}">
                <a16:creationId xmlns:a16="http://schemas.microsoft.com/office/drawing/2014/main" id="{EEE69206-1096-42A5-860F-B95979BD5D53}"/>
              </a:ext>
            </a:extLst>
          </p:cNvPr>
          <p:cNvSpPr txBox="1"/>
          <p:nvPr/>
        </p:nvSpPr>
        <p:spPr>
          <a:xfrm>
            <a:off x="665923" y="1231877"/>
            <a:ext cx="10535478" cy="4832092"/>
          </a:xfrm>
          <a:prstGeom prst="rect">
            <a:avLst/>
          </a:prstGeom>
          <a:noFill/>
        </p:spPr>
        <p:txBody>
          <a:bodyPr wrap="square">
            <a:spAutoFit/>
          </a:bodyPr>
          <a:lstStyle/>
          <a:p>
            <a:pPr marL="0" indent="0">
              <a:buNone/>
              <a:defRPr/>
            </a:pPr>
            <a:r>
              <a:rPr lang="ru-RU" sz="2800" dirty="0">
                <a:solidFill>
                  <a:srgbClr val="0070C0"/>
                </a:solidFill>
                <a:latin typeface="Times New Roman" panose="02020603050405020304" pitchFamily="18" charset="0"/>
                <a:cs typeface="Times New Roman" panose="02020603050405020304" pitchFamily="18" charset="0"/>
              </a:rPr>
              <a:t>В странах Евросоюза активно развивается не рыночная система организация медицинской помощи (Скандинавские страны, Испания, Италия, Португалия, многие страны бывшего СССР)</a:t>
            </a:r>
          </a:p>
          <a:p>
            <a:pPr marL="0" indent="0">
              <a:buNone/>
              <a:defRPr/>
            </a:pPr>
            <a:r>
              <a:rPr lang="ru-RU" sz="2800" dirty="0">
                <a:solidFill>
                  <a:srgbClr val="0070C0"/>
                </a:solidFill>
                <a:latin typeface="Times New Roman" panose="02020603050405020304" pitchFamily="18" charset="0"/>
                <a:cs typeface="Times New Roman" panose="02020603050405020304" pitchFamily="18" charset="0"/>
              </a:rPr>
              <a:t>   В странах Евросоюза в настоящее время </a:t>
            </a:r>
            <a:r>
              <a:rPr lang="ru-RU" sz="2800" i="1" dirty="0">
                <a:solidFill>
                  <a:srgbClr val="0070C0"/>
                </a:solidFill>
                <a:latin typeface="Times New Roman" panose="02020603050405020304" pitchFamily="18" charset="0"/>
                <a:cs typeface="Times New Roman" panose="02020603050405020304" pitchFamily="18" charset="0"/>
              </a:rPr>
              <a:t> </a:t>
            </a:r>
            <a:r>
              <a:rPr lang="ru-RU" sz="2800" dirty="0">
                <a:solidFill>
                  <a:srgbClr val="0070C0"/>
                </a:solidFill>
                <a:latin typeface="Times New Roman" panose="02020603050405020304" pitchFamily="18" charset="0"/>
                <a:cs typeface="Times New Roman" panose="02020603050405020304" pitchFamily="18" charset="0"/>
              </a:rPr>
              <a:t>внедряется новая парадигма медицинской помощи; медицинского  и фармацевтического образования на основе концепции </a:t>
            </a:r>
            <a:r>
              <a:rPr lang="ru-RU" sz="2800" dirty="0">
                <a:solidFill>
                  <a:srgbClr val="C00000"/>
                </a:solidFill>
                <a:latin typeface="Times New Roman" panose="02020603050405020304" pitchFamily="18" charset="0"/>
                <a:cs typeface="Times New Roman" panose="02020603050405020304" pitchFamily="18" charset="0"/>
              </a:rPr>
              <a:t>«От лечения заболеваний к их предотвращению и поддержанию здоровья». </a:t>
            </a:r>
          </a:p>
          <a:p>
            <a:pPr marL="0" indent="0">
              <a:buNone/>
              <a:defRPr/>
            </a:pPr>
            <a:r>
              <a:rPr lang="ru-RU" sz="2800" dirty="0">
                <a:solidFill>
                  <a:srgbClr val="0070C0"/>
                </a:solidFill>
                <a:latin typeface="Times New Roman" panose="02020603050405020304" pitchFamily="18" charset="0"/>
                <a:cs typeface="Times New Roman" panose="02020603050405020304" pitchFamily="18" charset="0"/>
              </a:rPr>
              <a:t>Развивается система ПМСП, общественного здравоохранения на основе концепции ЗОЖ, </a:t>
            </a:r>
            <a:r>
              <a:rPr lang="ru-RU" sz="2800" dirty="0" err="1">
                <a:solidFill>
                  <a:srgbClr val="0070C0"/>
                </a:solidFill>
                <a:latin typeface="Times New Roman" panose="02020603050405020304" pitchFamily="18" charset="0"/>
                <a:cs typeface="Times New Roman" panose="02020603050405020304" pitchFamily="18" charset="0"/>
              </a:rPr>
              <a:t>здоровьесберегающего</a:t>
            </a:r>
            <a:r>
              <a:rPr lang="ru-RU" sz="2800" dirty="0">
                <a:solidFill>
                  <a:srgbClr val="0070C0"/>
                </a:solidFill>
                <a:latin typeface="Times New Roman" panose="02020603050405020304" pitchFamily="18" charset="0"/>
                <a:cs typeface="Times New Roman" panose="02020603050405020304" pitchFamily="18" charset="0"/>
              </a:rPr>
              <a:t> поведения.</a:t>
            </a:r>
          </a:p>
          <a:p>
            <a:pPr marL="0" indent="0">
              <a:buNone/>
              <a:defRPr/>
            </a:pPr>
            <a:r>
              <a:rPr lang="ru-RU" sz="2800" dirty="0">
                <a:solidFill>
                  <a:srgbClr val="0070C0"/>
                </a:solidFill>
                <a:latin typeface="Times New Roman" panose="02020603050405020304" pitchFamily="18" charset="0"/>
                <a:cs typeface="Times New Roman" panose="02020603050405020304" pitchFamily="18" charset="0"/>
              </a:rPr>
              <a:t>Профилактические принципы российского здравоохранения применены во многих станах Евросоюза.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static.1tv.ru/uploads/photo/image/6/big/465906_big_0d02f121a3.jpg">
            <a:extLst>
              <a:ext uri="{FF2B5EF4-FFF2-40B4-BE49-F238E27FC236}">
                <a16:creationId xmlns:a16="http://schemas.microsoft.com/office/drawing/2014/main" id="{34EFE099-1102-47F7-8967-2492F2A9E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48169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a:extLst>
              <a:ext uri="{FF2B5EF4-FFF2-40B4-BE49-F238E27FC236}">
                <a16:creationId xmlns:a16="http://schemas.microsoft.com/office/drawing/2014/main" id="{058D7F3A-C8A7-4F58-9A89-38F803562D82}"/>
              </a:ext>
            </a:extLst>
          </p:cNvPr>
          <p:cNvSpPr/>
          <p:nvPr/>
        </p:nvSpPr>
        <p:spPr>
          <a:xfrm>
            <a:off x="1516063" y="4611231"/>
            <a:ext cx="9965634" cy="2246769"/>
          </a:xfrm>
          <a:prstGeom prst="rect">
            <a:avLst/>
          </a:prstGeom>
          <a:solidFill>
            <a:schemeClr val="accent2">
              <a:lumMod val="50000"/>
            </a:schemeClr>
          </a:solidFill>
        </p:spPr>
        <p:txBody>
          <a:bodyPr wrap="square">
            <a:spAutoFit/>
          </a:bodyPr>
          <a:lstStyle/>
          <a:p>
            <a:pPr>
              <a:defRPr/>
            </a:pPr>
            <a:r>
              <a:rPr lang="ru-RU" sz="2000" b="1" dirty="0">
                <a:solidFill>
                  <a:srgbClr val="FFFF00"/>
                </a:solidFill>
                <a:latin typeface="Times New Roman" panose="02020603050405020304" pitchFamily="18" charset="0"/>
                <a:cs typeface="Times New Roman" panose="02020603050405020304" pitchFamily="18" charset="0"/>
              </a:rPr>
              <a:t>    Как справедливо отметил Президент, если плохо работает первичное звено, то специализированное звено не исправит положения в ухудшении здоровья населения страны. Этот тезис подкреплен многочисленными исследованиями.   </a:t>
            </a:r>
          </a:p>
          <a:p>
            <a:pPr>
              <a:defRPr/>
            </a:pPr>
            <a:r>
              <a:rPr lang="ru-RU" sz="1600" dirty="0">
                <a:solidFill>
                  <a:srgbClr val="FFFF00"/>
                </a:solidFill>
                <a:latin typeface="Times New Roman" panose="02020603050405020304" pitchFamily="18" charset="0"/>
                <a:cs typeface="Times New Roman" panose="02020603050405020304" pitchFamily="18" charset="0"/>
              </a:rPr>
              <a:t>С 1990 года в стране проводится реформа здравоохранения. Ее основные принципы: децентрализация управления, многоканальность финансирования, демонополизация лечебно-профилактических учреждений, внедрение рыночных механизмов, введения медицинского страхования. Ввиду отсутствия сбалансированной Программы реформ, ее этапов и нестабильность социально-экономического положения в стране реформа реализуется довольно хаотично, все вышеперечисленные принципы реализованы в недостаточной мере.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C4907B-5A00-4CDF-B1C8-E3F2BBE5193F}"/>
              </a:ext>
            </a:extLst>
          </p:cNvPr>
          <p:cNvSpPr>
            <a:spLocks noGrp="1"/>
          </p:cNvSpPr>
          <p:nvPr>
            <p:ph type="title"/>
          </p:nvPr>
        </p:nvSpPr>
        <p:spPr>
          <a:xfrm>
            <a:off x="755374" y="7591"/>
            <a:ext cx="10485783" cy="1083365"/>
          </a:xfrm>
          <a:solidFill>
            <a:srgbClr val="0070C0"/>
          </a:solidFill>
        </p:spPr>
        <p:txBody>
          <a:bodyPr>
            <a:normAutofit fontScale="90000"/>
          </a:bodyPr>
          <a:lstStyle/>
          <a:p>
            <a:pPr algn="ctr">
              <a:defRPr/>
            </a:pPr>
            <a:br>
              <a:rPr lang="ru-RU" altLang="ru-RU" sz="2800" dirty="0">
                <a:solidFill>
                  <a:schemeClr val="bg1"/>
                </a:solidFill>
                <a:latin typeface="Times New Roman" pitchFamily="18" charset="0"/>
                <a:cs typeface="Times New Roman" pitchFamily="18" charset="0"/>
              </a:rPr>
            </a:br>
            <a:r>
              <a:rPr lang="ru-RU" altLang="ru-RU" sz="2800" dirty="0">
                <a:solidFill>
                  <a:schemeClr val="bg1"/>
                </a:solidFill>
                <a:latin typeface="Times New Roman" pitchFamily="18" charset="0"/>
                <a:cs typeface="Times New Roman" pitchFamily="18" charset="0"/>
              </a:rPr>
              <a:t>ОХРАНА ЗДОРОВЬЯ НАСЕЛЕНИЯ</a:t>
            </a:r>
            <a:br>
              <a:rPr lang="ru-RU" altLang="ru-RU" sz="2800" dirty="0">
                <a:solidFill>
                  <a:schemeClr val="bg1"/>
                </a:solidFill>
                <a:latin typeface="Times New Roman" pitchFamily="18" charset="0"/>
                <a:cs typeface="Times New Roman" pitchFamily="18" charset="0"/>
              </a:rPr>
            </a:br>
            <a:br>
              <a:rPr lang="ru-RU" sz="2800" dirty="0">
                <a:solidFill>
                  <a:schemeClr val="bg1"/>
                </a:solidFill>
              </a:rPr>
            </a:br>
            <a:endParaRPr lang="ru-RU" sz="2800" dirty="0">
              <a:solidFill>
                <a:schemeClr val="bg1"/>
              </a:solidFill>
            </a:endParaRPr>
          </a:p>
        </p:txBody>
      </p:sp>
      <p:sp>
        <p:nvSpPr>
          <p:cNvPr id="112643" name="Объект 2">
            <a:extLst>
              <a:ext uri="{FF2B5EF4-FFF2-40B4-BE49-F238E27FC236}">
                <a16:creationId xmlns:a16="http://schemas.microsoft.com/office/drawing/2014/main" id="{B9FD99B2-6551-4FE0-A468-8A9D115F9B88}"/>
              </a:ext>
            </a:extLst>
          </p:cNvPr>
          <p:cNvSpPr>
            <a:spLocks noGrp="1"/>
          </p:cNvSpPr>
          <p:nvPr>
            <p:ph sz="quarter" idx="13"/>
          </p:nvPr>
        </p:nvSpPr>
        <p:spPr>
          <a:xfrm>
            <a:off x="755374" y="1341439"/>
            <a:ext cx="9491869" cy="4967287"/>
          </a:xfrm>
        </p:spPr>
        <p:txBody>
          <a:bodyPr/>
          <a:lstStyle/>
          <a:p>
            <a:pPr marL="44450" indent="0">
              <a:buNone/>
            </a:pPr>
            <a:r>
              <a:rPr lang="ru-RU" altLang="ru-RU" dirty="0">
                <a:solidFill>
                  <a:srgbClr val="C00000"/>
                </a:solidFill>
              </a:rPr>
              <a:t>     </a:t>
            </a:r>
            <a:r>
              <a:rPr lang="ru-RU" altLang="ru-RU" sz="2800" b="1" dirty="0">
                <a:solidFill>
                  <a:srgbClr val="C00000"/>
                </a:solidFill>
                <a:latin typeface="Times New Roman" panose="02020603050405020304" pitchFamily="18" charset="0"/>
                <a:cs typeface="Times New Roman" panose="02020603050405020304" pitchFamily="18" charset="0"/>
              </a:rPr>
              <a:t>Охрана здоровья населения - важнейшая задача социального государства, </a:t>
            </a:r>
            <a:r>
              <a:rPr lang="ru-RU" altLang="ru-RU" sz="2800" b="1" dirty="0">
                <a:solidFill>
                  <a:srgbClr val="0070C0"/>
                </a:solidFill>
                <a:latin typeface="Times New Roman" panose="02020603050405020304" pitchFamily="18" charset="0"/>
                <a:cs typeface="Times New Roman" panose="02020603050405020304" pitchFamily="18" charset="0"/>
              </a:rPr>
              <a:t>предусмотренная Конституцией РФ.     </a:t>
            </a:r>
          </a:p>
          <a:p>
            <a:pPr marL="44450" indent="0">
              <a:buNone/>
            </a:pPr>
            <a:r>
              <a:rPr lang="ru-RU" altLang="ru-RU" sz="2800" b="1" dirty="0">
                <a:solidFill>
                  <a:srgbClr val="0070C0"/>
                </a:solidFill>
                <a:latin typeface="Times New Roman" panose="02020603050405020304" pitchFamily="18" charset="0"/>
                <a:cs typeface="Times New Roman" panose="02020603050405020304" pitchFamily="18" charset="0"/>
              </a:rPr>
              <a:t>   Для ее решения необходим комплекс мер различного характера: политических, экономических, правовых, социальных, медицинских, гигиенических, противоэпидемических, научных. </a:t>
            </a:r>
          </a:p>
          <a:p>
            <a:pPr marL="44450" indent="0">
              <a:buNone/>
            </a:pPr>
            <a:r>
              <a:rPr lang="ru-RU" altLang="ru-RU" sz="2800" b="1" dirty="0">
                <a:solidFill>
                  <a:srgbClr val="0070C0"/>
                </a:solidFill>
                <a:latin typeface="Times New Roman" panose="02020603050405020304" pitchFamily="18" charset="0"/>
                <a:cs typeface="Times New Roman" panose="02020603050405020304" pitchFamily="18" charset="0"/>
              </a:rPr>
              <a:t>   Они направлены на сохранение и укрепление физического и психического здоровья граждан, предупреждение и лечение заболеваний.</a:t>
            </a: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4274</TotalTime>
  <Words>6498</Words>
  <Application>Microsoft Office PowerPoint</Application>
  <PresentationFormat>Широкоэкранный</PresentationFormat>
  <Paragraphs>192</Paragraphs>
  <Slides>65</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65</vt:i4>
      </vt:variant>
    </vt:vector>
  </HeadingPairs>
  <TitlesOfParts>
    <vt:vector size="71" baseType="lpstr">
      <vt:lpstr>Arial</vt:lpstr>
      <vt:lpstr>Calibri</vt:lpstr>
      <vt:lpstr>Times New Roman</vt:lpstr>
      <vt:lpstr>Trebuchet MS</vt:lpstr>
      <vt:lpstr>Wingdings 3</vt:lpstr>
      <vt:lpstr>Аспект</vt:lpstr>
      <vt:lpstr>Презентация PowerPoint</vt:lpstr>
      <vt:lpstr>Основные тезисы: 1. Государство является гарантом охраны здоровья населения РФ. Исторический опыт доказывает, что в условиях глобальных угроз  Российское Государство – функционирует эффективно. 2. ОМС РФ – положительный опыт нахождения постоянного источника финансирования государственной системы здравоохранения. Рыночные отношения в здравоохранении не подходят в условии новых вызовов связанных с пандемиями.   3. ОМС создал важные институты, которые необходимо сохранить на будущее при возможном переходе к национальной системе здравоохранения (Семашко). ФФОМС.ТФОМС (как филиалы). Стандартизация медицинских организаций через систему лицензирования и аккредитацию кадров. 4. ФФОМС способен стать главным страховщиком без страховых организаций в системе ОМС. 5. Страховые медицинские организации должны развивать ДМС.  6. Частная система здравоохранения должна быть участником системы ОМС, как исключение, при невозможности найти поставщика среди государственных ЛПУ. 7. Поддержка Государством развития частной системы здравоохранения, как конституционного принципа возможности выбора альтернативы населением. 8. Запрет платных услуг в государственных медицинских организациях – участников Программы государственных гарантий в системе ОМС. 9. Упрощение (реформа) системы ПМСП.  Служба общественного здравоохранения.</vt:lpstr>
      <vt:lpstr>Презентация PowerPoint</vt:lpstr>
      <vt:lpstr>Презентация PowerPoint</vt:lpstr>
      <vt:lpstr>Презентация PowerPoint</vt:lpstr>
      <vt:lpstr>Презентация PowerPoint</vt:lpstr>
      <vt:lpstr>Здравоохранение Евросоюза в перспективе. </vt:lpstr>
      <vt:lpstr>Презентация PowerPoint</vt:lpstr>
      <vt:lpstr> ОХРАНА ЗДОРОВЬЯ НАСЕЛЕНИЯ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Российская система здравоохранения прошла долгий путь становления от частной системы здравоохранения – народной медицины средневекового периода (возмездной, с участием иностранных врачей),  до хорошо развитой системы здравоохранения советского периода, основанной на профилактических принципах (конец 70-х годов 20 века).       Существенные изменения система здравоохранения претерпела в связи с переходом от бюджетного здравоохранения к системе медицинского страхования, внедрению рыночных отношений и развитию медицинских услуг, не характерных для традиций отечественной медицины.     Данная реформа здравоохранения на долгие годы отдалила здравоохранение России от профилактических принципов.  </vt:lpstr>
      <vt:lpstr>Одним из основных достижений отечественного государственного здравоохранения было развитие профилактических принципов, начиная с применения массовой вакцинации от оспы в XIX веке и уникального опыта внедрения диспансеризации раннего социалистического периода 30-х годов прошлого столетия.     Главным достижением данного метода был массовый охват населения прививками, поддержание здоровья на высоком уровне путем соблюдения рекомендаций здорового образа жизни (ЗОЖ), повышение самосознания населения о необходимости предупреждения болезней.        Подобные принципы невозможно внедрять только методом массового убеждения, они требовали законодательного закрепления.  Однако баланс между общественной безопасностью, связанной, в основном, с массовыми инфекционными заболеваниями и автономией личности, соблюдением обязательности и  добровольности,  всегда входил в противоречие с государственными интересами, направленными на защиту общественного здоровья нации.   </vt:lpstr>
      <vt:lpstr>   Интересы индивидуума и общества в целом часто не совпадают.  Однако, научный прогресс в медицине, становление государственного здравоохранения России началось именно с открытием вакцинопрофилактики, что ярко подтвердилось на практике.     Данное открытие способствовало развитию общественной профилактики и принятию законодательных ограничительных мер, зачастую носящих запретительный характер.      В условиях  появления особо опасных, непонятных, как Ковит-19 инфекционных заболеваний ярко проявляется Социальная функция Государства.      Именно Государство способно консолидировать общества на борьбе с новыми вызовами и найти для этого адекватные средства.  Рынок медицинских услуг в этом случае отступает на задний план.  История развития системы здравоохранения России доказывает данный тезис.   </vt:lpstr>
      <vt:lpstr>Этапы развития государственного принципа организации медицинской помощи населению России (национальная система государственного здравоохранения Семашко- Бевериджа)  I. 18- 19 ВЕК. Пандемия Оспы -  вакцинация населения от оспы, как пусковой механизм объединения медицинской службы вокруг российского Государства. II. Земская медицина на службе государства – этап ПМСП, создавший предпосылки для всеобщего охвата медицинской помощью сельского населения и в последующем городских жителей. Постепенный переход на государственную службу земских и думских врачей (остававшихся длительный период частными). Частная медицина на службе у государства. III. 1917 год. Становление и развитие профилактического принципа государственного здравоохранения России, основанного на массовом диспансерном методе и борьбе с инфекционными заболеваниями, как система обеспечения безопасности Государства. Отказ от частной медицины. IV. Всеобщая диспансеризация населения СССР. 1978-80 гг. Неудавшийся опыт оздоровления нации путем экстенсивного принципа развития. Кризис здравоохранения. Неправильные приоритеты. V. Этап перехода РФ от бюджетного здравоохранения к рыночной модели медицинского страхования.      1. 1991 – 1993 г.г. Подготовка к внедрению Закона «О медицинском страховании в РФ», от 28.06.91.       2. 1993 – 2011 гг. Развитие медицинского страхования, накопление опыта реализации рыночных отношений в здравоохранении.     3. 2011-20017гг. Совершенствование медицинского страхования. Исправление ошибок предыдущих этапов перехода здравоохранения РФ к медицинскому страхованию. Новый Закон «Об обязательном медицинском страховании в Российской Федерации», от 29 ноября 2010 г. № 326-ФЗ VI.  Предлагаемый переход к национальной бюджетной системе здравоохранения с сохранением ФФОМС и филиалов ТФОМС. Возвращение к истокам системы Семашко.         </vt:lpstr>
      <vt:lpstr>I. 18- 19 ВЕК. Пандемия Оспы -  вакцинация населения от оспы, как пусковой механизм объединения медицинской службы вокруг Государства. Защита царской семьи и детей до 8 лет.</vt:lpstr>
      <vt:lpstr>      Первое правительственное распоряжение относительно оспы появилось в царствование Федора Алексеевича – именной указ № 826 от 8 июня 1680 г., где говорилось, что тем, которые имели доступ ко двору, объявлено, чтобы они не имели никакого сообщения с особою государя, пока у них в доме не пройдет болезнь.     За неисполнение этих правил виновный подвергался строгому наказанию: «И тот за такую их бесстрашную дерзость и за неостерегательство Его Государева здоровья, по сыску быть в великой опале, а иным и в наказаньи, и в разореньи без всякого милосердия и пощады, и поместьи их, и вотчины взяты будут на него, Великого Государя, и отданы в раздачу бесповоротно».   </vt:lpstr>
      <vt:lpstr>         Государство всегда находило возможность защитить население России в момент наиболее сложных периодов развития связанных с массовыми инфекционными заболеваниями представляющих угрозу безопасности и суверенитету России.    Пандемия оспы, XVIII-XIX веков,  которая в результате принятых мер Государством, лично Екатериной II стимулировала создание системы защиты населения применением метода вакцинации.     Это начало государственной системы профилактики и начала формирования государственного здравоохранения.                                  Основным контингентом защиты являлись дети до 8 лет и царская семья.  </vt:lpstr>
      <vt:lpstr>Презентация PowerPoint</vt:lpstr>
      <vt:lpstr>Презентация PowerPoint</vt:lpstr>
      <vt:lpstr>Презентация PowerPoint</vt:lpstr>
      <vt:lpstr>Презентация PowerPoint</vt:lpstr>
      <vt:lpstr> II. Земская медицина на службе государства – этап ПМСП, создавший предпосылки для всеобщего охвата медицинской помощью сельского населения и в последующем городских жителей. Постепенный переход на государственную службу земских и думских врачей (остававшихся длительный период частными). Частная медицина на службе у государства.   </vt:lpstr>
      <vt:lpstr>Период земской медицины, привлечение частных врачей для исполнения нужд государства для борьбы с инфекционными заболеваниями на селе. Развитие земской медицины. Становление государственной медицинской службы основанной на земской реформе Александра II.   Основной контингент – сельское население России.  </vt:lpstr>
      <vt:lpstr>Презентация PowerPoint</vt:lpstr>
      <vt:lpstr>Презентация PowerPoint</vt:lpstr>
      <vt:lpstr>Презентация PowerPoint</vt:lpstr>
      <vt:lpstr>Презентация PowerPoint</vt:lpstr>
      <vt:lpstr>Презентация PowerPoint</vt:lpstr>
      <vt:lpstr>  III. 1917 год. Становление и развитие профилактического принципа государственного здравоохранения России, основанного на массовом диспансерном методе и борьбе с инфекционными заболеваниями, как системы обеспечения безопасности Государства. Отказ от частной медицины.  </vt:lpstr>
      <vt:lpstr>   Массовые инфекционные заболевания, смертность населения (на 1000 человек) составляла почти 23,0, а из 1000 родившихся детей свыше 230 умирали, не дожив и до 1 года.       Средняя продолжительность жизни населения Петербурга равнялась всего лишь 34 годам. В этих условиях переход к государственному характеру советского здравоохранения, его профилактической направленности было исторически оправдано.        Беспрецедентная детская смертность, эпидемия всего населения тифа, дизентерии и других инфекционных заболеваний поставило под сомнение выживание молодой советской республики. В.И.Ленин провозгласил приоритетный принцип охраны здоровья рабочих.          "В стране, которая разорена, первая задача - спасти трудящегося! Первая производительная сила всего человечества есть рабочий, трудящийся. Если он выживет, мы все восстановим". </vt:lpstr>
      <vt:lpstr>   За сравнительно короткий период времени советским здравоохранением были достигнуты большие успехи в быстрой ликвидации эпидемических и социальных болезней!          Увеличилась средняя продолжительность жизни более чем в 2 раза; общая смертность снизилась в 3 раза; а детская смертность - в 11 раз.         Полностью ликвидированы были такие опасные болезни как холера, чума, оспа и дифтерия, резко сократилась заболеваемость туберкулезом, полиомиелитом и другими заболеваниями. </vt:lpstr>
      <vt:lpstr>Презентация PowerPoint</vt:lpstr>
      <vt:lpstr>Успехи были обеспечены грамотным руководством Наркомздрава   Н.А. Семашко, который разработал и внедрил  основные принципы социалистического здравоохранения, во многом совпадающие с идеями национальных («бевериджских») систем, предвосхищая их.               Отличие от бевериджских систем для «семашкинской» системы характерно  – всеобъемлющая роль государства в деятельности отрасли, сверхцентрализация управления, преимущественно государственное  финансирование здравоохранения.  </vt:lpstr>
      <vt:lpstr>IV. Всеобщая диспансеризация населения СССР. 1978-80 гг. Неудавшийся опыт оздоровления нации путем экстенсивного принципа развития. Кризис здравоохранения. Неправильные приоритеты.   </vt:lpstr>
      <vt:lpstr>    Ухудшение качества здравоохранения в этот период и замедление роста положительных медико-демографических показателей выдвинула идею руководством отрасли - всеобщей диспансеризации. Идея в принципе правильная, но рассчитанная на территориально-производственный, массовый принцип реализации.           Это был экстенсивный подход, хотя и учитывающий оценку качества и эффективности медицинской помощи, но без индивидуальных особенностей человека и семьи.     “Конвейерный”, “скрининговый” тип обслуживания не встретил доверия у населения и врачей. Он фактически повторил ошибки раннего этапа диспансеризации в постреволюционный период, еще более отдалил врача и пациента друг от друга .    Тем не менее, был накоплен обширный материал, обогативший теорию и практику диспансеризации и социальной гигиены.                                 В 1980 году периодическими профилактическими медицинскими осмотрами было охвачено 112,5 млн. человек, под диспансерным наблюдением находилось 45 млн. больных. Однако объем и качество диспансеризации еще не отвечал поставленным задачам. </vt:lpstr>
      <vt:lpstr>                  Простые подсчеты показывали, что для охвата диспансеризацией всего населения, необходимо было подготовить около 300 тысяч врачей, т. е. на 30% больше существующих на тот период кадров. Стало окончательно ясно, что решить задачу оздоровления нации экстенсивными методами развития было невозможно.                                                                                   В этот период в соответствии с рекомендациями ВОЗ мировое здравоохранение переориентировалось на борьбу с факторами риска основных хронических заболеваний, борьбу за первичную социальную, медико-социальную профилактику и усиление роли первичного звена здравоохранения, как наиболее перспективный метод решения задач укрепления здоровья семьи и общества в целом, с активным вовлечением в этот процесс самого населения.  </vt:lpstr>
      <vt:lpstr>            Наступление перестроечного периода еще больше ухудшил медико-демографическую ситуацию в России. Остро стояла проблема недостатка бюджетного финансирования.  Применительно к здравоохранению трудно было ждать в конце 80-х, начале 90-х годов резкого увеличения бюджетного финансирования. Необходимо было искать более эффективные и экономически оправданные модели.                 Эксперты (в том числе и иностранные) предложили: введение системы страховой  медицины с созданием страховых фондов, привлечением частных страховых компаний и лечебных организаций, надежда на конкуренцию в сфере здравоохранения, выход из кризиса.                  Страховая система по мнению политиков и специалистов организаторов здравоохранения решала две задачи: 1. Увеличение финансирования здравоохранения минимум в два раза за счет налогоподобного взноса (от 3,6% до 5.1% к ФОТ); 2. Улучшение качества медицинской помощи.</vt:lpstr>
      <vt:lpstr>Презентация PowerPoint</vt:lpstr>
      <vt:lpstr>Презентация PowerPoint</vt:lpstr>
      <vt:lpstr>  Перестройка 90-х годов вызвала необходимость спасения отечественного здравоохранения. Нависла угроза развала здравоохранения.    Начался поиск путей адекватного финансирования из-за отсутствия бюджетных средств.  Выход был найдет в страховой медицине после изучения опыта зарубежных стран, работающих в капиталистических условиях, на рыночных принципах (медицинская услуга).     Государство опять приняло меры по спасению здравоохранения прежде всего исходя из бедственного положения населения страны, социально незащищенных слоев.    Государство обеспечило всеобщность и бесплатность медицинской помощи за счет социального налога на ОМС. Для ускорения внедрения принципов медицинского страхования были привлечены частные страховые медицинские организации. На первом этапе их роль была чрезвычайно полезной и важной. Вывод - население России не может выжить без поддержки Государства.     </vt:lpstr>
      <vt:lpstr>Презентация PowerPoint</vt:lpstr>
      <vt:lpstr>Презентация PowerPoint</vt:lpstr>
      <vt:lpstr>Что положительного дала система ОМС за прошедший период с 1991 года:  1. Спасла отечественное здравоохранение от развала, путем введения социального налога на ОМС (начиная с 3,6% доведя его до5,1%). 2. Создала устойчивую модель социального страхования в системе здравоохранения РФ (ФФОМС и филиалов ТФОМС).                                          Это надо сохранить и государственной системе здравоохранения (без коммерческих страховых организаций). 3. Сохранила медицинскую инфраструктуру здравоохранения РФ. 4. Позволила стандартизировать медицинскую деятельность (кадры, медицинская деятельность, медицинские услуги, и др.). Введены понятия Аккредитации, Порядков медицинской помощи, Стандартов, Протоколов, условий лицензирования и др.</vt:lpstr>
      <vt:lpstr>Что положительного дала система ОМС за прошедший период с 1991 года:  5. Научила ЛПУ выживать в экстремальных условиях. 6. Развила систему менеджмента качества медицинской помощи. Разработала стандарты ее оценки с помощью страховой экспертной системы.  7. Частично развить конкуренцию среди участников Программы государственных гарантий (в основном стационарной системы). 8. Позволила создать развитую (альтернативную) систему частного здравоохранения. </vt:lpstr>
      <vt:lpstr>Что положительного дала система ОМС за прошедший период с 1991 года:  9. Создала новую систему защиты прав пациентов в системе ТФОМС, в том числе и с помощью юридических служб, медицинских юристов.  10. Предложила возможность участия частной системы здравоохранение в обеспечении Программы государственных гарантий медицинской помощи населению РФ. 11. Создала возможность выбора медицинских организаций пациенту.   </vt:lpstr>
      <vt:lpstr>Презентация PowerPoint</vt:lpstr>
      <vt:lpstr>Презентация PowerPoint</vt:lpstr>
      <vt:lpstr>Презентация PowerPoint</vt:lpstr>
      <vt:lpstr>Презентация PowerPoint</vt:lpstr>
      <vt:lpstr>Презентация PowerPoint</vt:lpstr>
      <vt:lpstr>Роль и место частной системы здравоохранения в РФ.</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Игорь Акулин</dc:creator>
  <cp:lastModifiedBy>Игорь Акулин</cp:lastModifiedBy>
  <cp:revision>142</cp:revision>
  <dcterms:created xsi:type="dcterms:W3CDTF">2020-11-22T16:34:59Z</dcterms:created>
  <dcterms:modified xsi:type="dcterms:W3CDTF">2020-11-26T18:26:05Z</dcterms:modified>
</cp:coreProperties>
</file>