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403" r:id="rId2"/>
    <p:sldId id="380" r:id="rId3"/>
    <p:sldId id="436" r:id="rId4"/>
    <p:sldId id="437" r:id="rId5"/>
    <p:sldId id="400" r:id="rId6"/>
    <p:sldId id="402" r:id="rId7"/>
    <p:sldId id="383" r:id="rId8"/>
    <p:sldId id="445" r:id="rId9"/>
    <p:sldId id="446" r:id="rId10"/>
    <p:sldId id="444" r:id="rId11"/>
    <p:sldId id="440" r:id="rId12"/>
    <p:sldId id="441" r:id="rId13"/>
    <p:sldId id="447" r:id="rId14"/>
    <p:sldId id="467" r:id="rId15"/>
    <p:sldId id="448" r:id="rId16"/>
    <p:sldId id="396" r:id="rId17"/>
    <p:sldId id="385" r:id="rId18"/>
    <p:sldId id="390" r:id="rId19"/>
    <p:sldId id="399" r:id="rId20"/>
    <p:sldId id="404" r:id="rId21"/>
    <p:sldId id="406" r:id="rId22"/>
    <p:sldId id="405" r:id="rId23"/>
    <p:sldId id="407" r:id="rId24"/>
    <p:sldId id="408" r:id="rId25"/>
    <p:sldId id="409" r:id="rId26"/>
    <p:sldId id="410" r:id="rId27"/>
    <p:sldId id="416" r:id="rId28"/>
    <p:sldId id="411" r:id="rId29"/>
    <p:sldId id="412" r:id="rId30"/>
    <p:sldId id="413" r:id="rId31"/>
    <p:sldId id="414" r:id="rId32"/>
    <p:sldId id="419" r:id="rId33"/>
    <p:sldId id="418" r:id="rId34"/>
    <p:sldId id="428" r:id="rId35"/>
    <p:sldId id="429" r:id="rId36"/>
    <p:sldId id="430" r:id="rId37"/>
    <p:sldId id="449" r:id="rId38"/>
    <p:sldId id="466" r:id="rId39"/>
    <p:sldId id="450" r:id="rId40"/>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5" autoAdjust="0"/>
    <p:restoredTop sz="94660"/>
  </p:normalViewPr>
  <p:slideViewPr>
    <p:cSldViewPr>
      <p:cViewPr>
        <p:scale>
          <a:sx n="66" d="100"/>
          <a:sy n="66" d="100"/>
        </p:scale>
        <p:origin x="-2934" y="-10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09F2A491-4FA9-4107-8D0D-0E610AD9ED58}" type="datetimeFigureOut">
              <a:rPr lang="fr-FR" smtClean="0"/>
              <a:t>16/12/2016</a:t>
            </a:fld>
            <a:endParaRPr lang="fr-FR"/>
          </a:p>
        </p:txBody>
      </p:sp>
      <p:sp>
        <p:nvSpPr>
          <p:cNvPr id="4" name="Espace réservé du pied de page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9CA6F109-DAF8-4D9B-86E3-4014FC04F2D3}" type="slidenum">
              <a:rPr lang="fr-FR" smtClean="0"/>
              <a:t>‹N°›</a:t>
            </a:fld>
            <a:endParaRPr lang="fr-FR"/>
          </a:p>
        </p:txBody>
      </p:sp>
    </p:spTree>
    <p:extLst>
      <p:ext uri="{BB962C8B-B14F-4D97-AF65-F5344CB8AC3E}">
        <p14:creationId xmlns:p14="http://schemas.microsoft.com/office/powerpoint/2010/main" val="1295857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85FDA28A-FB35-4905-9F3B-F2BCA1922EAE}" type="datetimeFigureOut">
              <a:rPr lang="fr-FR" smtClean="0"/>
              <a:t>16/12/2016</a:t>
            </a:fld>
            <a:endParaRPr lang="fr-FR"/>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fr-FR"/>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48E2E18-EF92-4B4B-AC64-4CA27FAB5BB2}" type="slidenum">
              <a:rPr lang="fr-FR" smtClean="0"/>
              <a:t>‹N°›</a:t>
            </a:fld>
            <a:endParaRPr lang="fr-FR"/>
          </a:p>
        </p:txBody>
      </p:sp>
    </p:spTree>
    <p:extLst>
      <p:ext uri="{BB962C8B-B14F-4D97-AF65-F5344CB8AC3E}">
        <p14:creationId xmlns:p14="http://schemas.microsoft.com/office/powerpoint/2010/main" val="3911153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F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FR"/>
          </a:p>
        </p:txBody>
      </p:sp>
      <p:sp>
        <p:nvSpPr>
          <p:cNvPr id="4" name="Date Placeholder 3"/>
          <p:cNvSpPr>
            <a:spLocks noGrp="1"/>
          </p:cNvSpPr>
          <p:nvPr>
            <p:ph type="dt" sz="half" idx="10"/>
          </p:nvPr>
        </p:nvSpPr>
        <p:spPr/>
        <p:txBody>
          <a:bodyPr/>
          <a:lstStyle/>
          <a:p>
            <a:fld id="{F557EC8A-BCE0-402B-99E3-E5F3641DDF76}" type="datetime1">
              <a:rPr lang="fr-FR" smtClean="0"/>
              <a:t>16/12/2016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6E64AF1-B2DA-4863-ADC3-8EDCD797695C}" type="slidenum">
              <a:rPr lang="fr-FR" smtClean="0"/>
              <a:t>‹N°›</a:t>
            </a:fld>
            <a:endParaRPr lang="fr-FR"/>
          </a:p>
        </p:txBody>
      </p:sp>
    </p:spTree>
    <p:extLst>
      <p:ext uri="{BB962C8B-B14F-4D97-AF65-F5344CB8AC3E}">
        <p14:creationId xmlns:p14="http://schemas.microsoft.com/office/powerpoint/2010/main" val="134272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C3A02A43-944B-4572-BD3C-042A4532A322}" type="datetime1">
              <a:rPr lang="fr-FR" smtClean="0"/>
              <a:t>16/12/2016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6E64AF1-B2DA-4863-ADC3-8EDCD797695C}" type="slidenum">
              <a:rPr lang="fr-FR" smtClean="0"/>
              <a:t>‹N°›</a:t>
            </a:fld>
            <a:endParaRPr lang="fr-FR"/>
          </a:p>
        </p:txBody>
      </p:sp>
    </p:spTree>
    <p:extLst>
      <p:ext uri="{BB962C8B-B14F-4D97-AF65-F5344CB8AC3E}">
        <p14:creationId xmlns:p14="http://schemas.microsoft.com/office/powerpoint/2010/main" val="1510137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5C032B-18C0-473B-8AAA-8210EC845084}" type="datetime1">
              <a:rPr lang="fr-FR" smtClean="0"/>
              <a:t>16/12/2016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6E64AF1-B2DA-4863-ADC3-8EDCD797695C}" type="slidenum">
              <a:rPr lang="fr-FR" smtClean="0"/>
              <a:t>‹N°›</a:t>
            </a:fld>
            <a:endParaRPr lang="fr-FR"/>
          </a:p>
        </p:txBody>
      </p:sp>
    </p:spTree>
    <p:extLst>
      <p:ext uri="{BB962C8B-B14F-4D97-AF65-F5344CB8AC3E}">
        <p14:creationId xmlns:p14="http://schemas.microsoft.com/office/powerpoint/2010/main" val="2996590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Date Placeholder 4"/>
          <p:cNvSpPr>
            <a:spLocks noGrp="1"/>
          </p:cNvSpPr>
          <p:nvPr>
            <p:ph type="dt" sz="half" idx="10"/>
          </p:nvPr>
        </p:nvSpPr>
        <p:spPr/>
        <p:txBody>
          <a:bodyPr/>
          <a:lstStyle/>
          <a:p>
            <a:fld id="{76B7E38D-799D-4BCB-8606-D6C6AA2E2FD8}" type="datetime1">
              <a:rPr lang="fr-FR" smtClean="0"/>
              <a:t>16/12/2016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6E64AF1-B2DA-4863-ADC3-8EDCD797695C}" type="slidenum">
              <a:rPr lang="fr-FR" smtClean="0"/>
              <a:t>‹N°›</a:t>
            </a:fld>
            <a:endParaRPr lang="fr-FR"/>
          </a:p>
        </p:txBody>
      </p:sp>
    </p:spTree>
    <p:extLst>
      <p:ext uri="{BB962C8B-B14F-4D97-AF65-F5344CB8AC3E}">
        <p14:creationId xmlns:p14="http://schemas.microsoft.com/office/powerpoint/2010/main" val="1582045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Date Placeholder 6"/>
          <p:cNvSpPr>
            <a:spLocks noGrp="1"/>
          </p:cNvSpPr>
          <p:nvPr>
            <p:ph type="dt" sz="half" idx="10"/>
          </p:nvPr>
        </p:nvSpPr>
        <p:spPr/>
        <p:txBody>
          <a:bodyPr/>
          <a:lstStyle/>
          <a:p>
            <a:fld id="{09B8C6D1-3AFD-45B5-9510-7F1C3DEB243F}" type="datetime1">
              <a:rPr lang="fr-FR" smtClean="0"/>
              <a:t>16/12/2016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86E64AF1-B2DA-4863-ADC3-8EDCD797695C}" type="slidenum">
              <a:rPr lang="fr-FR" smtClean="0"/>
              <a:t>‹N°›</a:t>
            </a:fld>
            <a:endParaRPr lang="fr-FR"/>
          </a:p>
        </p:txBody>
      </p:sp>
    </p:spTree>
    <p:extLst>
      <p:ext uri="{BB962C8B-B14F-4D97-AF65-F5344CB8AC3E}">
        <p14:creationId xmlns:p14="http://schemas.microsoft.com/office/powerpoint/2010/main" val="941639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Date Placeholder 2"/>
          <p:cNvSpPr>
            <a:spLocks noGrp="1"/>
          </p:cNvSpPr>
          <p:nvPr>
            <p:ph type="dt" sz="half" idx="10"/>
          </p:nvPr>
        </p:nvSpPr>
        <p:spPr/>
        <p:txBody>
          <a:bodyPr/>
          <a:lstStyle/>
          <a:p>
            <a:fld id="{C69AE61D-3F32-4E62-9C1F-B34D6C080C04}" type="datetime1">
              <a:rPr lang="fr-FR" smtClean="0"/>
              <a:t>16/12/2016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86E64AF1-B2DA-4863-ADC3-8EDCD797695C}" type="slidenum">
              <a:rPr lang="fr-FR" smtClean="0"/>
              <a:t>‹N°›</a:t>
            </a:fld>
            <a:endParaRPr lang="fr-FR"/>
          </a:p>
        </p:txBody>
      </p:sp>
    </p:spTree>
    <p:extLst>
      <p:ext uri="{BB962C8B-B14F-4D97-AF65-F5344CB8AC3E}">
        <p14:creationId xmlns:p14="http://schemas.microsoft.com/office/powerpoint/2010/main" val="2388994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A4CEB6-CD0B-476E-A909-866B564EF919}" type="datetime1">
              <a:rPr lang="fr-FR" smtClean="0"/>
              <a:t>16/12/2016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86E64AF1-B2DA-4863-ADC3-8EDCD797695C}" type="slidenum">
              <a:rPr lang="fr-FR" smtClean="0"/>
              <a:t>‹N°›</a:t>
            </a:fld>
            <a:endParaRPr lang="fr-FR"/>
          </a:p>
        </p:txBody>
      </p:sp>
    </p:spTree>
    <p:extLst>
      <p:ext uri="{BB962C8B-B14F-4D97-AF65-F5344CB8AC3E}">
        <p14:creationId xmlns:p14="http://schemas.microsoft.com/office/powerpoint/2010/main" val="1315453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8EAA94-09FB-4F76-B4E4-003C078C06D3}" type="datetime1">
              <a:rPr lang="fr-FR" smtClean="0"/>
              <a:t>16/12/2016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6E64AF1-B2DA-4863-ADC3-8EDCD797695C}" type="slidenum">
              <a:rPr lang="fr-FR" smtClean="0"/>
              <a:t>‹N°›</a:t>
            </a:fld>
            <a:endParaRPr lang="fr-FR"/>
          </a:p>
        </p:txBody>
      </p:sp>
    </p:spTree>
    <p:extLst>
      <p:ext uri="{BB962C8B-B14F-4D97-AF65-F5344CB8AC3E}">
        <p14:creationId xmlns:p14="http://schemas.microsoft.com/office/powerpoint/2010/main" val="2743580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AC4134-9002-4B93-91A6-4F982EB4AEE6}" type="datetime1">
              <a:rPr lang="fr-FR" smtClean="0"/>
              <a:t>16/12/2016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86E64AF1-B2DA-4863-ADC3-8EDCD797695C}" type="slidenum">
              <a:rPr lang="fr-FR" smtClean="0"/>
              <a:t>‹N°›</a:t>
            </a:fld>
            <a:endParaRPr lang="fr-FR"/>
          </a:p>
        </p:txBody>
      </p:sp>
    </p:spTree>
    <p:extLst>
      <p:ext uri="{BB962C8B-B14F-4D97-AF65-F5344CB8AC3E}">
        <p14:creationId xmlns:p14="http://schemas.microsoft.com/office/powerpoint/2010/main" val="3357322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4434FD57-B64E-48EE-839E-5CAD7A3D23EC}" type="datetime1">
              <a:rPr lang="fr-FR" smtClean="0"/>
              <a:t>16/12/2016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6E64AF1-B2DA-4863-ADC3-8EDCD797695C}" type="slidenum">
              <a:rPr lang="fr-FR" smtClean="0"/>
              <a:t>‹N°›</a:t>
            </a:fld>
            <a:endParaRPr lang="fr-FR"/>
          </a:p>
        </p:txBody>
      </p:sp>
    </p:spTree>
    <p:extLst>
      <p:ext uri="{BB962C8B-B14F-4D97-AF65-F5344CB8AC3E}">
        <p14:creationId xmlns:p14="http://schemas.microsoft.com/office/powerpoint/2010/main" val="2039548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34718FBA-DBDA-4695-BC5C-AD163DEFA727}" type="datetime1">
              <a:rPr lang="fr-FR" smtClean="0"/>
              <a:t>16/12/2016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86E64AF1-B2DA-4863-ADC3-8EDCD797695C}" type="slidenum">
              <a:rPr lang="fr-FR" smtClean="0"/>
              <a:t>‹N°›</a:t>
            </a:fld>
            <a:endParaRPr lang="fr-FR"/>
          </a:p>
        </p:txBody>
      </p:sp>
    </p:spTree>
    <p:extLst>
      <p:ext uri="{BB962C8B-B14F-4D97-AF65-F5344CB8AC3E}">
        <p14:creationId xmlns:p14="http://schemas.microsoft.com/office/powerpoint/2010/main" val="1219899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F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EC7BF3-A602-4FBC-A619-CEFA086E00AD}" type="datetime1">
              <a:rPr lang="fr-FR" smtClean="0"/>
              <a:t>16/12/2016</a:t>
            </a:fld>
            <a:endParaRPr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E64AF1-B2DA-4863-ADC3-8EDCD797695C}" type="slidenum">
              <a:rPr lang="fr-FR" smtClean="0"/>
              <a:t>‹N°›</a:t>
            </a:fld>
            <a:endParaRPr lang="fr-FR"/>
          </a:p>
        </p:txBody>
      </p:sp>
    </p:spTree>
    <p:extLst>
      <p:ext uri="{BB962C8B-B14F-4D97-AF65-F5344CB8AC3E}">
        <p14:creationId xmlns:p14="http://schemas.microsoft.com/office/powerpoint/2010/main" val="273260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sz="3600" b="1" smtClean="0">
                <a:solidFill>
                  <a:srgbClr val="FF0000"/>
                </a:solidFill>
                <a:latin typeface="Arial" pitchFamily="34" charset="0"/>
                <a:cs typeface="Arial" pitchFamily="34" charset="0"/>
              </a:rPr>
              <a:t>Fighting</a:t>
            </a:r>
            <a:r>
              <a:rPr lang="fr-FR" sz="3600" b="1" dirty="0" smtClean="0">
                <a:solidFill>
                  <a:srgbClr val="FF0000"/>
                </a:solidFill>
                <a:latin typeface="Arial" pitchFamily="34" charset="0"/>
                <a:cs typeface="Arial" pitchFamily="34" charset="0"/>
              </a:rPr>
              <a:t> </a:t>
            </a:r>
            <a:r>
              <a:rPr lang="fr-FR" sz="3600" b="1" dirty="0" smtClean="0">
                <a:solidFill>
                  <a:srgbClr val="FF0000"/>
                </a:solidFill>
                <a:latin typeface="Arial" pitchFamily="34" charset="0"/>
                <a:cs typeface="Arial" pitchFamily="34" charset="0"/>
              </a:rPr>
              <a:t>cartels </a:t>
            </a:r>
            <a:r>
              <a:rPr lang="fr-FR" sz="3600" b="1" dirty="0" err="1" smtClean="0">
                <a:solidFill>
                  <a:srgbClr val="FF0000"/>
                </a:solidFill>
                <a:latin typeface="Arial" pitchFamily="34" charset="0"/>
                <a:cs typeface="Arial" pitchFamily="34" charset="0"/>
              </a:rPr>
              <a:t>without</a:t>
            </a:r>
            <a:r>
              <a:rPr lang="fr-FR" sz="3600" b="1" dirty="0" smtClean="0">
                <a:solidFill>
                  <a:srgbClr val="FF0000"/>
                </a:solidFill>
                <a:latin typeface="Arial" pitchFamily="34" charset="0"/>
                <a:cs typeface="Arial" pitchFamily="34" charset="0"/>
              </a:rPr>
              <a:t> direct </a:t>
            </a:r>
            <a:r>
              <a:rPr lang="fr-FR" sz="3600" b="1" dirty="0" err="1" smtClean="0">
                <a:solidFill>
                  <a:srgbClr val="FF0000"/>
                </a:solidFill>
                <a:latin typeface="Arial" pitchFamily="34" charset="0"/>
                <a:cs typeface="Arial" pitchFamily="34" charset="0"/>
              </a:rPr>
              <a:t>evidence</a:t>
            </a:r>
            <a:endParaRPr lang="fr-FR" sz="3600" b="1" dirty="0">
              <a:solidFill>
                <a:srgbClr val="FF0000"/>
              </a:solidFill>
              <a:latin typeface="Arial" pitchFamily="34" charset="0"/>
              <a:cs typeface="Arial" pitchFamily="34" charset="0"/>
            </a:endParaRPr>
          </a:p>
        </p:txBody>
      </p:sp>
      <p:sp>
        <p:nvSpPr>
          <p:cNvPr id="3" name="TextBox 2"/>
          <p:cNvSpPr txBox="1"/>
          <p:nvPr/>
        </p:nvSpPr>
        <p:spPr>
          <a:xfrm>
            <a:off x="815982" y="2348880"/>
            <a:ext cx="7095211" cy="1631216"/>
          </a:xfrm>
          <a:prstGeom prst="rect">
            <a:avLst/>
          </a:prstGeom>
          <a:noFill/>
        </p:spPr>
        <p:txBody>
          <a:bodyPr wrap="none" rtlCol="0">
            <a:spAutoFit/>
          </a:bodyPr>
          <a:lstStyle/>
          <a:p>
            <a:pPr algn="ctr"/>
            <a:r>
              <a:rPr lang="fr-FR" sz="2000" b="1" i="1" dirty="0" err="1" smtClean="0">
                <a:latin typeface="Arial" pitchFamily="34" charset="0"/>
                <a:cs typeface="Arial" pitchFamily="34" charset="0"/>
              </a:rPr>
              <a:t>Frederic</a:t>
            </a:r>
            <a:r>
              <a:rPr lang="fr-FR" sz="2000" b="1" i="1" dirty="0" smtClean="0">
                <a:latin typeface="Arial" pitchFamily="34" charset="0"/>
                <a:cs typeface="Arial" pitchFamily="34" charset="0"/>
              </a:rPr>
              <a:t> Jenny</a:t>
            </a:r>
          </a:p>
          <a:p>
            <a:pPr algn="ctr"/>
            <a:r>
              <a:rPr lang="fr-FR" sz="2000" b="1" i="1" dirty="0">
                <a:latin typeface="Arial" pitchFamily="34" charset="0"/>
                <a:cs typeface="Arial" pitchFamily="34" charset="0"/>
              </a:rPr>
              <a:t> </a:t>
            </a:r>
            <a:endParaRPr lang="fr-FR" sz="2000" b="1" i="1" dirty="0" smtClean="0">
              <a:latin typeface="Arial" pitchFamily="34" charset="0"/>
              <a:cs typeface="Arial" pitchFamily="34" charset="0"/>
            </a:endParaRPr>
          </a:p>
          <a:p>
            <a:pPr algn="ctr"/>
            <a:r>
              <a:rPr lang="fr-FR" sz="2000" b="1" i="1" dirty="0" smtClean="0">
                <a:latin typeface="Arial" pitchFamily="34" charset="0"/>
                <a:cs typeface="Arial" pitchFamily="34" charset="0"/>
              </a:rPr>
              <a:t>Former Judge, French </a:t>
            </a:r>
            <a:r>
              <a:rPr lang="fr-FR" sz="2000" b="1" i="1" dirty="0" err="1" smtClean="0">
                <a:latin typeface="Arial" pitchFamily="34" charset="0"/>
                <a:cs typeface="Arial" pitchFamily="34" charset="0"/>
              </a:rPr>
              <a:t>Supreme</a:t>
            </a:r>
            <a:r>
              <a:rPr lang="fr-FR" sz="2000" b="1" i="1" dirty="0" smtClean="0">
                <a:latin typeface="Arial" pitchFamily="34" charset="0"/>
                <a:cs typeface="Arial" pitchFamily="34" charset="0"/>
              </a:rPr>
              <a:t> Court , 2004-2012</a:t>
            </a:r>
          </a:p>
          <a:p>
            <a:pPr algn="ctr"/>
            <a:r>
              <a:rPr lang="fr-FR" sz="2000" b="1" i="1" dirty="0" err="1" smtClean="0">
                <a:latin typeface="Arial" pitchFamily="34" charset="0"/>
                <a:cs typeface="Arial" pitchFamily="34" charset="0"/>
              </a:rPr>
              <a:t>Professor</a:t>
            </a:r>
            <a:r>
              <a:rPr lang="fr-FR" sz="2000" b="1" i="1" dirty="0" smtClean="0">
                <a:latin typeface="Arial" pitchFamily="34" charset="0"/>
                <a:cs typeface="Arial" pitchFamily="34" charset="0"/>
              </a:rPr>
              <a:t> of </a:t>
            </a:r>
            <a:r>
              <a:rPr lang="fr-FR" sz="2000" b="1" i="1" dirty="0" err="1" smtClean="0">
                <a:latin typeface="Arial" pitchFamily="34" charset="0"/>
                <a:cs typeface="Arial" pitchFamily="34" charset="0"/>
              </a:rPr>
              <a:t>economics</a:t>
            </a:r>
            <a:r>
              <a:rPr lang="fr-FR" sz="2000" b="1" i="1" dirty="0" smtClean="0">
                <a:latin typeface="Arial" pitchFamily="34" charset="0"/>
                <a:cs typeface="Arial" pitchFamily="34" charset="0"/>
              </a:rPr>
              <a:t>, ESSEC Business </a:t>
            </a:r>
            <a:r>
              <a:rPr lang="fr-FR" sz="2000" b="1" i="1" dirty="0" err="1" smtClean="0">
                <a:latin typeface="Arial" pitchFamily="34" charset="0"/>
                <a:cs typeface="Arial" pitchFamily="34" charset="0"/>
              </a:rPr>
              <a:t>School</a:t>
            </a:r>
            <a:r>
              <a:rPr lang="fr-FR" sz="2000" b="1" i="1" dirty="0" smtClean="0">
                <a:latin typeface="Arial" pitchFamily="34" charset="0"/>
                <a:cs typeface="Arial" pitchFamily="34" charset="0"/>
              </a:rPr>
              <a:t>, Paris </a:t>
            </a:r>
          </a:p>
          <a:p>
            <a:pPr algn="ctr"/>
            <a:r>
              <a:rPr lang="fr-FR" sz="2000" b="1" i="1" dirty="0" smtClean="0">
                <a:latin typeface="Arial" pitchFamily="34" charset="0"/>
                <a:cs typeface="Arial" pitchFamily="34" charset="0"/>
              </a:rPr>
              <a:t>Chair , </a:t>
            </a:r>
            <a:r>
              <a:rPr lang="fr-FR" sz="2000" b="1" i="1" dirty="0" err="1" smtClean="0">
                <a:latin typeface="Arial" pitchFamily="34" charset="0"/>
                <a:cs typeface="Arial" pitchFamily="34" charset="0"/>
              </a:rPr>
              <a:t>Competition</a:t>
            </a:r>
            <a:r>
              <a:rPr lang="fr-FR" sz="2000" b="1" i="1" dirty="0" smtClean="0">
                <a:latin typeface="Arial" pitchFamily="34" charset="0"/>
                <a:cs typeface="Arial" pitchFamily="34" charset="0"/>
              </a:rPr>
              <a:t> </a:t>
            </a:r>
            <a:r>
              <a:rPr lang="fr-FR" sz="2000" b="1" i="1" dirty="0" err="1" smtClean="0">
                <a:latin typeface="Arial" pitchFamily="34" charset="0"/>
                <a:cs typeface="Arial" pitchFamily="34" charset="0"/>
              </a:rPr>
              <a:t>Committee</a:t>
            </a:r>
            <a:r>
              <a:rPr lang="fr-FR" sz="2000" b="1" i="1" dirty="0" smtClean="0">
                <a:latin typeface="Arial" pitchFamily="34" charset="0"/>
                <a:cs typeface="Arial" pitchFamily="34" charset="0"/>
              </a:rPr>
              <a:t> OECD</a:t>
            </a:r>
            <a:endParaRPr lang="fr-FR" sz="2000" b="1" i="1" dirty="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86E64AF1-B2DA-4863-ADC3-8EDCD797695C}" type="slidenum">
              <a:rPr lang="fr-FR" smtClean="0"/>
              <a:t>1</a:t>
            </a:fld>
            <a:endParaRPr lang="fr-FR"/>
          </a:p>
        </p:txBody>
      </p:sp>
      <p:sp>
        <p:nvSpPr>
          <p:cNvPr id="4" name="ZoneTexte 3"/>
          <p:cNvSpPr txBox="1"/>
          <p:nvPr/>
        </p:nvSpPr>
        <p:spPr>
          <a:xfrm>
            <a:off x="2699792" y="-1323528"/>
            <a:ext cx="184731" cy="369332"/>
          </a:xfrm>
          <a:prstGeom prst="rect">
            <a:avLst/>
          </a:prstGeom>
          <a:noFill/>
        </p:spPr>
        <p:txBody>
          <a:bodyPr wrap="none" rtlCol="0">
            <a:spAutoFit/>
          </a:bodyPr>
          <a:lstStyle/>
          <a:p>
            <a:endParaRPr lang="fr-FR" dirty="0"/>
          </a:p>
        </p:txBody>
      </p:sp>
      <p:sp>
        <p:nvSpPr>
          <p:cNvPr id="6" name="ZoneTexte 5"/>
          <p:cNvSpPr txBox="1"/>
          <p:nvPr/>
        </p:nvSpPr>
        <p:spPr>
          <a:xfrm>
            <a:off x="2819687" y="5373216"/>
            <a:ext cx="3480505" cy="646331"/>
          </a:xfrm>
          <a:prstGeom prst="rect">
            <a:avLst/>
          </a:prstGeom>
          <a:noFill/>
        </p:spPr>
        <p:txBody>
          <a:bodyPr wrap="none" rtlCol="0">
            <a:spAutoFit/>
          </a:bodyPr>
          <a:lstStyle/>
          <a:p>
            <a:pPr algn="ctr"/>
            <a:r>
              <a:rPr lang="fr-FR" dirty="0" err="1" smtClean="0">
                <a:latin typeface="Arial" panose="020B0604020202020204" pitchFamily="34" charset="0"/>
                <a:cs typeface="Arial" panose="020B0604020202020204" pitchFamily="34" charset="0"/>
              </a:rPr>
              <a:t>Vedomosti</a:t>
            </a:r>
            <a:r>
              <a:rPr lang="fr-FR" dirty="0" smtClean="0">
                <a:latin typeface="Arial" panose="020B0604020202020204" pitchFamily="34" charset="0"/>
                <a:cs typeface="Arial" panose="020B0604020202020204" pitchFamily="34" charset="0"/>
              </a:rPr>
              <a:t> International Session</a:t>
            </a:r>
          </a:p>
          <a:p>
            <a:pPr algn="ctr"/>
            <a:r>
              <a:rPr lang="fr-FR" dirty="0" smtClean="0">
                <a:latin typeface="Arial" panose="020B0604020202020204" pitchFamily="34" charset="0"/>
                <a:cs typeface="Arial" panose="020B0604020202020204" pitchFamily="34" charset="0"/>
              </a:rPr>
              <a:t>Brussels </a:t>
            </a:r>
            <a:r>
              <a:rPr lang="fr-FR" dirty="0" err="1" smtClean="0">
                <a:latin typeface="Arial" panose="020B0604020202020204" pitchFamily="34" charset="0"/>
                <a:cs typeface="Arial" panose="020B0604020202020204" pitchFamily="34" charset="0"/>
              </a:rPr>
              <a:t>December</a:t>
            </a:r>
            <a:r>
              <a:rPr lang="fr-FR" dirty="0" smtClean="0">
                <a:latin typeface="Arial" panose="020B0604020202020204" pitchFamily="34" charset="0"/>
                <a:cs typeface="Arial" panose="020B0604020202020204" pitchFamily="34" charset="0"/>
              </a:rPr>
              <a:t> 16 2016</a:t>
            </a:r>
            <a:endParaRPr 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5095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864F3A-5E28-475B-8C49-410651D606CD}" type="slidenum">
              <a:rPr lang="fr-FR" smtClean="0"/>
              <a:pPr eaLnBrk="1" hangingPunct="1"/>
              <a:t>2</a:t>
            </a:fld>
            <a:endParaRPr lang="fr-FR" smtClean="0"/>
          </a:p>
        </p:txBody>
      </p:sp>
      <p:sp>
        <p:nvSpPr>
          <p:cNvPr id="54275" name="Rectangle 2"/>
          <p:cNvSpPr>
            <a:spLocks noGrp="1" noChangeArrowheads="1"/>
          </p:cNvSpPr>
          <p:nvPr>
            <p:ph type="title"/>
          </p:nvPr>
        </p:nvSpPr>
        <p:spPr>
          <a:xfrm>
            <a:off x="36512" y="-90264"/>
            <a:ext cx="9144000" cy="1143000"/>
          </a:xfrm>
        </p:spPr>
        <p:txBody>
          <a:bodyPr>
            <a:normAutofit/>
          </a:bodyPr>
          <a:lstStyle/>
          <a:p>
            <a:r>
              <a:rPr lang="en-US" sz="2800" b="1" dirty="0" smtClean="0">
                <a:solidFill>
                  <a:srgbClr val="C00000"/>
                </a:solidFill>
                <a:latin typeface="Arial" pitchFamily="34" charset="0"/>
                <a:cs typeface="Arial" pitchFamily="34" charset="0"/>
              </a:rPr>
              <a:t>Circumstantial evidence is employed in cartel cases in all countries</a:t>
            </a:r>
            <a:endParaRPr lang="fr-FR" sz="2800" b="1" dirty="0" smtClean="0">
              <a:solidFill>
                <a:srgbClr val="C00000"/>
              </a:solidFill>
              <a:latin typeface="Arial" pitchFamily="34" charset="0"/>
              <a:cs typeface="Arial" pitchFamily="34" charset="0"/>
            </a:endParaRPr>
          </a:p>
        </p:txBody>
      </p:sp>
      <p:sp>
        <p:nvSpPr>
          <p:cNvPr id="54276" name="Text Box 3"/>
          <p:cNvSpPr txBox="1">
            <a:spLocks noChangeArrowheads="1"/>
          </p:cNvSpPr>
          <p:nvPr/>
        </p:nvSpPr>
        <p:spPr bwMode="auto">
          <a:xfrm>
            <a:off x="323528" y="1147966"/>
            <a:ext cx="8588697"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dirty="0" smtClean="0">
                <a:latin typeface="Arial" pitchFamily="34" charset="0"/>
                <a:cs typeface="Arial" pitchFamily="34" charset="0"/>
              </a:rPr>
              <a:t>.Competition </a:t>
            </a:r>
            <a:r>
              <a:rPr lang="en-US" dirty="0">
                <a:latin typeface="Arial" pitchFamily="34" charset="0"/>
                <a:cs typeface="Arial" pitchFamily="34" charset="0"/>
              </a:rPr>
              <a:t>law enforcement officials always strive to obtain direct evidence of agreement </a:t>
            </a:r>
            <a:r>
              <a:rPr lang="en-US" dirty="0" smtClean="0">
                <a:latin typeface="Arial" pitchFamily="34" charset="0"/>
                <a:cs typeface="Arial" pitchFamily="34" charset="0"/>
              </a:rPr>
              <a:t>in prosecuting </a:t>
            </a:r>
            <a:r>
              <a:rPr lang="en-US" dirty="0">
                <a:latin typeface="Arial" pitchFamily="34" charset="0"/>
                <a:cs typeface="Arial" pitchFamily="34" charset="0"/>
              </a:rPr>
              <a:t>cartel cases, but sometimes it is not available. </a:t>
            </a:r>
            <a:endParaRPr lang="en-US" dirty="0" smtClean="0">
              <a:latin typeface="Arial" pitchFamily="34" charset="0"/>
              <a:cs typeface="Arial" pitchFamily="34" charset="0"/>
            </a:endParaRPr>
          </a:p>
          <a:p>
            <a:pPr algn="just" eaLnBrk="1" hangingPunct="1"/>
            <a:r>
              <a:rPr lang="en-US" dirty="0" smtClean="0">
                <a:latin typeface="Arial" pitchFamily="34" charset="0"/>
                <a:cs typeface="Arial" pitchFamily="34" charset="0"/>
              </a:rPr>
              <a:t>Cartel </a:t>
            </a:r>
            <a:r>
              <a:rPr lang="en-US" dirty="0">
                <a:latin typeface="Arial" pitchFamily="34" charset="0"/>
                <a:cs typeface="Arial" pitchFamily="34" charset="0"/>
              </a:rPr>
              <a:t>operators conceal </a:t>
            </a:r>
            <a:r>
              <a:rPr lang="en-US" dirty="0" smtClean="0">
                <a:latin typeface="Arial" pitchFamily="34" charset="0"/>
                <a:cs typeface="Arial" pitchFamily="34" charset="0"/>
              </a:rPr>
              <a:t>their activities </a:t>
            </a:r>
            <a:r>
              <a:rPr lang="en-US" dirty="0">
                <a:latin typeface="Arial" pitchFamily="34" charset="0"/>
                <a:cs typeface="Arial" pitchFamily="34" charset="0"/>
              </a:rPr>
              <a:t>and usually they do not co-operate with an investigation of their conduct, unless </a:t>
            </a:r>
            <a:r>
              <a:rPr lang="en-US" dirty="0" smtClean="0">
                <a:latin typeface="Arial" pitchFamily="34" charset="0"/>
                <a:cs typeface="Arial" pitchFamily="34" charset="0"/>
              </a:rPr>
              <a:t>they perceive </a:t>
            </a:r>
            <a:r>
              <a:rPr lang="en-US" dirty="0">
                <a:latin typeface="Arial" pitchFamily="34" charset="0"/>
                <a:cs typeface="Arial" pitchFamily="34" charset="0"/>
              </a:rPr>
              <a:t>that it is to their advantage to participate in a leniency </a:t>
            </a:r>
            <a:r>
              <a:rPr lang="en-US" dirty="0" err="1">
                <a:latin typeface="Arial" pitchFamily="34" charset="0"/>
                <a:cs typeface="Arial" pitchFamily="34" charset="0"/>
              </a:rPr>
              <a:t>programme</a:t>
            </a:r>
            <a:r>
              <a:rPr lang="en-US" dirty="0">
                <a:latin typeface="Arial" pitchFamily="34" charset="0"/>
                <a:cs typeface="Arial" pitchFamily="34" charset="0"/>
              </a:rPr>
              <a:t>. </a:t>
            </a:r>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dirty="0" smtClean="0">
                <a:latin typeface="Arial" pitchFamily="34" charset="0"/>
                <a:cs typeface="Arial" pitchFamily="34" charset="0"/>
              </a:rPr>
              <a:t>In </a:t>
            </a:r>
            <a:r>
              <a:rPr lang="en-US" dirty="0">
                <a:latin typeface="Arial" pitchFamily="34" charset="0"/>
                <a:cs typeface="Arial" pitchFamily="34" charset="0"/>
              </a:rPr>
              <a:t>this </a:t>
            </a:r>
            <a:r>
              <a:rPr lang="en-US" dirty="0" smtClean="0">
                <a:latin typeface="Arial" pitchFamily="34" charset="0"/>
                <a:cs typeface="Arial" pitchFamily="34" charset="0"/>
              </a:rPr>
              <a:t>context</a:t>
            </a:r>
            <a:r>
              <a:rPr lang="en-US" b="1" dirty="0" smtClean="0">
                <a:solidFill>
                  <a:srgbClr val="FF0000"/>
                </a:solidFill>
                <a:latin typeface="Arial" pitchFamily="34" charset="0"/>
                <a:cs typeface="Arial" pitchFamily="34" charset="0"/>
              </a:rPr>
              <a:t>, circumstantial </a:t>
            </a:r>
            <a:r>
              <a:rPr lang="en-US" b="1" dirty="0">
                <a:solidFill>
                  <a:srgbClr val="FF0000"/>
                </a:solidFill>
                <a:latin typeface="Arial" pitchFamily="34" charset="0"/>
                <a:cs typeface="Arial" pitchFamily="34" charset="0"/>
              </a:rPr>
              <a:t>evidence can be important. Almost every country making a written or </a:t>
            </a:r>
            <a:r>
              <a:rPr lang="en-US" b="1" dirty="0" smtClean="0">
                <a:solidFill>
                  <a:srgbClr val="FF0000"/>
                </a:solidFill>
                <a:latin typeface="Arial" pitchFamily="34" charset="0"/>
                <a:cs typeface="Arial" pitchFamily="34" charset="0"/>
              </a:rPr>
              <a:t>oral contribution </a:t>
            </a:r>
            <a:r>
              <a:rPr lang="en-US" b="1" dirty="0">
                <a:solidFill>
                  <a:srgbClr val="FF0000"/>
                </a:solidFill>
                <a:latin typeface="Arial" pitchFamily="34" charset="0"/>
                <a:cs typeface="Arial" pitchFamily="34" charset="0"/>
              </a:rPr>
              <a:t>to the roundtable described at least one case in which circumstantial evidence </a:t>
            </a:r>
            <a:r>
              <a:rPr lang="en-US" b="1" dirty="0" smtClean="0">
                <a:solidFill>
                  <a:srgbClr val="FF0000"/>
                </a:solidFill>
                <a:latin typeface="Arial" pitchFamily="34" charset="0"/>
                <a:cs typeface="Arial" pitchFamily="34" charset="0"/>
              </a:rPr>
              <a:t>was used </a:t>
            </a:r>
            <a:r>
              <a:rPr lang="en-US" b="1" dirty="0">
                <a:solidFill>
                  <a:srgbClr val="FF0000"/>
                </a:solidFill>
                <a:latin typeface="Arial" pitchFamily="34" charset="0"/>
                <a:cs typeface="Arial" pitchFamily="34" charset="0"/>
              </a:rPr>
              <a:t>to significant effect. </a:t>
            </a:r>
            <a:endParaRPr lang="en-US" b="1" dirty="0" smtClean="0">
              <a:solidFill>
                <a:srgbClr val="FF0000"/>
              </a:solidFill>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dirty="0" smtClean="0">
                <a:latin typeface="Arial" pitchFamily="34" charset="0"/>
                <a:cs typeface="Arial" pitchFamily="34" charset="0"/>
              </a:rPr>
              <a:t>At </a:t>
            </a:r>
            <a:r>
              <a:rPr lang="en-US" dirty="0">
                <a:latin typeface="Arial" pitchFamily="34" charset="0"/>
                <a:cs typeface="Arial" pitchFamily="34" charset="0"/>
              </a:rPr>
              <a:t>the same time, there are limits to the use of </a:t>
            </a:r>
            <a:r>
              <a:rPr lang="en-US" dirty="0" smtClean="0">
                <a:latin typeface="Arial" pitchFamily="34" charset="0"/>
                <a:cs typeface="Arial" pitchFamily="34" charset="0"/>
              </a:rPr>
              <a:t>circumstantial evidence</a:t>
            </a:r>
            <a:r>
              <a:rPr lang="en-US" dirty="0">
                <a:latin typeface="Arial" pitchFamily="34" charset="0"/>
                <a:cs typeface="Arial" pitchFamily="34" charset="0"/>
              </a:rPr>
              <a:t>. Such evidence, especially </a:t>
            </a:r>
            <a:r>
              <a:rPr lang="en-US" b="1" dirty="0">
                <a:solidFill>
                  <a:srgbClr val="FF0000"/>
                </a:solidFill>
                <a:latin typeface="Arial" pitchFamily="34" charset="0"/>
                <a:cs typeface="Arial" pitchFamily="34" charset="0"/>
              </a:rPr>
              <a:t>economic evidence, can be ambiguous</a:t>
            </a:r>
            <a:r>
              <a:rPr lang="en-US" dirty="0">
                <a:latin typeface="Arial" pitchFamily="34" charset="0"/>
                <a:cs typeface="Arial" pitchFamily="34" charset="0"/>
              </a:rPr>
              <a:t>. </a:t>
            </a:r>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dirty="0" smtClean="0">
                <a:latin typeface="Arial" pitchFamily="34" charset="0"/>
                <a:cs typeface="Arial" pitchFamily="34" charset="0"/>
              </a:rPr>
              <a:t>It </a:t>
            </a:r>
            <a:r>
              <a:rPr lang="en-US" dirty="0">
                <a:latin typeface="Arial" pitchFamily="34" charset="0"/>
                <a:cs typeface="Arial" pitchFamily="34" charset="0"/>
              </a:rPr>
              <a:t>must </a:t>
            </a:r>
            <a:r>
              <a:rPr lang="en-US" dirty="0" smtClean="0">
                <a:latin typeface="Arial" pitchFamily="34" charset="0"/>
                <a:cs typeface="Arial" pitchFamily="34" charset="0"/>
              </a:rPr>
              <a:t>be interpreted </a:t>
            </a:r>
            <a:r>
              <a:rPr lang="en-US" dirty="0">
                <a:latin typeface="Arial" pitchFamily="34" charset="0"/>
                <a:cs typeface="Arial" pitchFamily="34" charset="0"/>
              </a:rPr>
              <a:t>correctly by investigators, competition agencies and courts. </a:t>
            </a:r>
            <a:r>
              <a:rPr lang="en-US" dirty="0" smtClean="0">
                <a:latin typeface="Arial" pitchFamily="34" charset="0"/>
                <a:cs typeface="Arial" pitchFamily="34" charset="0"/>
              </a:rPr>
              <a:t>Importantly, </a:t>
            </a:r>
            <a:r>
              <a:rPr lang="en-US" b="1" dirty="0" smtClean="0">
                <a:solidFill>
                  <a:srgbClr val="FF0000"/>
                </a:solidFill>
                <a:latin typeface="Arial" pitchFamily="34" charset="0"/>
                <a:cs typeface="Arial" pitchFamily="34" charset="0"/>
              </a:rPr>
              <a:t>circumstantial </a:t>
            </a:r>
            <a:r>
              <a:rPr lang="en-US" b="1" dirty="0">
                <a:solidFill>
                  <a:srgbClr val="FF0000"/>
                </a:solidFill>
                <a:latin typeface="Arial" pitchFamily="34" charset="0"/>
                <a:cs typeface="Arial" pitchFamily="34" charset="0"/>
              </a:rPr>
              <a:t>evidence can be, and often is, used together with direct </a:t>
            </a:r>
            <a:r>
              <a:rPr lang="en-US" b="1" dirty="0" smtClean="0">
                <a:solidFill>
                  <a:srgbClr val="FF0000"/>
                </a:solidFill>
                <a:latin typeface="Arial" pitchFamily="34" charset="0"/>
                <a:cs typeface="Arial" pitchFamily="34" charset="0"/>
              </a:rPr>
              <a:t>evidence</a:t>
            </a:r>
          </a:p>
          <a:p>
            <a:pPr algn="just" eaLnBrk="1" hangingPunct="1"/>
            <a:endParaRPr lang="en-US" dirty="0">
              <a:latin typeface="Arial" pitchFamily="34" charset="0"/>
              <a:cs typeface="Arial" pitchFamily="34" charset="0"/>
            </a:endParaRPr>
          </a:p>
          <a:p>
            <a:pPr algn="just" eaLnBrk="1" hangingPunct="1"/>
            <a:r>
              <a:rPr lang="en-US" sz="1400" b="1" dirty="0" smtClean="0">
                <a:latin typeface="Arial" pitchFamily="34" charset="0"/>
                <a:cs typeface="Arial" pitchFamily="34" charset="0"/>
              </a:rPr>
              <a:t>OECD Competition </a:t>
            </a:r>
            <a:r>
              <a:rPr lang="en-US" sz="1400" b="1" dirty="0">
                <a:latin typeface="Arial" pitchFamily="34" charset="0"/>
                <a:cs typeface="Arial" pitchFamily="34" charset="0"/>
              </a:rPr>
              <a:t>Committee Roundtable Prosecuting Cartels without Direct </a:t>
            </a:r>
            <a:r>
              <a:rPr lang="en-US" sz="1400" b="1" dirty="0" smtClean="0">
                <a:latin typeface="Arial" pitchFamily="34" charset="0"/>
                <a:cs typeface="Arial" pitchFamily="34" charset="0"/>
              </a:rPr>
              <a:t>Evidence 2006</a:t>
            </a:r>
          </a:p>
          <a:p>
            <a:pPr algn="just" eaLnBrk="1" hangingPunct="1"/>
            <a:endParaRPr lang="en-US" dirty="0">
              <a:latin typeface="Arial" pitchFamily="34" charset="0"/>
              <a:cs typeface="Arial" pitchFamily="34" charset="0"/>
            </a:endParaRPr>
          </a:p>
        </p:txBody>
      </p:sp>
    </p:spTree>
    <p:extLst>
      <p:ext uri="{BB962C8B-B14F-4D97-AF65-F5344CB8AC3E}">
        <p14:creationId xmlns:p14="http://schemas.microsoft.com/office/powerpoint/2010/main" val="31190445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200" b="1" dirty="0" smtClean="0">
                <a:solidFill>
                  <a:srgbClr val="C00000"/>
                </a:solidFill>
                <a:latin typeface="Arial" pitchFamily="34" charset="0"/>
                <a:cs typeface="Arial" pitchFamily="34" charset="0"/>
              </a:rPr>
              <a:t>The </a:t>
            </a:r>
            <a:r>
              <a:rPr lang="fr-FR" sz="3200" b="1" dirty="0" err="1" smtClean="0">
                <a:solidFill>
                  <a:srgbClr val="C00000"/>
                </a:solidFill>
                <a:latin typeface="Arial" pitchFamily="34" charset="0"/>
                <a:cs typeface="Arial" pitchFamily="34" charset="0"/>
              </a:rPr>
              <a:t>secrecy</a:t>
            </a:r>
            <a:r>
              <a:rPr lang="fr-FR" sz="3200" b="1" dirty="0" smtClean="0">
                <a:solidFill>
                  <a:srgbClr val="C00000"/>
                </a:solidFill>
                <a:latin typeface="Arial" pitchFamily="34" charset="0"/>
                <a:cs typeface="Arial" pitchFamily="34" charset="0"/>
              </a:rPr>
              <a:t> of cartels and the </a:t>
            </a:r>
            <a:r>
              <a:rPr lang="fr-FR" sz="3200" b="1" dirty="0" err="1" smtClean="0">
                <a:solidFill>
                  <a:srgbClr val="C00000"/>
                </a:solidFill>
                <a:latin typeface="Arial" pitchFamily="34" charset="0"/>
                <a:cs typeface="Arial" pitchFamily="34" charset="0"/>
              </a:rPr>
              <a:t>problem</a:t>
            </a:r>
            <a:r>
              <a:rPr lang="fr-FR" sz="3200" b="1" dirty="0" smtClean="0">
                <a:solidFill>
                  <a:srgbClr val="C00000"/>
                </a:solidFill>
                <a:latin typeface="Arial" pitchFamily="34" charset="0"/>
                <a:cs typeface="Arial" pitchFamily="34" charset="0"/>
              </a:rPr>
              <a:t> of </a:t>
            </a:r>
            <a:r>
              <a:rPr lang="fr-FR" sz="3200" b="1" dirty="0" err="1" smtClean="0">
                <a:solidFill>
                  <a:srgbClr val="C00000"/>
                </a:solidFill>
                <a:latin typeface="Arial" pitchFamily="34" charset="0"/>
                <a:cs typeface="Arial" pitchFamily="34" charset="0"/>
              </a:rPr>
              <a:t>evidence</a:t>
            </a:r>
            <a:endParaRPr lang="fr-FR" sz="3200" b="1" dirty="0">
              <a:solidFill>
                <a:srgbClr val="C00000"/>
              </a:solidFill>
              <a:latin typeface="Arial" pitchFamily="34" charset="0"/>
              <a:cs typeface="Arial" pitchFamily="34" charset="0"/>
            </a:endParaRPr>
          </a:p>
        </p:txBody>
      </p:sp>
      <p:sp>
        <p:nvSpPr>
          <p:cNvPr id="3" name="TextBox 2"/>
          <p:cNvSpPr txBox="1"/>
          <p:nvPr/>
        </p:nvSpPr>
        <p:spPr>
          <a:xfrm>
            <a:off x="467544" y="1844824"/>
            <a:ext cx="8424936" cy="369332"/>
          </a:xfrm>
          <a:prstGeom prst="rect">
            <a:avLst/>
          </a:prstGeom>
          <a:noFill/>
        </p:spPr>
        <p:txBody>
          <a:bodyPr wrap="square" rtlCol="0">
            <a:spAutoFit/>
          </a:bodyPr>
          <a:lstStyle/>
          <a:p>
            <a:endParaRPr lang="fr-FR" dirty="0"/>
          </a:p>
        </p:txBody>
      </p:sp>
      <p:sp>
        <p:nvSpPr>
          <p:cNvPr id="4" name="TextBox 3"/>
          <p:cNvSpPr txBox="1"/>
          <p:nvPr/>
        </p:nvSpPr>
        <p:spPr>
          <a:xfrm>
            <a:off x="1115616" y="1628800"/>
            <a:ext cx="6552728" cy="369332"/>
          </a:xfrm>
          <a:prstGeom prst="rect">
            <a:avLst/>
          </a:prstGeom>
          <a:noFill/>
        </p:spPr>
        <p:txBody>
          <a:bodyPr wrap="square" rtlCol="0">
            <a:spAutoFit/>
          </a:bodyPr>
          <a:lstStyle/>
          <a:p>
            <a:endParaRPr lang="fr-FR" dirty="0"/>
          </a:p>
        </p:txBody>
      </p:sp>
      <p:sp>
        <p:nvSpPr>
          <p:cNvPr id="5" name="TextBox 4"/>
          <p:cNvSpPr txBox="1"/>
          <p:nvPr/>
        </p:nvSpPr>
        <p:spPr>
          <a:xfrm>
            <a:off x="539552" y="1484784"/>
            <a:ext cx="8064896" cy="5355312"/>
          </a:xfrm>
          <a:prstGeom prst="rect">
            <a:avLst/>
          </a:prstGeom>
          <a:noFill/>
        </p:spPr>
        <p:txBody>
          <a:bodyPr wrap="square" rtlCol="0">
            <a:spAutoFit/>
          </a:bodyPr>
          <a:lstStyle/>
          <a:p>
            <a:pPr algn="just"/>
            <a:r>
              <a:rPr lang="en-US" dirty="0">
                <a:latin typeface="Arial" pitchFamily="34" charset="0"/>
                <a:cs typeface="Arial" pitchFamily="34" charset="0"/>
              </a:rPr>
              <a:t>Proving the existence of a cartel agreement, whether formal or informal, poses special problems </a:t>
            </a:r>
            <a:r>
              <a:rPr lang="en-US" dirty="0" smtClean="0">
                <a:latin typeface="Arial" pitchFamily="34" charset="0"/>
                <a:cs typeface="Arial" pitchFamily="34" charset="0"/>
              </a:rPr>
              <a:t>for the </a:t>
            </a:r>
            <a:r>
              <a:rPr lang="en-US" dirty="0">
                <a:latin typeface="Arial" pitchFamily="34" charset="0"/>
                <a:cs typeface="Arial" pitchFamily="34" charset="0"/>
              </a:rPr>
              <a:t>competition law enforcer. </a:t>
            </a:r>
            <a:endParaRPr lang="en-US" dirty="0" smtClean="0">
              <a:latin typeface="Arial" pitchFamily="34" charset="0"/>
              <a:cs typeface="Arial" pitchFamily="34" charset="0"/>
            </a:endParaRPr>
          </a:p>
          <a:p>
            <a:pPr algn="just"/>
            <a:endParaRPr lang="en-US" dirty="0">
              <a:latin typeface="Arial" pitchFamily="34" charset="0"/>
              <a:cs typeface="Arial" pitchFamily="34" charset="0"/>
            </a:endParaRPr>
          </a:p>
          <a:p>
            <a:pPr algn="just"/>
            <a:r>
              <a:rPr lang="en-US" b="1" dirty="0" smtClean="0">
                <a:solidFill>
                  <a:srgbClr val="FF0000"/>
                </a:solidFill>
                <a:latin typeface="Arial" pitchFamily="34" charset="0"/>
                <a:cs typeface="Arial" pitchFamily="34" charset="0"/>
              </a:rPr>
              <a:t>Cartels </a:t>
            </a:r>
            <a:r>
              <a:rPr lang="en-US" b="1" dirty="0">
                <a:solidFill>
                  <a:srgbClr val="FF0000"/>
                </a:solidFill>
                <a:latin typeface="Arial" pitchFamily="34" charset="0"/>
                <a:cs typeface="Arial" pitchFamily="34" charset="0"/>
              </a:rPr>
              <a:t>are usually formed and conducted in secret</a:t>
            </a:r>
            <a:r>
              <a:rPr lang="en-US" dirty="0">
                <a:latin typeface="Arial" pitchFamily="34" charset="0"/>
                <a:cs typeface="Arial" pitchFamily="34" charset="0"/>
              </a:rPr>
              <a:t>; their </a:t>
            </a:r>
            <a:r>
              <a:rPr lang="en-US" dirty="0" smtClean="0">
                <a:latin typeface="Arial" pitchFamily="34" charset="0"/>
                <a:cs typeface="Arial" pitchFamily="34" charset="0"/>
              </a:rPr>
              <a:t>participants understand </a:t>
            </a:r>
            <a:r>
              <a:rPr lang="en-US" dirty="0">
                <a:latin typeface="Arial" pitchFamily="34" charset="0"/>
                <a:cs typeface="Arial" pitchFamily="34" charset="0"/>
              </a:rPr>
              <a:t>that their conduct is unlawful, and that their customers would object to the conduct if </a:t>
            </a:r>
            <a:r>
              <a:rPr lang="en-US" dirty="0" smtClean="0">
                <a:latin typeface="Arial" pitchFamily="34" charset="0"/>
                <a:cs typeface="Arial" pitchFamily="34" charset="0"/>
              </a:rPr>
              <a:t>they knew </a:t>
            </a:r>
            <a:r>
              <a:rPr lang="en-US" dirty="0">
                <a:latin typeface="Arial" pitchFamily="34" charset="0"/>
                <a:cs typeface="Arial" pitchFamily="34" charset="0"/>
              </a:rPr>
              <a:t>about it, and so they take pains to conceal it. </a:t>
            </a:r>
            <a:endParaRPr lang="en-US" dirty="0" smtClean="0">
              <a:latin typeface="Arial" pitchFamily="34" charset="0"/>
              <a:cs typeface="Arial" pitchFamily="34" charset="0"/>
            </a:endParaRPr>
          </a:p>
          <a:p>
            <a:pPr algn="just"/>
            <a:endParaRPr lang="en-US" dirty="0">
              <a:latin typeface="Arial" pitchFamily="34" charset="0"/>
              <a:cs typeface="Arial" pitchFamily="34" charset="0"/>
            </a:endParaRPr>
          </a:p>
          <a:p>
            <a:pPr algn="just"/>
            <a:r>
              <a:rPr lang="en-US" b="1" dirty="0" smtClean="0">
                <a:solidFill>
                  <a:srgbClr val="FF0000"/>
                </a:solidFill>
                <a:latin typeface="Arial" pitchFamily="34" charset="0"/>
                <a:cs typeface="Arial" pitchFamily="34" charset="0"/>
              </a:rPr>
              <a:t>If </a:t>
            </a:r>
            <a:r>
              <a:rPr lang="en-US" b="1" dirty="0">
                <a:solidFill>
                  <a:srgbClr val="FF0000"/>
                </a:solidFill>
                <a:latin typeface="Arial" pitchFamily="34" charset="0"/>
                <a:cs typeface="Arial" pitchFamily="34" charset="0"/>
              </a:rPr>
              <a:t>an investigation into their conduct is undertaken, </a:t>
            </a:r>
            <a:r>
              <a:rPr lang="en-US" b="1" dirty="0" smtClean="0">
                <a:solidFill>
                  <a:srgbClr val="FF0000"/>
                </a:solidFill>
                <a:latin typeface="Arial" pitchFamily="34" charset="0"/>
                <a:cs typeface="Arial" pitchFamily="34" charset="0"/>
              </a:rPr>
              <a:t>the participants </a:t>
            </a:r>
            <a:r>
              <a:rPr lang="en-US" b="1" dirty="0">
                <a:solidFill>
                  <a:srgbClr val="FF0000"/>
                </a:solidFill>
                <a:latin typeface="Arial" pitchFamily="34" charset="0"/>
                <a:cs typeface="Arial" pitchFamily="34" charset="0"/>
              </a:rPr>
              <a:t>usually do not co-operate</a:t>
            </a:r>
            <a:r>
              <a:rPr lang="en-US" dirty="0">
                <a:latin typeface="Arial" pitchFamily="34" charset="0"/>
                <a:cs typeface="Arial" pitchFamily="34" charset="0"/>
              </a:rPr>
              <a:t> with it, except through a leniency </a:t>
            </a:r>
            <a:r>
              <a:rPr lang="en-US" dirty="0" err="1">
                <a:latin typeface="Arial" pitchFamily="34" charset="0"/>
                <a:cs typeface="Arial" pitchFamily="34" charset="0"/>
              </a:rPr>
              <a:t>programme</a:t>
            </a:r>
            <a:r>
              <a:rPr lang="en-US" dirty="0">
                <a:latin typeface="Arial" pitchFamily="34" charset="0"/>
                <a:cs typeface="Arial" pitchFamily="34" charset="0"/>
              </a:rPr>
              <a:t>. </a:t>
            </a:r>
            <a:endParaRPr lang="en-US" dirty="0" smtClean="0">
              <a:latin typeface="Arial" pitchFamily="34" charset="0"/>
              <a:cs typeface="Arial" pitchFamily="34" charset="0"/>
            </a:endParaRPr>
          </a:p>
          <a:p>
            <a:pPr algn="just"/>
            <a:endParaRPr lang="en-US" dirty="0">
              <a:latin typeface="Arial" pitchFamily="34" charset="0"/>
              <a:cs typeface="Arial" pitchFamily="34" charset="0"/>
            </a:endParaRPr>
          </a:p>
          <a:p>
            <a:pPr algn="just"/>
            <a:r>
              <a:rPr lang="en-US" b="1" dirty="0" smtClean="0">
                <a:solidFill>
                  <a:srgbClr val="FF0000"/>
                </a:solidFill>
                <a:latin typeface="Arial" pitchFamily="34" charset="0"/>
                <a:cs typeface="Arial" pitchFamily="34" charset="0"/>
              </a:rPr>
              <a:t>Obtaining direct evidence </a:t>
            </a:r>
            <a:r>
              <a:rPr lang="en-US" b="1" dirty="0">
                <a:solidFill>
                  <a:srgbClr val="FF0000"/>
                </a:solidFill>
                <a:latin typeface="Arial" pitchFamily="34" charset="0"/>
                <a:cs typeface="Arial" pitchFamily="34" charset="0"/>
              </a:rPr>
              <a:t>of a cartel agreement </a:t>
            </a:r>
            <a:r>
              <a:rPr lang="en-US" dirty="0">
                <a:latin typeface="Arial" pitchFamily="34" charset="0"/>
                <a:cs typeface="Arial" pitchFamily="34" charset="0"/>
              </a:rPr>
              <a:t>-- evidence that identifies a meeting or communication between the </a:t>
            </a:r>
            <a:r>
              <a:rPr lang="en-US" dirty="0" smtClean="0">
                <a:latin typeface="Arial" pitchFamily="34" charset="0"/>
                <a:cs typeface="Arial" pitchFamily="34" charset="0"/>
              </a:rPr>
              <a:t>subjects and </a:t>
            </a:r>
            <a:r>
              <a:rPr lang="en-US" dirty="0">
                <a:latin typeface="Arial" pitchFamily="34" charset="0"/>
                <a:cs typeface="Arial" pitchFamily="34" charset="0"/>
              </a:rPr>
              <a:t>describes the substance of their agreement -- </a:t>
            </a:r>
            <a:r>
              <a:rPr lang="en-US" b="1" dirty="0">
                <a:solidFill>
                  <a:srgbClr val="FF0000"/>
                </a:solidFill>
                <a:latin typeface="Arial" pitchFamily="34" charset="0"/>
                <a:cs typeface="Arial" pitchFamily="34" charset="0"/>
              </a:rPr>
              <a:t>requires special investigative tools and techniques, </a:t>
            </a:r>
            <a:r>
              <a:rPr lang="en-US" b="1" dirty="0" smtClean="0">
                <a:solidFill>
                  <a:srgbClr val="FF0000"/>
                </a:solidFill>
                <a:latin typeface="Arial" pitchFamily="34" charset="0"/>
                <a:cs typeface="Arial" pitchFamily="34" charset="0"/>
              </a:rPr>
              <a:t>which the </a:t>
            </a:r>
            <a:r>
              <a:rPr lang="en-US" b="1" dirty="0">
                <a:solidFill>
                  <a:srgbClr val="FF0000"/>
                </a:solidFill>
                <a:latin typeface="Arial" pitchFamily="34" charset="0"/>
                <a:cs typeface="Arial" pitchFamily="34" charset="0"/>
              </a:rPr>
              <a:t>authority may </a:t>
            </a:r>
            <a:r>
              <a:rPr lang="en-US" b="1" dirty="0" smtClean="0">
                <a:solidFill>
                  <a:srgbClr val="FF0000"/>
                </a:solidFill>
                <a:latin typeface="Arial" pitchFamily="34" charset="0"/>
                <a:cs typeface="Arial" pitchFamily="34" charset="0"/>
              </a:rPr>
              <a:t>lack.</a:t>
            </a:r>
            <a:r>
              <a:rPr lang="en-US" dirty="0" smtClean="0">
                <a:latin typeface="Arial" pitchFamily="34" charset="0"/>
                <a:cs typeface="Arial" pitchFamily="34" charset="0"/>
              </a:rPr>
              <a:t> </a:t>
            </a:r>
          </a:p>
          <a:p>
            <a:pPr algn="just"/>
            <a:endParaRPr lang="en-US" dirty="0">
              <a:latin typeface="Arial" pitchFamily="34" charset="0"/>
              <a:cs typeface="Arial" pitchFamily="34" charset="0"/>
            </a:endParaRPr>
          </a:p>
          <a:p>
            <a:pPr algn="just"/>
            <a:r>
              <a:rPr lang="en-US" b="1" dirty="0" smtClean="0">
                <a:solidFill>
                  <a:srgbClr val="FF0000"/>
                </a:solidFill>
                <a:latin typeface="Arial" pitchFamily="34" charset="0"/>
                <a:cs typeface="Arial" pitchFamily="34" charset="0"/>
              </a:rPr>
              <a:t>Thus</a:t>
            </a:r>
            <a:r>
              <a:rPr lang="en-US" b="1" dirty="0">
                <a:solidFill>
                  <a:srgbClr val="FF0000"/>
                </a:solidFill>
                <a:latin typeface="Arial" pitchFamily="34" charset="0"/>
                <a:cs typeface="Arial" pitchFamily="34" charset="0"/>
              </a:rPr>
              <a:t>, the competition law enforcer may be faced with the task of proving </a:t>
            </a:r>
            <a:r>
              <a:rPr lang="en-US" b="1" dirty="0" smtClean="0">
                <a:solidFill>
                  <a:srgbClr val="FF0000"/>
                </a:solidFill>
                <a:latin typeface="Arial" pitchFamily="34" charset="0"/>
                <a:cs typeface="Arial" pitchFamily="34" charset="0"/>
              </a:rPr>
              <a:t>the existence </a:t>
            </a:r>
            <a:r>
              <a:rPr lang="en-US" b="1" dirty="0">
                <a:solidFill>
                  <a:srgbClr val="FF0000"/>
                </a:solidFill>
                <a:latin typeface="Arial" pitchFamily="34" charset="0"/>
                <a:cs typeface="Arial" pitchFamily="34" charset="0"/>
              </a:rPr>
              <a:t>of a cartel agreement without the benefit of direct evidence. </a:t>
            </a:r>
          </a:p>
        </p:txBody>
      </p:sp>
      <p:sp>
        <p:nvSpPr>
          <p:cNvPr id="6" name="Slide Number Placeholder 5"/>
          <p:cNvSpPr>
            <a:spLocks noGrp="1"/>
          </p:cNvSpPr>
          <p:nvPr>
            <p:ph type="sldNum" sz="quarter" idx="12"/>
          </p:nvPr>
        </p:nvSpPr>
        <p:spPr/>
        <p:txBody>
          <a:bodyPr/>
          <a:lstStyle/>
          <a:p>
            <a:fld id="{86E64AF1-B2DA-4863-ADC3-8EDCD797695C}" type="slidenum">
              <a:rPr lang="fr-FR" smtClean="0"/>
              <a:t>3</a:t>
            </a:fld>
            <a:endParaRPr lang="fr-FR"/>
          </a:p>
        </p:txBody>
      </p:sp>
    </p:spTree>
    <p:extLst>
      <p:ext uri="{BB962C8B-B14F-4D97-AF65-F5344CB8AC3E}">
        <p14:creationId xmlns:p14="http://schemas.microsoft.com/office/powerpoint/2010/main" val="18021723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200" b="1" dirty="0">
                <a:solidFill>
                  <a:srgbClr val="C00000"/>
                </a:solidFill>
                <a:latin typeface="Arial" pitchFamily="34" charset="0"/>
                <a:cs typeface="Arial" pitchFamily="34" charset="0"/>
              </a:rPr>
              <a:t>The </a:t>
            </a:r>
            <a:r>
              <a:rPr lang="fr-FR" sz="3200" b="1" dirty="0" err="1">
                <a:solidFill>
                  <a:srgbClr val="C00000"/>
                </a:solidFill>
                <a:latin typeface="Arial" pitchFamily="34" charset="0"/>
                <a:cs typeface="Arial" pitchFamily="34" charset="0"/>
              </a:rPr>
              <a:t>secrecy</a:t>
            </a:r>
            <a:r>
              <a:rPr lang="fr-FR" sz="3200" b="1" dirty="0">
                <a:solidFill>
                  <a:srgbClr val="C00000"/>
                </a:solidFill>
                <a:latin typeface="Arial" pitchFamily="34" charset="0"/>
                <a:cs typeface="Arial" pitchFamily="34" charset="0"/>
              </a:rPr>
              <a:t> of cartels and the </a:t>
            </a:r>
            <a:r>
              <a:rPr lang="fr-FR" sz="3200" b="1" dirty="0" err="1">
                <a:solidFill>
                  <a:srgbClr val="C00000"/>
                </a:solidFill>
                <a:latin typeface="Arial" pitchFamily="34" charset="0"/>
                <a:cs typeface="Arial" pitchFamily="34" charset="0"/>
              </a:rPr>
              <a:t>problem</a:t>
            </a:r>
            <a:r>
              <a:rPr lang="fr-FR" sz="3200" b="1" dirty="0">
                <a:solidFill>
                  <a:srgbClr val="C00000"/>
                </a:solidFill>
                <a:latin typeface="Arial" pitchFamily="34" charset="0"/>
                <a:cs typeface="Arial" pitchFamily="34" charset="0"/>
              </a:rPr>
              <a:t> of </a:t>
            </a:r>
            <a:r>
              <a:rPr lang="fr-FR" sz="3200" b="1" dirty="0" err="1">
                <a:solidFill>
                  <a:srgbClr val="C00000"/>
                </a:solidFill>
                <a:latin typeface="Arial" pitchFamily="34" charset="0"/>
                <a:cs typeface="Arial" pitchFamily="34" charset="0"/>
              </a:rPr>
              <a:t>evidence</a:t>
            </a:r>
            <a:endParaRPr lang="fr-FR" sz="3200" dirty="0"/>
          </a:p>
        </p:txBody>
      </p:sp>
      <p:sp>
        <p:nvSpPr>
          <p:cNvPr id="3" name="TextBox 2"/>
          <p:cNvSpPr txBox="1"/>
          <p:nvPr/>
        </p:nvSpPr>
        <p:spPr>
          <a:xfrm>
            <a:off x="467544" y="1844824"/>
            <a:ext cx="8424936" cy="369332"/>
          </a:xfrm>
          <a:prstGeom prst="rect">
            <a:avLst/>
          </a:prstGeom>
          <a:noFill/>
        </p:spPr>
        <p:txBody>
          <a:bodyPr wrap="square" rtlCol="0">
            <a:spAutoFit/>
          </a:bodyPr>
          <a:lstStyle/>
          <a:p>
            <a:endParaRPr lang="fr-FR" dirty="0"/>
          </a:p>
        </p:txBody>
      </p:sp>
      <p:sp>
        <p:nvSpPr>
          <p:cNvPr id="4" name="TextBox 3"/>
          <p:cNvSpPr txBox="1"/>
          <p:nvPr/>
        </p:nvSpPr>
        <p:spPr>
          <a:xfrm>
            <a:off x="1115616" y="1628800"/>
            <a:ext cx="6552728" cy="369332"/>
          </a:xfrm>
          <a:prstGeom prst="rect">
            <a:avLst/>
          </a:prstGeom>
          <a:noFill/>
        </p:spPr>
        <p:txBody>
          <a:bodyPr wrap="square" rtlCol="0">
            <a:spAutoFit/>
          </a:bodyPr>
          <a:lstStyle/>
          <a:p>
            <a:endParaRPr lang="fr-FR" dirty="0"/>
          </a:p>
        </p:txBody>
      </p:sp>
      <p:sp>
        <p:nvSpPr>
          <p:cNvPr id="5" name="TextBox 4"/>
          <p:cNvSpPr txBox="1"/>
          <p:nvPr/>
        </p:nvSpPr>
        <p:spPr>
          <a:xfrm>
            <a:off x="467544" y="1945863"/>
            <a:ext cx="8352928" cy="3416320"/>
          </a:xfrm>
          <a:prstGeom prst="rect">
            <a:avLst/>
          </a:prstGeom>
          <a:noFill/>
        </p:spPr>
        <p:txBody>
          <a:bodyPr wrap="square" rtlCol="0">
            <a:spAutoFit/>
          </a:bodyPr>
          <a:lstStyle/>
          <a:p>
            <a:pPr algn="just"/>
            <a:r>
              <a:rPr lang="en-US" dirty="0">
                <a:latin typeface="Arial" pitchFamily="34" charset="0"/>
                <a:cs typeface="Arial" pitchFamily="34" charset="0"/>
              </a:rPr>
              <a:t>It is important, however, that in all cases competition laws will </a:t>
            </a:r>
            <a:r>
              <a:rPr lang="en-US" b="1" dirty="0">
                <a:solidFill>
                  <a:srgbClr val="FF0000"/>
                </a:solidFill>
                <a:latin typeface="Arial" pitchFamily="34" charset="0"/>
                <a:cs typeface="Arial" pitchFamily="34" charset="0"/>
              </a:rPr>
              <a:t>impose liability for entering into </a:t>
            </a:r>
            <a:r>
              <a:rPr lang="en-US" b="1" dirty="0" smtClean="0">
                <a:solidFill>
                  <a:srgbClr val="FF0000"/>
                </a:solidFill>
                <a:latin typeface="Arial" pitchFamily="34" charset="0"/>
                <a:cs typeface="Arial" pitchFamily="34" charset="0"/>
              </a:rPr>
              <a:t>an unlawful </a:t>
            </a:r>
            <a:r>
              <a:rPr lang="en-US" b="1" dirty="0">
                <a:solidFill>
                  <a:srgbClr val="FF0000"/>
                </a:solidFill>
                <a:latin typeface="Arial" pitchFamily="34" charset="0"/>
                <a:cs typeface="Arial" pitchFamily="34" charset="0"/>
              </a:rPr>
              <a:t>agreement only if firms have </a:t>
            </a:r>
            <a:r>
              <a:rPr lang="en-US" b="1" u="sng" dirty="0">
                <a:solidFill>
                  <a:srgbClr val="FF0000"/>
                </a:solidFill>
                <a:latin typeface="Arial" pitchFamily="34" charset="0"/>
                <a:cs typeface="Arial" pitchFamily="34" charset="0"/>
              </a:rPr>
              <a:t>consciously acted together, whether through formal or </a:t>
            </a:r>
            <a:r>
              <a:rPr lang="en-US" b="1" u="sng" dirty="0" smtClean="0">
                <a:solidFill>
                  <a:srgbClr val="FF0000"/>
                </a:solidFill>
                <a:latin typeface="Arial" pitchFamily="34" charset="0"/>
                <a:cs typeface="Arial" pitchFamily="34" charset="0"/>
              </a:rPr>
              <a:t>informal means </a:t>
            </a:r>
            <a:r>
              <a:rPr lang="en-US" b="1" u="sng" dirty="0">
                <a:solidFill>
                  <a:srgbClr val="FF0000"/>
                </a:solidFill>
                <a:latin typeface="Arial" pitchFamily="34" charset="0"/>
                <a:cs typeface="Arial" pitchFamily="34" charset="0"/>
              </a:rPr>
              <a:t>of communication. </a:t>
            </a:r>
            <a:endParaRPr lang="en-US" b="1" u="sng" dirty="0" smtClean="0">
              <a:solidFill>
                <a:srgbClr val="FF0000"/>
              </a:solidFill>
              <a:latin typeface="Arial" pitchFamily="34" charset="0"/>
              <a:cs typeface="Arial" pitchFamily="34" charset="0"/>
            </a:endParaRPr>
          </a:p>
          <a:p>
            <a:pPr algn="just"/>
            <a:endParaRPr lang="en-US" b="1" dirty="0">
              <a:solidFill>
                <a:srgbClr val="FF0000"/>
              </a:solidFill>
              <a:latin typeface="Arial" pitchFamily="34" charset="0"/>
              <a:cs typeface="Arial" pitchFamily="34" charset="0"/>
            </a:endParaRPr>
          </a:p>
          <a:p>
            <a:pPr algn="just"/>
            <a:r>
              <a:rPr lang="en-US" dirty="0" smtClean="0">
                <a:latin typeface="Arial" pitchFamily="34" charset="0"/>
                <a:cs typeface="Arial" pitchFamily="34" charset="0"/>
              </a:rPr>
              <a:t>To </a:t>
            </a:r>
            <a:r>
              <a:rPr lang="en-US" dirty="0">
                <a:latin typeface="Arial" pitchFamily="34" charset="0"/>
                <a:cs typeface="Arial" pitchFamily="34" charset="0"/>
              </a:rPr>
              <a:t>prove a competition law violation, </a:t>
            </a:r>
            <a:r>
              <a:rPr lang="en-US" b="1" dirty="0">
                <a:solidFill>
                  <a:srgbClr val="FF0000"/>
                </a:solidFill>
                <a:latin typeface="Arial" pitchFamily="34" charset="0"/>
                <a:cs typeface="Arial" pitchFamily="34" charset="0"/>
              </a:rPr>
              <a:t>it must be shown that there has been </a:t>
            </a:r>
            <a:r>
              <a:rPr lang="en-US" b="1" dirty="0" smtClean="0">
                <a:solidFill>
                  <a:srgbClr val="FF0000"/>
                </a:solidFill>
                <a:latin typeface="Arial" pitchFamily="34" charset="0"/>
                <a:cs typeface="Arial" pitchFamily="34" charset="0"/>
              </a:rPr>
              <a:t>a </a:t>
            </a:r>
            <a:r>
              <a:rPr lang="en-US" b="1" u="sng" dirty="0" smtClean="0">
                <a:solidFill>
                  <a:srgbClr val="FF0000"/>
                </a:solidFill>
                <a:latin typeface="Arial" pitchFamily="34" charset="0"/>
                <a:cs typeface="Arial" pitchFamily="34" charset="0"/>
              </a:rPr>
              <a:t></a:t>
            </a:r>
            <a:r>
              <a:rPr lang="en-US" b="1" u="sng" dirty="0">
                <a:solidFill>
                  <a:srgbClr val="FF0000"/>
                </a:solidFill>
                <a:latin typeface="Arial" pitchFamily="34" charset="0"/>
                <a:cs typeface="Arial" pitchFamily="34" charset="0"/>
              </a:rPr>
              <a:t>meeting of the minds</a:t>
            </a:r>
            <a:r>
              <a:rPr lang="en-US" b="1" dirty="0">
                <a:solidFill>
                  <a:srgbClr val="FF0000"/>
                </a:solidFill>
                <a:latin typeface="Arial" pitchFamily="34" charset="0"/>
                <a:cs typeface="Arial" pitchFamily="34" charset="0"/>
              </a:rPr>
              <a:t> toward a common goal or result, or, in other words, some "conscious </a:t>
            </a:r>
            <a:r>
              <a:rPr lang="en-US" b="1" dirty="0" smtClean="0">
                <a:solidFill>
                  <a:srgbClr val="FF0000"/>
                </a:solidFill>
                <a:latin typeface="Arial" pitchFamily="34" charset="0"/>
                <a:cs typeface="Arial" pitchFamily="34" charset="0"/>
              </a:rPr>
              <a:t>commitment to </a:t>
            </a:r>
            <a:r>
              <a:rPr lang="en-US" b="1" dirty="0">
                <a:solidFill>
                  <a:srgbClr val="FF0000"/>
                </a:solidFill>
                <a:latin typeface="Arial" pitchFamily="34" charset="0"/>
                <a:cs typeface="Arial" pitchFamily="34" charset="0"/>
              </a:rPr>
              <a:t>a common scheme</a:t>
            </a:r>
            <a:r>
              <a:rPr lang="en-US" dirty="0" smtClean="0">
                <a:latin typeface="Arial" pitchFamily="34" charset="0"/>
                <a:cs typeface="Arial" pitchFamily="34" charset="0"/>
              </a:rPr>
              <a:t>.“</a:t>
            </a:r>
          </a:p>
          <a:p>
            <a:pPr algn="just"/>
            <a:endParaRPr lang="en-US" dirty="0">
              <a:latin typeface="Arial" pitchFamily="34" charset="0"/>
              <a:cs typeface="Arial" pitchFamily="34" charset="0"/>
            </a:endParaRPr>
          </a:p>
          <a:p>
            <a:pPr algn="just"/>
            <a:r>
              <a:rPr lang="en-US" dirty="0" smtClean="0">
                <a:latin typeface="Arial" pitchFamily="34" charset="0"/>
                <a:cs typeface="Arial" pitchFamily="34" charset="0"/>
              </a:rPr>
              <a:t>Conversely</a:t>
            </a:r>
            <a:r>
              <a:rPr lang="en-US" dirty="0">
                <a:latin typeface="Arial" pitchFamily="34" charset="0"/>
                <a:cs typeface="Arial" pitchFamily="34" charset="0"/>
              </a:rPr>
              <a:t>, liability cannot be found where firms communicated purely in </a:t>
            </a:r>
            <a:r>
              <a:rPr lang="en-US" dirty="0" smtClean="0">
                <a:latin typeface="Arial" pitchFamily="34" charset="0"/>
                <a:cs typeface="Arial" pitchFamily="34" charset="0"/>
              </a:rPr>
              <a:t>the form </a:t>
            </a:r>
            <a:r>
              <a:rPr lang="en-US" dirty="0">
                <a:latin typeface="Arial" pitchFamily="34" charset="0"/>
                <a:cs typeface="Arial" pitchFamily="34" charset="0"/>
              </a:rPr>
              <a:t>of market place action, or where firms communicated, but did not develop some "</a:t>
            </a:r>
            <a:r>
              <a:rPr lang="en-US" dirty="0" smtClean="0">
                <a:latin typeface="Arial" pitchFamily="34" charset="0"/>
                <a:cs typeface="Arial" pitchFamily="34" charset="0"/>
              </a:rPr>
              <a:t>conscious commitment </a:t>
            </a:r>
            <a:r>
              <a:rPr lang="en-US" dirty="0">
                <a:latin typeface="Arial" pitchFamily="34" charset="0"/>
                <a:cs typeface="Arial" pitchFamily="34" charset="0"/>
              </a:rPr>
              <a:t>to a common scheme." </a:t>
            </a:r>
            <a:endParaRPr lang="fr-FR" dirty="0">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86E64AF1-B2DA-4863-ADC3-8EDCD797695C}" type="slidenum">
              <a:rPr lang="fr-FR" smtClean="0"/>
              <a:t>4</a:t>
            </a:fld>
            <a:endParaRPr lang="fr-FR"/>
          </a:p>
        </p:txBody>
      </p:sp>
    </p:spTree>
    <p:extLst>
      <p:ext uri="{BB962C8B-B14F-4D97-AF65-F5344CB8AC3E}">
        <p14:creationId xmlns:p14="http://schemas.microsoft.com/office/powerpoint/2010/main" val="10982492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864F3A-5E28-475B-8C49-410651D606CD}" type="slidenum">
              <a:rPr lang="fr-FR" smtClean="0"/>
              <a:pPr eaLnBrk="1" hangingPunct="1"/>
              <a:t>5</a:t>
            </a:fld>
            <a:endParaRPr lang="fr-FR" smtClean="0"/>
          </a:p>
        </p:txBody>
      </p:sp>
      <p:sp>
        <p:nvSpPr>
          <p:cNvPr id="54275" name="Rectangle 2"/>
          <p:cNvSpPr>
            <a:spLocks noGrp="1" noChangeArrowheads="1"/>
          </p:cNvSpPr>
          <p:nvPr>
            <p:ph type="title"/>
          </p:nvPr>
        </p:nvSpPr>
        <p:spPr>
          <a:xfrm>
            <a:off x="26131" y="989856"/>
            <a:ext cx="9144000" cy="1143000"/>
          </a:xfrm>
        </p:spPr>
        <p:txBody>
          <a:bodyPr>
            <a:normAutofit fontScale="90000"/>
          </a:bodyPr>
          <a:lstStyle/>
          <a:p>
            <a:r>
              <a:rPr lang="en-US" sz="3600" b="1" dirty="0" err="1" smtClean="0">
                <a:solidFill>
                  <a:srgbClr val="C00000"/>
                </a:solidFill>
                <a:latin typeface="Arial" pitchFamily="34" charset="0"/>
                <a:cs typeface="Arial" pitchFamily="34" charset="0"/>
              </a:rPr>
              <a:t>Circumstancial</a:t>
            </a:r>
            <a:r>
              <a:rPr lang="en-US" sz="3600" b="1" dirty="0" smtClean="0">
                <a:solidFill>
                  <a:srgbClr val="C00000"/>
                </a:solidFill>
                <a:latin typeface="Arial" pitchFamily="34" charset="0"/>
                <a:cs typeface="Arial" pitchFamily="34" charset="0"/>
              </a:rPr>
              <a:t> evidence  in countries that are relatively new to anti-cartel enforcement</a:t>
            </a:r>
            <a:r>
              <a:rPr lang="en-US" sz="2800" b="1" dirty="0" smtClean="0">
                <a:solidFill>
                  <a:srgbClr val="C00000"/>
                </a:solidFill>
                <a:latin typeface="Arial" pitchFamily="34" charset="0"/>
                <a:cs typeface="Arial" pitchFamily="34" charset="0"/>
              </a:rPr>
              <a:t/>
            </a:r>
            <a:br>
              <a:rPr lang="en-US" sz="2800" b="1" dirty="0" smtClean="0">
                <a:solidFill>
                  <a:srgbClr val="C00000"/>
                </a:solidFill>
                <a:latin typeface="Arial" pitchFamily="34" charset="0"/>
                <a:cs typeface="Arial" pitchFamily="34" charset="0"/>
              </a:rPr>
            </a:br>
            <a:r>
              <a:rPr lang="en-US" sz="2800" b="1" dirty="0" smtClean="0">
                <a:solidFill>
                  <a:srgbClr val="C00000"/>
                </a:solidFill>
                <a:latin typeface="Arial" pitchFamily="34" charset="0"/>
                <a:cs typeface="Arial" pitchFamily="34" charset="0"/>
              </a:rPr>
              <a:t/>
            </a:r>
            <a:br>
              <a:rPr lang="en-US" sz="2800" b="1" dirty="0" smtClean="0">
                <a:solidFill>
                  <a:srgbClr val="C00000"/>
                </a:solidFill>
                <a:latin typeface="Arial" pitchFamily="34" charset="0"/>
                <a:cs typeface="Arial" pitchFamily="34" charset="0"/>
              </a:rPr>
            </a:br>
            <a:r>
              <a:rPr lang="en-US" sz="2800" b="1" dirty="0" smtClean="0">
                <a:solidFill>
                  <a:srgbClr val="C00000"/>
                </a:solidFill>
                <a:latin typeface="Arial" pitchFamily="34" charset="0"/>
                <a:cs typeface="Arial" pitchFamily="34" charset="0"/>
              </a:rPr>
              <a:t/>
            </a:r>
            <a:br>
              <a:rPr lang="en-US" sz="2800" b="1" dirty="0" smtClean="0">
                <a:solidFill>
                  <a:srgbClr val="C00000"/>
                </a:solidFill>
                <a:latin typeface="Arial" pitchFamily="34" charset="0"/>
                <a:cs typeface="Arial" pitchFamily="34" charset="0"/>
              </a:rPr>
            </a:br>
            <a:endParaRPr lang="fr-FR" sz="2800" b="1" dirty="0" smtClean="0">
              <a:solidFill>
                <a:srgbClr val="C00000"/>
              </a:solidFill>
              <a:latin typeface="Arial" pitchFamily="34" charset="0"/>
              <a:cs typeface="Arial" pitchFamily="34" charset="0"/>
            </a:endParaRPr>
          </a:p>
        </p:txBody>
      </p:sp>
      <p:sp>
        <p:nvSpPr>
          <p:cNvPr id="54276" name="Text Box 3"/>
          <p:cNvSpPr txBox="1">
            <a:spLocks noChangeArrowheads="1"/>
          </p:cNvSpPr>
          <p:nvPr/>
        </p:nvSpPr>
        <p:spPr bwMode="auto">
          <a:xfrm>
            <a:off x="303783" y="2276872"/>
            <a:ext cx="8588697"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b="1" dirty="0" smtClean="0">
                <a:solidFill>
                  <a:srgbClr val="FF0000"/>
                </a:solidFill>
                <a:latin typeface="Arial" pitchFamily="34" charset="0"/>
                <a:cs typeface="Arial" pitchFamily="34" charset="0"/>
              </a:rPr>
              <a:t>A </a:t>
            </a:r>
            <a:r>
              <a:rPr lang="en-US" b="1" dirty="0">
                <a:solidFill>
                  <a:srgbClr val="FF0000"/>
                </a:solidFill>
                <a:latin typeface="Arial" pitchFamily="34" charset="0"/>
                <a:cs typeface="Arial" pitchFamily="34" charset="0"/>
              </a:rPr>
              <a:t>country just beginning to enforce its competition law may face obstacles in obtaining </a:t>
            </a:r>
            <a:r>
              <a:rPr lang="en-US" b="1" dirty="0" smtClean="0">
                <a:solidFill>
                  <a:srgbClr val="FF0000"/>
                </a:solidFill>
                <a:latin typeface="Arial" pitchFamily="34" charset="0"/>
                <a:cs typeface="Arial" pitchFamily="34" charset="0"/>
              </a:rPr>
              <a:t>direct evidence </a:t>
            </a:r>
            <a:r>
              <a:rPr lang="en-US" b="1" dirty="0">
                <a:solidFill>
                  <a:srgbClr val="FF0000"/>
                </a:solidFill>
                <a:latin typeface="Arial" pitchFamily="34" charset="0"/>
                <a:cs typeface="Arial" pitchFamily="34" charset="0"/>
              </a:rPr>
              <a:t>of a cartel agreement</a:t>
            </a:r>
            <a:r>
              <a:rPr lang="en-US" dirty="0">
                <a:latin typeface="Arial" pitchFamily="34" charset="0"/>
                <a:cs typeface="Arial" pitchFamily="34" charset="0"/>
              </a:rPr>
              <a:t>. It probably will not have in place an </a:t>
            </a:r>
            <a:r>
              <a:rPr lang="en-US" b="1" u="sng" dirty="0">
                <a:latin typeface="Arial" pitchFamily="34" charset="0"/>
                <a:cs typeface="Arial" pitchFamily="34" charset="0"/>
              </a:rPr>
              <a:t>effective </a:t>
            </a:r>
            <a:r>
              <a:rPr lang="en-US" b="1" u="sng" dirty="0" smtClean="0">
                <a:latin typeface="Arial" pitchFamily="34" charset="0"/>
                <a:cs typeface="Arial" pitchFamily="34" charset="0"/>
              </a:rPr>
              <a:t>leniency </a:t>
            </a:r>
            <a:r>
              <a:rPr lang="en-US" b="1" u="sng" dirty="0" err="1" smtClean="0">
                <a:latin typeface="Arial" pitchFamily="34" charset="0"/>
                <a:cs typeface="Arial" pitchFamily="34" charset="0"/>
              </a:rPr>
              <a:t>programme</a:t>
            </a:r>
            <a:r>
              <a:rPr lang="en-US" dirty="0">
                <a:latin typeface="Arial" pitchFamily="34" charset="0"/>
                <a:cs typeface="Arial" pitchFamily="34" charset="0"/>
              </a:rPr>
              <a:t>, which is a primary source of direct evidence. </a:t>
            </a:r>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b="1" dirty="0" smtClean="0">
                <a:solidFill>
                  <a:srgbClr val="FF0000"/>
                </a:solidFill>
                <a:latin typeface="Arial" pitchFamily="34" charset="0"/>
                <a:cs typeface="Arial" pitchFamily="34" charset="0"/>
              </a:rPr>
              <a:t>There </a:t>
            </a:r>
            <a:r>
              <a:rPr lang="en-US" b="1" dirty="0">
                <a:solidFill>
                  <a:srgbClr val="FF0000"/>
                </a:solidFill>
                <a:latin typeface="Arial" pitchFamily="34" charset="0"/>
                <a:cs typeface="Arial" pitchFamily="34" charset="0"/>
              </a:rPr>
              <a:t>may be lacking in the country </a:t>
            </a:r>
            <a:r>
              <a:rPr lang="en-US" b="1" dirty="0" smtClean="0">
                <a:solidFill>
                  <a:srgbClr val="FF0000"/>
                </a:solidFill>
                <a:latin typeface="Arial" pitchFamily="34" charset="0"/>
                <a:cs typeface="Arial" pitchFamily="34" charset="0"/>
              </a:rPr>
              <a:t>a strong </a:t>
            </a:r>
            <a:r>
              <a:rPr lang="en-US" b="1" dirty="0">
                <a:solidFill>
                  <a:srgbClr val="FF0000"/>
                </a:solidFill>
                <a:latin typeface="Arial" pitchFamily="34" charset="0"/>
                <a:cs typeface="Arial" pitchFamily="34" charset="0"/>
              </a:rPr>
              <a:t>competition culture, which could make it more difficult for the competition agency </a:t>
            </a:r>
            <a:r>
              <a:rPr lang="en-US" b="1" dirty="0" smtClean="0">
                <a:solidFill>
                  <a:srgbClr val="FF0000"/>
                </a:solidFill>
                <a:latin typeface="Arial" pitchFamily="34" charset="0"/>
                <a:cs typeface="Arial" pitchFamily="34" charset="0"/>
              </a:rPr>
              <a:t>to generate </a:t>
            </a:r>
            <a:r>
              <a:rPr lang="en-US" b="1" dirty="0">
                <a:solidFill>
                  <a:srgbClr val="FF0000"/>
                </a:solidFill>
                <a:latin typeface="Arial" pitchFamily="34" charset="0"/>
                <a:cs typeface="Arial" pitchFamily="34" charset="0"/>
              </a:rPr>
              <a:t>co-operation with its anti-cartel </a:t>
            </a:r>
            <a:r>
              <a:rPr lang="en-US" b="1" dirty="0" err="1">
                <a:solidFill>
                  <a:srgbClr val="FF0000"/>
                </a:solidFill>
                <a:latin typeface="Arial" pitchFamily="34" charset="0"/>
                <a:cs typeface="Arial" pitchFamily="34" charset="0"/>
              </a:rPr>
              <a:t>programme</a:t>
            </a:r>
            <a:r>
              <a:rPr lang="en-US" dirty="0">
                <a:latin typeface="Arial" pitchFamily="34" charset="0"/>
                <a:cs typeface="Arial" pitchFamily="34" charset="0"/>
              </a:rPr>
              <a:t>. </a:t>
            </a:r>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dirty="0" smtClean="0">
                <a:latin typeface="Arial" pitchFamily="34" charset="0"/>
                <a:cs typeface="Arial" pitchFamily="34" charset="0"/>
              </a:rPr>
              <a:t>In </a:t>
            </a:r>
            <a:r>
              <a:rPr lang="en-US" dirty="0">
                <a:latin typeface="Arial" pitchFamily="34" charset="0"/>
                <a:cs typeface="Arial" pitchFamily="34" charset="0"/>
              </a:rPr>
              <a:t>short, </a:t>
            </a:r>
            <a:r>
              <a:rPr lang="en-US" b="1" u="sng" dirty="0">
                <a:solidFill>
                  <a:srgbClr val="FF0000"/>
                </a:solidFill>
                <a:latin typeface="Arial" pitchFamily="34" charset="0"/>
                <a:cs typeface="Arial" pitchFamily="34" charset="0"/>
              </a:rPr>
              <a:t>the competition agency </a:t>
            </a:r>
            <a:r>
              <a:rPr lang="en-US" b="1" u="sng" dirty="0" smtClean="0">
                <a:solidFill>
                  <a:srgbClr val="FF0000"/>
                </a:solidFill>
                <a:latin typeface="Arial" pitchFamily="34" charset="0"/>
                <a:cs typeface="Arial" pitchFamily="34" charset="0"/>
              </a:rPr>
              <a:t>could have </a:t>
            </a:r>
            <a:r>
              <a:rPr lang="en-US" b="1" u="sng" dirty="0">
                <a:solidFill>
                  <a:srgbClr val="FF0000"/>
                </a:solidFill>
                <a:latin typeface="Arial" pitchFamily="34" charset="0"/>
                <a:cs typeface="Arial" pitchFamily="34" charset="0"/>
              </a:rPr>
              <a:t>relatively greater difficulty in generating direct evidence in its cartel cases, which </a:t>
            </a:r>
            <a:r>
              <a:rPr lang="en-US" b="1" u="sng" dirty="0" smtClean="0">
                <a:solidFill>
                  <a:srgbClr val="FF0000"/>
                </a:solidFill>
                <a:latin typeface="Arial" pitchFamily="34" charset="0"/>
                <a:cs typeface="Arial" pitchFamily="34" charset="0"/>
              </a:rPr>
              <a:t>would imply </a:t>
            </a:r>
            <a:r>
              <a:rPr lang="en-US" b="1" u="sng" dirty="0">
                <a:solidFill>
                  <a:srgbClr val="FF0000"/>
                </a:solidFill>
                <a:latin typeface="Arial" pitchFamily="34" charset="0"/>
                <a:cs typeface="Arial" pitchFamily="34" charset="0"/>
              </a:rPr>
              <a:t>that it will have to rely more heavily on circumstantial evidence</a:t>
            </a:r>
            <a:r>
              <a:rPr lang="en-US" dirty="0" smtClean="0">
                <a:latin typeface="Arial" pitchFamily="34" charset="0"/>
                <a:cs typeface="Arial" pitchFamily="34" charset="0"/>
              </a:rPr>
              <a:t>.</a:t>
            </a:r>
          </a:p>
          <a:p>
            <a:pPr algn="just" eaLnBrk="1" hangingPunct="1"/>
            <a:endParaRPr lang="en-US" dirty="0">
              <a:latin typeface="Arial" pitchFamily="34" charset="0"/>
              <a:cs typeface="Arial" pitchFamily="34" charset="0"/>
            </a:endParaRPr>
          </a:p>
          <a:p>
            <a:pPr algn="just" eaLnBrk="1" hangingPunct="1"/>
            <a:r>
              <a:rPr lang="en-US" dirty="0" smtClean="0">
                <a:latin typeface="Arial" pitchFamily="34" charset="0"/>
                <a:cs typeface="Arial" pitchFamily="34" charset="0"/>
              </a:rPr>
              <a:t> </a:t>
            </a:r>
            <a:endParaRPr lang="en-US" dirty="0">
              <a:latin typeface="Arial" pitchFamily="34" charset="0"/>
              <a:cs typeface="Arial" pitchFamily="34" charset="0"/>
            </a:endParaRPr>
          </a:p>
          <a:p>
            <a:pPr algn="just" eaLnBrk="1" hangingPunct="1"/>
            <a:r>
              <a:rPr lang="en-US" sz="1400" b="1" dirty="0" smtClean="0">
                <a:latin typeface="Arial" pitchFamily="34" charset="0"/>
                <a:cs typeface="Arial" pitchFamily="34" charset="0"/>
              </a:rPr>
              <a:t>OECD Competition </a:t>
            </a:r>
            <a:r>
              <a:rPr lang="en-US" sz="1400" b="1" dirty="0">
                <a:latin typeface="Arial" pitchFamily="34" charset="0"/>
                <a:cs typeface="Arial" pitchFamily="34" charset="0"/>
              </a:rPr>
              <a:t>Committee Roundtable Prosecuting Cartels without Direct </a:t>
            </a:r>
            <a:r>
              <a:rPr lang="en-US" sz="1400" b="1" dirty="0" smtClean="0">
                <a:latin typeface="Arial" pitchFamily="34" charset="0"/>
                <a:cs typeface="Arial" pitchFamily="34" charset="0"/>
              </a:rPr>
              <a:t>Evidence 2006</a:t>
            </a:r>
          </a:p>
          <a:p>
            <a:pPr algn="just" eaLnBrk="1" hangingPunct="1"/>
            <a:endParaRPr lang="en-US" dirty="0">
              <a:latin typeface="Arial" pitchFamily="34" charset="0"/>
              <a:cs typeface="Arial" pitchFamily="34" charset="0"/>
            </a:endParaRPr>
          </a:p>
        </p:txBody>
      </p:sp>
    </p:spTree>
    <p:extLst>
      <p:ext uri="{BB962C8B-B14F-4D97-AF65-F5344CB8AC3E}">
        <p14:creationId xmlns:p14="http://schemas.microsoft.com/office/powerpoint/2010/main" val="32753789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864F3A-5E28-475B-8C49-410651D606CD}" type="slidenum">
              <a:rPr lang="fr-FR" smtClean="0"/>
              <a:pPr eaLnBrk="1" hangingPunct="1"/>
              <a:t>6</a:t>
            </a:fld>
            <a:endParaRPr lang="fr-FR" smtClean="0"/>
          </a:p>
        </p:txBody>
      </p:sp>
      <p:sp>
        <p:nvSpPr>
          <p:cNvPr id="54275" name="Rectangle 2"/>
          <p:cNvSpPr>
            <a:spLocks noGrp="1" noChangeArrowheads="1"/>
          </p:cNvSpPr>
          <p:nvPr>
            <p:ph type="title"/>
          </p:nvPr>
        </p:nvSpPr>
        <p:spPr>
          <a:xfrm>
            <a:off x="26131" y="989856"/>
            <a:ext cx="9144000" cy="1143000"/>
          </a:xfrm>
        </p:spPr>
        <p:txBody>
          <a:bodyPr>
            <a:normAutofit fontScale="90000"/>
          </a:bodyPr>
          <a:lstStyle/>
          <a:p>
            <a:r>
              <a:rPr lang="en-US" sz="3600" b="1" dirty="0">
                <a:solidFill>
                  <a:srgbClr val="C00000"/>
                </a:solidFill>
                <a:latin typeface="Arial" pitchFamily="34" charset="0"/>
                <a:cs typeface="Arial" pitchFamily="34" charset="0"/>
              </a:rPr>
              <a:t>S</a:t>
            </a:r>
            <a:r>
              <a:rPr lang="en-US" sz="3600" b="1" dirty="0" smtClean="0">
                <a:solidFill>
                  <a:srgbClr val="C00000"/>
                </a:solidFill>
                <a:latin typeface="Arial" pitchFamily="34" charset="0"/>
                <a:cs typeface="Arial" pitchFamily="34" charset="0"/>
              </a:rPr>
              <a:t>trong cartel enforcement is necessary to develop a competition culture </a:t>
            </a:r>
            <a:br>
              <a:rPr lang="en-US" sz="3600" b="1" dirty="0" smtClean="0">
                <a:solidFill>
                  <a:srgbClr val="C00000"/>
                </a:solidFill>
                <a:latin typeface="Arial" pitchFamily="34" charset="0"/>
                <a:cs typeface="Arial" pitchFamily="34" charset="0"/>
              </a:rPr>
            </a:br>
            <a:r>
              <a:rPr lang="en-US" sz="3600" b="1" dirty="0" smtClean="0">
                <a:solidFill>
                  <a:srgbClr val="C00000"/>
                </a:solidFill>
                <a:latin typeface="Arial" pitchFamily="34" charset="0"/>
                <a:cs typeface="Arial" pitchFamily="34" charset="0"/>
              </a:rPr>
              <a:t/>
            </a:r>
            <a:br>
              <a:rPr lang="en-US" sz="3600" b="1" dirty="0" smtClean="0">
                <a:solidFill>
                  <a:srgbClr val="C00000"/>
                </a:solidFill>
                <a:latin typeface="Arial" pitchFamily="34" charset="0"/>
                <a:cs typeface="Arial" pitchFamily="34" charset="0"/>
              </a:rPr>
            </a:br>
            <a:r>
              <a:rPr lang="en-US" sz="3600" b="1" dirty="0" smtClean="0">
                <a:solidFill>
                  <a:srgbClr val="C00000"/>
                </a:solidFill>
                <a:latin typeface="Arial" pitchFamily="34" charset="0"/>
                <a:cs typeface="Arial" pitchFamily="34" charset="0"/>
              </a:rPr>
              <a:t/>
            </a:r>
            <a:br>
              <a:rPr lang="en-US" sz="3600" b="1" dirty="0" smtClean="0">
                <a:solidFill>
                  <a:srgbClr val="C00000"/>
                </a:solidFill>
                <a:latin typeface="Arial" pitchFamily="34" charset="0"/>
                <a:cs typeface="Arial" pitchFamily="34" charset="0"/>
              </a:rPr>
            </a:br>
            <a:r>
              <a:rPr lang="en-US" sz="2800" b="1" dirty="0" smtClean="0">
                <a:solidFill>
                  <a:srgbClr val="C00000"/>
                </a:solidFill>
                <a:latin typeface="Arial" pitchFamily="34" charset="0"/>
                <a:cs typeface="Arial" pitchFamily="34" charset="0"/>
              </a:rPr>
              <a:t/>
            </a:r>
            <a:br>
              <a:rPr lang="en-US" sz="2800" b="1" dirty="0" smtClean="0">
                <a:solidFill>
                  <a:srgbClr val="C00000"/>
                </a:solidFill>
                <a:latin typeface="Arial" pitchFamily="34" charset="0"/>
                <a:cs typeface="Arial" pitchFamily="34" charset="0"/>
              </a:rPr>
            </a:br>
            <a:endParaRPr lang="fr-FR" sz="2800" b="1" dirty="0" smtClean="0">
              <a:solidFill>
                <a:srgbClr val="C00000"/>
              </a:solidFill>
              <a:latin typeface="Arial" pitchFamily="34" charset="0"/>
              <a:cs typeface="Arial" pitchFamily="34" charset="0"/>
            </a:endParaRPr>
          </a:p>
        </p:txBody>
      </p:sp>
      <p:sp>
        <p:nvSpPr>
          <p:cNvPr id="54276" name="Text Box 3"/>
          <p:cNvSpPr txBox="1">
            <a:spLocks noChangeArrowheads="1"/>
          </p:cNvSpPr>
          <p:nvPr/>
        </p:nvSpPr>
        <p:spPr bwMode="auto">
          <a:xfrm>
            <a:off x="303783" y="1844824"/>
            <a:ext cx="8588697"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dirty="0" smtClean="0">
                <a:latin typeface="Arial" pitchFamily="34" charset="0"/>
                <a:cs typeface="Arial" pitchFamily="34" charset="0"/>
              </a:rPr>
              <a:t>A strong competition </a:t>
            </a:r>
            <a:r>
              <a:rPr lang="en-US" dirty="0">
                <a:latin typeface="Arial" pitchFamily="34" charset="0"/>
                <a:cs typeface="Arial" pitchFamily="34" charset="0"/>
              </a:rPr>
              <a:t>culture is an essential component of a successful anti-cartel </a:t>
            </a:r>
            <a:r>
              <a:rPr lang="en-US" dirty="0" err="1">
                <a:latin typeface="Arial" pitchFamily="34" charset="0"/>
                <a:cs typeface="Arial" pitchFamily="34" charset="0"/>
              </a:rPr>
              <a:t>programme</a:t>
            </a:r>
            <a:r>
              <a:rPr lang="en-US" dirty="0">
                <a:latin typeface="Arial" pitchFamily="34" charset="0"/>
                <a:cs typeface="Arial" pitchFamily="34" charset="0"/>
              </a:rPr>
              <a:t>. </a:t>
            </a:r>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dirty="0" smtClean="0">
                <a:latin typeface="Arial" pitchFamily="34" charset="0"/>
                <a:cs typeface="Arial" pitchFamily="34" charset="0"/>
              </a:rPr>
              <a:t>Vigorous </a:t>
            </a:r>
            <a:r>
              <a:rPr lang="en-US" dirty="0">
                <a:latin typeface="Arial" pitchFamily="34" charset="0"/>
                <a:cs typeface="Arial" pitchFamily="34" charset="0"/>
              </a:rPr>
              <a:t>enforcement of the </a:t>
            </a:r>
            <a:r>
              <a:rPr lang="en-US" dirty="0" smtClean="0">
                <a:latin typeface="Arial" pitchFamily="34" charset="0"/>
                <a:cs typeface="Arial" pitchFamily="34" charset="0"/>
              </a:rPr>
              <a:t>law is necessary. </a:t>
            </a:r>
          </a:p>
          <a:p>
            <a:pPr algn="just" eaLnBrk="1" hangingPunct="1"/>
            <a:endParaRPr lang="en-US" dirty="0">
              <a:latin typeface="Arial" pitchFamily="34" charset="0"/>
              <a:cs typeface="Arial" pitchFamily="34" charset="0"/>
            </a:endParaRPr>
          </a:p>
          <a:p>
            <a:pPr algn="just" eaLnBrk="1" hangingPunct="1"/>
            <a:r>
              <a:rPr lang="en-US" b="1" dirty="0" smtClean="0">
                <a:solidFill>
                  <a:srgbClr val="FF0000"/>
                </a:solidFill>
                <a:latin typeface="Arial" pitchFamily="34" charset="0"/>
                <a:cs typeface="Arial" pitchFamily="34" charset="0"/>
              </a:rPr>
              <a:t>The </a:t>
            </a:r>
            <a:r>
              <a:rPr lang="en-US" b="1" dirty="0">
                <a:solidFill>
                  <a:srgbClr val="FF0000"/>
                </a:solidFill>
                <a:latin typeface="Arial" pitchFamily="34" charset="0"/>
                <a:cs typeface="Arial" pitchFamily="34" charset="0"/>
              </a:rPr>
              <a:t>competition agency should strive to generate good </a:t>
            </a:r>
            <a:r>
              <a:rPr lang="en-US" b="1" dirty="0" smtClean="0">
                <a:solidFill>
                  <a:srgbClr val="FF0000"/>
                </a:solidFill>
                <a:latin typeface="Arial" pitchFamily="34" charset="0"/>
                <a:cs typeface="Arial" pitchFamily="34" charset="0"/>
              </a:rPr>
              <a:t>cartel cases </a:t>
            </a:r>
            <a:r>
              <a:rPr lang="en-US" b="1" dirty="0">
                <a:solidFill>
                  <a:srgbClr val="FF0000"/>
                </a:solidFill>
                <a:latin typeface="Arial" pitchFamily="34" charset="0"/>
                <a:cs typeface="Arial" pitchFamily="34" charset="0"/>
              </a:rPr>
              <a:t>in important sectors, supported by strong evidence and demonstrating the benefits </a:t>
            </a:r>
            <a:r>
              <a:rPr lang="en-US" b="1" dirty="0" smtClean="0">
                <a:solidFill>
                  <a:srgbClr val="FF0000"/>
                </a:solidFill>
                <a:latin typeface="Arial" pitchFamily="34" charset="0"/>
                <a:cs typeface="Arial" pitchFamily="34" charset="0"/>
              </a:rPr>
              <a:t>to consumers </a:t>
            </a:r>
            <a:r>
              <a:rPr lang="en-US" b="1" dirty="0">
                <a:solidFill>
                  <a:srgbClr val="FF0000"/>
                </a:solidFill>
                <a:latin typeface="Arial" pitchFamily="34" charset="0"/>
                <a:cs typeface="Arial" pitchFamily="34" charset="0"/>
              </a:rPr>
              <a:t>of effective anti-cartel enforcement</a:t>
            </a:r>
            <a:r>
              <a:rPr lang="en-US" b="1" dirty="0" smtClean="0">
                <a:solidFill>
                  <a:srgbClr val="FF0000"/>
                </a:solidFill>
                <a:latin typeface="Arial" pitchFamily="34" charset="0"/>
                <a:cs typeface="Arial" pitchFamily="34" charset="0"/>
              </a:rPr>
              <a:t>.</a:t>
            </a:r>
          </a:p>
          <a:p>
            <a:pPr algn="just" eaLnBrk="1" hangingPunct="1"/>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sz="1400" b="1" dirty="0" smtClean="0">
                <a:latin typeface="Arial" pitchFamily="34" charset="0"/>
                <a:cs typeface="Arial" pitchFamily="34" charset="0"/>
              </a:rPr>
              <a:t>OECD Competition </a:t>
            </a:r>
            <a:r>
              <a:rPr lang="en-US" sz="1400" b="1" dirty="0">
                <a:latin typeface="Arial" pitchFamily="34" charset="0"/>
                <a:cs typeface="Arial" pitchFamily="34" charset="0"/>
              </a:rPr>
              <a:t>Committee Roundtable Prosecuting Cartels without Direct </a:t>
            </a:r>
            <a:r>
              <a:rPr lang="en-US" sz="1400" b="1" dirty="0" smtClean="0">
                <a:latin typeface="Arial" pitchFamily="34" charset="0"/>
                <a:cs typeface="Arial" pitchFamily="34" charset="0"/>
              </a:rPr>
              <a:t>Evidence 2006</a:t>
            </a:r>
          </a:p>
          <a:p>
            <a:pPr algn="just" eaLnBrk="1" hangingPunct="1"/>
            <a:endParaRPr lang="en-US" dirty="0">
              <a:latin typeface="Arial" pitchFamily="34" charset="0"/>
              <a:cs typeface="Arial" pitchFamily="34" charset="0"/>
            </a:endParaRPr>
          </a:p>
        </p:txBody>
      </p:sp>
    </p:spTree>
    <p:extLst>
      <p:ext uri="{BB962C8B-B14F-4D97-AF65-F5344CB8AC3E}">
        <p14:creationId xmlns:p14="http://schemas.microsoft.com/office/powerpoint/2010/main" val="4561322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864F3A-5E28-475B-8C49-410651D606CD}" type="slidenum">
              <a:rPr lang="fr-FR" smtClean="0"/>
              <a:pPr eaLnBrk="1" hangingPunct="1"/>
              <a:t>7</a:t>
            </a:fld>
            <a:endParaRPr lang="fr-FR" smtClean="0"/>
          </a:p>
        </p:txBody>
      </p:sp>
      <p:sp>
        <p:nvSpPr>
          <p:cNvPr id="54275" name="Rectangle 2"/>
          <p:cNvSpPr>
            <a:spLocks noGrp="1" noChangeArrowheads="1"/>
          </p:cNvSpPr>
          <p:nvPr>
            <p:ph type="title"/>
          </p:nvPr>
        </p:nvSpPr>
        <p:spPr>
          <a:xfrm>
            <a:off x="-251520" y="476672"/>
            <a:ext cx="9144000" cy="1143000"/>
          </a:xfrm>
        </p:spPr>
        <p:txBody>
          <a:bodyPr>
            <a:noAutofit/>
          </a:bodyPr>
          <a:lstStyle/>
          <a:p>
            <a:r>
              <a:rPr lang="en-US" sz="3200" b="1" dirty="0" smtClean="0">
                <a:solidFill>
                  <a:srgbClr val="C00000"/>
                </a:solidFill>
                <a:latin typeface="Arial" pitchFamily="34" charset="0"/>
                <a:cs typeface="Arial" pitchFamily="34" charset="0"/>
              </a:rPr>
              <a:t>Two types of circumstantial evidence: communication evidence and economic evidence. </a:t>
            </a:r>
            <a:br>
              <a:rPr lang="en-US" sz="3200" b="1" dirty="0" smtClean="0">
                <a:solidFill>
                  <a:srgbClr val="C00000"/>
                </a:solidFill>
                <a:latin typeface="Arial" pitchFamily="34" charset="0"/>
                <a:cs typeface="Arial" pitchFamily="34" charset="0"/>
              </a:rPr>
            </a:br>
            <a:endParaRPr lang="fr-FR" sz="3200" b="1" dirty="0" smtClean="0">
              <a:solidFill>
                <a:srgbClr val="C00000"/>
              </a:solidFill>
              <a:latin typeface="Arial" pitchFamily="34" charset="0"/>
              <a:cs typeface="Arial" pitchFamily="34" charset="0"/>
            </a:endParaRPr>
          </a:p>
        </p:txBody>
      </p:sp>
      <p:sp>
        <p:nvSpPr>
          <p:cNvPr id="54276" name="Text Box 3"/>
          <p:cNvSpPr txBox="1">
            <a:spLocks noChangeArrowheads="1"/>
          </p:cNvSpPr>
          <p:nvPr/>
        </p:nvSpPr>
        <p:spPr bwMode="auto">
          <a:xfrm>
            <a:off x="303783" y="1968510"/>
            <a:ext cx="8588697" cy="473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b="1" dirty="0" smtClean="0">
                <a:solidFill>
                  <a:srgbClr val="FF0000"/>
                </a:solidFill>
                <a:latin typeface="Arial" pitchFamily="34" charset="0"/>
                <a:cs typeface="Arial" pitchFamily="34" charset="0"/>
              </a:rPr>
              <a:t>Of </a:t>
            </a:r>
            <a:r>
              <a:rPr lang="en-US" b="1" dirty="0">
                <a:solidFill>
                  <a:srgbClr val="FF0000"/>
                </a:solidFill>
                <a:latin typeface="Arial" pitchFamily="34" charset="0"/>
                <a:cs typeface="Arial" pitchFamily="34" charset="0"/>
              </a:rPr>
              <a:t>the two, communication evidence is considered to be the more important</a:t>
            </a:r>
            <a:r>
              <a:rPr lang="en-US" dirty="0">
                <a:latin typeface="Arial" pitchFamily="34" charset="0"/>
                <a:cs typeface="Arial" pitchFamily="34" charset="0"/>
              </a:rPr>
              <a:t>.</a:t>
            </a:r>
          </a:p>
          <a:p>
            <a:pPr algn="just" eaLnBrk="1" hangingPunct="1"/>
            <a:endParaRPr lang="en-US" dirty="0" smtClean="0">
              <a:latin typeface="Arial" pitchFamily="34" charset="0"/>
              <a:cs typeface="Arial" pitchFamily="34" charset="0"/>
            </a:endParaRPr>
          </a:p>
          <a:p>
            <a:pPr algn="just" eaLnBrk="1" hangingPunct="1"/>
            <a:r>
              <a:rPr lang="en-US" dirty="0" smtClean="0">
                <a:latin typeface="Arial" pitchFamily="34" charset="0"/>
                <a:cs typeface="Arial" pitchFamily="34" charset="0"/>
              </a:rPr>
              <a:t>Communication </a:t>
            </a:r>
            <a:r>
              <a:rPr lang="en-US" dirty="0">
                <a:latin typeface="Arial" pitchFamily="34" charset="0"/>
                <a:cs typeface="Arial" pitchFamily="34" charset="0"/>
              </a:rPr>
              <a:t>evidence is evidence that cartel operators met or otherwise communicated, </a:t>
            </a:r>
            <a:r>
              <a:rPr lang="en-US" dirty="0" smtClean="0">
                <a:latin typeface="Arial" pitchFamily="34" charset="0"/>
                <a:cs typeface="Arial" pitchFamily="34" charset="0"/>
              </a:rPr>
              <a:t>but </a:t>
            </a:r>
            <a:r>
              <a:rPr lang="en-US" b="1" dirty="0" smtClean="0">
                <a:solidFill>
                  <a:srgbClr val="FF0000"/>
                </a:solidFill>
                <a:latin typeface="Arial" pitchFamily="34" charset="0"/>
                <a:cs typeface="Arial" pitchFamily="34" charset="0"/>
              </a:rPr>
              <a:t>does </a:t>
            </a:r>
            <a:r>
              <a:rPr lang="en-US" b="1" dirty="0">
                <a:solidFill>
                  <a:srgbClr val="FF0000"/>
                </a:solidFill>
                <a:latin typeface="Arial" pitchFamily="34" charset="0"/>
                <a:cs typeface="Arial" pitchFamily="34" charset="0"/>
              </a:rPr>
              <a:t>not describe the substance of their communications</a:t>
            </a:r>
            <a:r>
              <a:rPr lang="en-US" dirty="0">
                <a:latin typeface="Arial" pitchFamily="34" charset="0"/>
                <a:cs typeface="Arial" pitchFamily="34" charset="0"/>
              </a:rPr>
              <a:t>. It includes, for example, records </a:t>
            </a:r>
            <a:r>
              <a:rPr lang="en-US" dirty="0" smtClean="0">
                <a:latin typeface="Arial" pitchFamily="34" charset="0"/>
                <a:cs typeface="Arial" pitchFamily="34" charset="0"/>
              </a:rPr>
              <a:t>of telephone </a:t>
            </a:r>
            <a:r>
              <a:rPr lang="en-US" dirty="0">
                <a:latin typeface="Arial" pitchFamily="34" charset="0"/>
                <a:cs typeface="Arial" pitchFamily="34" charset="0"/>
              </a:rPr>
              <a:t>conversations among suspected cartel participants, of their travel to a </a:t>
            </a:r>
            <a:r>
              <a:rPr lang="en-US" dirty="0" smtClean="0">
                <a:latin typeface="Arial" pitchFamily="34" charset="0"/>
                <a:cs typeface="Arial" pitchFamily="34" charset="0"/>
              </a:rPr>
              <a:t>common destination </a:t>
            </a:r>
            <a:r>
              <a:rPr lang="en-US" dirty="0">
                <a:latin typeface="Arial" pitchFamily="34" charset="0"/>
                <a:cs typeface="Arial" pitchFamily="34" charset="0"/>
              </a:rPr>
              <a:t>and notes or records of meetings in which they participated. </a:t>
            </a:r>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b="1" dirty="0" smtClean="0">
                <a:solidFill>
                  <a:srgbClr val="FF0000"/>
                </a:solidFill>
                <a:latin typeface="Arial" pitchFamily="34" charset="0"/>
                <a:cs typeface="Arial" pitchFamily="34" charset="0"/>
              </a:rPr>
              <a:t>Communication evidence </a:t>
            </a:r>
            <a:r>
              <a:rPr lang="en-US" b="1" dirty="0">
                <a:solidFill>
                  <a:srgbClr val="FF0000"/>
                </a:solidFill>
                <a:latin typeface="Arial" pitchFamily="34" charset="0"/>
                <a:cs typeface="Arial" pitchFamily="34" charset="0"/>
              </a:rPr>
              <a:t>can be highly probative of an agreement. Almost all of the circumstantial </a:t>
            </a:r>
            <a:r>
              <a:rPr lang="en-US" b="1" dirty="0" smtClean="0">
                <a:solidFill>
                  <a:srgbClr val="FF0000"/>
                </a:solidFill>
                <a:latin typeface="Arial" pitchFamily="34" charset="0"/>
                <a:cs typeface="Arial" pitchFamily="34" charset="0"/>
              </a:rPr>
              <a:t>cases described </a:t>
            </a:r>
            <a:r>
              <a:rPr lang="en-US" b="1" dirty="0">
                <a:solidFill>
                  <a:srgbClr val="FF0000"/>
                </a:solidFill>
                <a:latin typeface="Arial" pitchFamily="34" charset="0"/>
                <a:cs typeface="Arial" pitchFamily="34" charset="0"/>
              </a:rPr>
              <a:t>by delegations included communication evidence; in some the evidence </a:t>
            </a:r>
            <a:r>
              <a:rPr lang="en-US" b="1" dirty="0" smtClean="0">
                <a:solidFill>
                  <a:srgbClr val="FF0000"/>
                </a:solidFill>
                <a:latin typeface="Arial" pitchFamily="34" charset="0"/>
                <a:cs typeface="Arial" pitchFamily="34" charset="0"/>
              </a:rPr>
              <a:t>was compelling</a:t>
            </a:r>
            <a:r>
              <a:rPr lang="en-US" dirty="0" smtClean="0">
                <a:latin typeface="Arial" pitchFamily="34" charset="0"/>
                <a:cs typeface="Arial" pitchFamily="34" charset="0"/>
              </a:rPr>
              <a:t>.</a:t>
            </a:r>
          </a:p>
          <a:p>
            <a:pPr algn="just" eaLnBrk="1" hangingPunct="1"/>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sz="1400" b="1" dirty="0" smtClean="0">
                <a:latin typeface="Arial" pitchFamily="34" charset="0"/>
                <a:cs typeface="Arial" pitchFamily="34" charset="0"/>
              </a:rPr>
              <a:t>OECD Competition </a:t>
            </a:r>
            <a:r>
              <a:rPr lang="en-US" sz="1400" b="1" dirty="0">
                <a:latin typeface="Arial" pitchFamily="34" charset="0"/>
                <a:cs typeface="Arial" pitchFamily="34" charset="0"/>
              </a:rPr>
              <a:t>Committee Roundtable Prosecuting Cartels without Direct </a:t>
            </a:r>
            <a:r>
              <a:rPr lang="en-US" sz="1400" b="1" dirty="0" smtClean="0">
                <a:latin typeface="Arial" pitchFamily="34" charset="0"/>
                <a:cs typeface="Arial" pitchFamily="34" charset="0"/>
              </a:rPr>
              <a:t>Evidence 2006</a:t>
            </a:r>
          </a:p>
          <a:p>
            <a:pPr algn="just" eaLnBrk="1" hangingPunct="1"/>
            <a:endParaRPr lang="en-US" dirty="0">
              <a:latin typeface="Arial" pitchFamily="34" charset="0"/>
              <a:cs typeface="Arial" pitchFamily="34" charset="0"/>
            </a:endParaRPr>
          </a:p>
        </p:txBody>
      </p:sp>
    </p:spTree>
    <p:extLst>
      <p:ext uri="{BB962C8B-B14F-4D97-AF65-F5344CB8AC3E}">
        <p14:creationId xmlns:p14="http://schemas.microsoft.com/office/powerpoint/2010/main" val="11759431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fr-FR" sz="3200" b="1" dirty="0" err="1" smtClean="0">
                <a:solidFill>
                  <a:srgbClr val="C00000"/>
                </a:solidFill>
                <a:latin typeface="Arial" pitchFamily="34" charset="0"/>
                <a:cs typeface="Arial" pitchFamily="34" charset="0"/>
              </a:rPr>
              <a:t>Parallel</a:t>
            </a:r>
            <a:r>
              <a:rPr lang="fr-FR" sz="3200" b="1" dirty="0" smtClean="0">
                <a:solidFill>
                  <a:srgbClr val="C00000"/>
                </a:solidFill>
                <a:latin typeface="Arial" pitchFamily="34" charset="0"/>
                <a:cs typeface="Arial" pitchFamily="34" charset="0"/>
              </a:rPr>
              <a:t>  </a:t>
            </a:r>
            <a:r>
              <a:rPr lang="fr-FR" sz="3200" b="1" dirty="0" err="1" smtClean="0">
                <a:solidFill>
                  <a:srgbClr val="C00000"/>
                </a:solidFill>
                <a:latin typeface="Arial" pitchFamily="34" charset="0"/>
                <a:cs typeface="Arial" pitchFamily="34" charset="0"/>
              </a:rPr>
              <a:t>behaviour</a:t>
            </a:r>
            <a:r>
              <a:rPr lang="fr-FR" sz="3200" b="1" dirty="0" smtClean="0">
                <a:solidFill>
                  <a:srgbClr val="C00000"/>
                </a:solidFill>
                <a:latin typeface="Arial" pitchFamily="34" charset="0"/>
                <a:cs typeface="Arial" pitchFamily="34" charset="0"/>
              </a:rPr>
              <a:t> and </a:t>
            </a:r>
            <a:r>
              <a:rPr lang="fr-FR" sz="3200" b="1" dirty="0" err="1" smtClean="0">
                <a:solidFill>
                  <a:srgbClr val="C00000"/>
                </a:solidFill>
                <a:latin typeface="Arial" pitchFamily="34" charset="0"/>
                <a:cs typeface="Arial" pitchFamily="34" charset="0"/>
              </a:rPr>
              <a:t>tacit</a:t>
            </a:r>
            <a:r>
              <a:rPr lang="fr-FR" sz="3200" b="1" dirty="0" smtClean="0">
                <a:solidFill>
                  <a:srgbClr val="C00000"/>
                </a:solidFill>
                <a:latin typeface="Arial" pitchFamily="34" charset="0"/>
                <a:cs typeface="Arial" pitchFamily="34" charset="0"/>
              </a:rPr>
              <a:t> agreement</a:t>
            </a:r>
            <a:endParaRPr lang="fr-FR" b="1" dirty="0">
              <a:solidFill>
                <a:srgbClr val="C00000"/>
              </a:solidFill>
              <a:latin typeface="Arial" pitchFamily="34" charset="0"/>
              <a:cs typeface="Arial" pitchFamily="34" charset="0"/>
            </a:endParaRPr>
          </a:p>
        </p:txBody>
      </p:sp>
      <p:sp>
        <p:nvSpPr>
          <p:cNvPr id="3" name="TextBox 2"/>
          <p:cNvSpPr txBox="1"/>
          <p:nvPr/>
        </p:nvSpPr>
        <p:spPr>
          <a:xfrm>
            <a:off x="395536" y="1124744"/>
            <a:ext cx="8136904" cy="6455613"/>
          </a:xfrm>
          <a:prstGeom prst="rect">
            <a:avLst/>
          </a:prstGeom>
          <a:noFill/>
        </p:spPr>
        <p:txBody>
          <a:bodyPr wrap="square" rtlCol="0">
            <a:spAutoFit/>
          </a:bodyPr>
          <a:lstStyle/>
          <a:p>
            <a:pPr algn="just"/>
            <a:r>
              <a:rPr lang="en-US" dirty="0" smtClean="0">
                <a:latin typeface="Arial" pitchFamily="34" charset="0"/>
                <a:cs typeface="Arial" pitchFamily="34" charset="0"/>
              </a:rPr>
              <a:t>Over </a:t>
            </a:r>
            <a:r>
              <a:rPr lang="en-US" dirty="0">
                <a:latin typeface="Arial" pitchFamily="34" charset="0"/>
                <a:cs typeface="Arial" pitchFamily="34" charset="0"/>
              </a:rPr>
              <a:t>the years, courts, competition authorities and competition experts have come to accept </a:t>
            </a:r>
            <a:r>
              <a:rPr lang="en-US" dirty="0" smtClean="0">
                <a:latin typeface="Arial" pitchFamily="34" charset="0"/>
                <a:cs typeface="Arial" pitchFamily="34" charset="0"/>
              </a:rPr>
              <a:t>that conscious </a:t>
            </a:r>
            <a:r>
              <a:rPr lang="en-US" dirty="0">
                <a:latin typeface="Arial" pitchFamily="34" charset="0"/>
                <a:cs typeface="Arial" pitchFamily="34" charset="0"/>
              </a:rPr>
              <a:t>parallelism, which involves </a:t>
            </a:r>
            <a:r>
              <a:rPr lang="en-US" b="1" dirty="0">
                <a:solidFill>
                  <a:srgbClr val="FF0000"/>
                </a:solidFill>
                <a:latin typeface="Arial" pitchFamily="34" charset="0"/>
                <a:cs typeface="Arial" pitchFamily="34" charset="0"/>
              </a:rPr>
              <a:t>nothing more than identical pricing or other parallel </a:t>
            </a:r>
            <a:r>
              <a:rPr lang="en-US" b="1" dirty="0" err="1" smtClean="0">
                <a:solidFill>
                  <a:srgbClr val="FF0000"/>
                </a:solidFill>
                <a:latin typeface="Arial" pitchFamily="34" charset="0"/>
                <a:cs typeface="Arial" pitchFamily="34" charset="0"/>
              </a:rPr>
              <a:t>behaviour</a:t>
            </a:r>
            <a:r>
              <a:rPr lang="en-US" b="1" dirty="0" smtClean="0">
                <a:solidFill>
                  <a:srgbClr val="FF0000"/>
                </a:solidFill>
                <a:latin typeface="Arial" pitchFamily="34" charset="0"/>
                <a:cs typeface="Arial" pitchFamily="34" charset="0"/>
              </a:rPr>
              <a:t> deriving </a:t>
            </a:r>
            <a:r>
              <a:rPr lang="en-US" b="1" dirty="0">
                <a:solidFill>
                  <a:srgbClr val="FF0000"/>
                </a:solidFill>
                <a:latin typeface="Arial" pitchFamily="34" charset="0"/>
                <a:cs typeface="Arial" pitchFamily="34" charset="0"/>
              </a:rPr>
              <a:t>from independent observation and reaction by rivals in the marketplace, is not </a:t>
            </a:r>
            <a:r>
              <a:rPr lang="en-US" b="1" dirty="0" smtClean="0">
                <a:solidFill>
                  <a:srgbClr val="FF0000"/>
                </a:solidFill>
                <a:latin typeface="Arial" pitchFamily="34" charset="0"/>
                <a:cs typeface="Arial" pitchFamily="34" charset="0"/>
              </a:rPr>
              <a:t>unlawful</a:t>
            </a:r>
            <a:r>
              <a:rPr lang="en-US" dirty="0" smtClean="0">
                <a:latin typeface="Arial" pitchFamily="34" charset="0"/>
                <a:cs typeface="Arial" pitchFamily="34" charset="0"/>
              </a:rPr>
              <a:t>. </a:t>
            </a:r>
          </a:p>
          <a:p>
            <a:pPr algn="just"/>
            <a:endParaRPr lang="en-US" sz="1050" dirty="0" smtClean="0">
              <a:latin typeface="Arial" pitchFamily="34" charset="0"/>
              <a:cs typeface="Arial" pitchFamily="34" charset="0"/>
            </a:endParaRPr>
          </a:p>
          <a:p>
            <a:pPr algn="just"/>
            <a:r>
              <a:rPr lang="en-US" dirty="0">
                <a:latin typeface="Arial" pitchFamily="34" charset="0"/>
                <a:cs typeface="Arial" pitchFamily="34" charset="0"/>
              </a:rPr>
              <a:t>T</a:t>
            </a:r>
            <a:r>
              <a:rPr lang="en-US" dirty="0" smtClean="0">
                <a:latin typeface="Arial" pitchFamily="34" charset="0"/>
                <a:cs typeface="Arial" pitchFamily="34" charset="0"/>
              </a:rPr>
              <a:t>his </a:t>
            </a:r>
            <a:r>
              <a:rPr lang="en-US" dirty="0">
                <a:latin typeface="Arial" pitchFamily="34" charset="0"/>
                <a:cs typeface="Arial" pitchFamily="34" charset="0"/>
              </a:rPr>
              <a:t>view is well grounded in economic </a:t>
            </a:r>
            <a:r>
              <a:rPr lang="en-US" dirty="0" smtClean="0">
                <a:latin typeface="Arial" pitchFamily="34" charset="0"/>
                <a:cs typeface="Arial" pitchFamily="34" charset="0"/>
              </a:rPr>
              <a:t>theory. </a:t>
            </a:r>
            <a:r>
              <a:rPr lang="en-US" dirty="0">
                <a:latin typeface="Arial" pitchFamily="34" charset="0"/>
                <a:cs typeface="Arial" pitchFamily="34" charset="0"/>
              </a:rPr>
              <a:t>S</a:t>
            </a:r>
            <a:r>
              <a:rPr lang="en-US" dirty="0" smtClean="0">
                <a:latin typeface="Arial" pitchFamily="34" charset="0"/>
                <a:cs typeface="Arial" pitchFamily="34" charset="0"/>
              </a:rPr>
              <a:t>omething </a:t>
            </a:r>
            <a:r>
              <a:rPr lang="en-US" dirty="0">
                <a:latin typeface="Arial" pitchFamily="34" charset="0"/>
                <a:cs typeface="Arial" pitchFamily="34" charset="0"/>
              </a:rPr>
              <a:t>more than conscious parallelism is required. </a:t>
            </a:r>
            <a:endParaRPr lang="en-US" dirty="0" smtClean="0">
              <a:latin typeface="Arial" pitchFamily="34" charset="0"/>
              <a:cs typeface="Arial" pitchFamily="34" charset="0"/>
            </a:endParaRPr>
          </a:p>
          <a:p>
            <a:pPr algn="just"/>
            <a:endParaRPr lang="en-US" sz="1100" dirty="0">
              <a:latin typeface="Arial" pitchFamily="34" charset="0"/>
              <a:cs typeface="Arial" pitchFamily="34" charset="0"/>
            </a:endParaRPr>
          </a:p>
          <a:p>
            <a:pPr algn="just"/>
            <a:r>
              <a:rPr lang="en-US" dirty="0" smtClean="0">
                <a:latin typeface="Arial" pitchFamily="34" charset="0"/>
                <a:cs typeface="Arial" pitchFamily="34" charset="0"/>
              </a:rPr>
              <a:t>One formulation</a:t>
            </a:r>
            <a:r>
              <a:rPr lang="en-US" dirty="0">
                <a:latin typeface="Arial" pitchFamily="34" charset="0"/>
                <a:cs typeface="Arial" pitchFamily="34" charset="0"/>
              </a:rPr>
              <a:t>, developed in the United States in civil cases </a:t>
            </a:r>
            <a:r>
              <a:rPr lang="en-US" dirty="0" smtClean="0">
                <a:latin typeface="Arial" pitchFamily="34" charset="0"/>
                <a:cs typeface="Arial" pitchFamily="34" charset="0"/>
              </a:rPr>
              <a:t>requires that </a:t>
            </a:r>
            <a:r>
              <a:rPr lang="en-US" dirty="0">
                <a:latin typeface="Arial" pitchFamily="34" charset="0"/>
                <a:cs typeface="Arial" pitchFamily="34" charset="0"/>
              </a:rPr>
              <a:t>there exist </a:t>
            </a:r>
            <a:r>
              <a:rPr lang="en-US" b="1" dirty="0">
                <a:solidFill>
                  <a:srgbClr val="FF0000"/>
                </a:solidFill>
                <a:latin typeface="Arial" pitchFamily="34" charset="0"/>
                <a:cs typeface="Arial" pitchFamily="34" charset="0"/>
              </a:rPr>
              <a:t>certain plus factors, which prove that agreement is more likely the cause of the </a:t>
            </a:r>
            <a:r>
              <a:rPr lang="en-US" b="1" dirty="0" smtClean="0">
                <a:solidFill>
                  <a:srgbClr val="FF0000"/>
                </a:solidFill>
                <a:latin typeface="Arial" pitchFamily="34" charset="0"/>
                <a:cs typeface="Arial" pitchFamily="34" charset="0"/>
              </a:rPr>
              <a:t>parallel conduct </a:t>
            </a:r>
            <a:r>
              <a:rPr lang="en-US" b="1" dirty="0">
                <a:solidFill>
                  <a:srgbClr val="FF0000"/>
                </a:solidFill>
                <a:latin typeface="Arial" pitchFamily="34" charset="0"/>
                <a:cs typeface="Arial" pitchFamily="34" charset="0"/>
              </a:rPr>
              <a:t>than independent action</a:t>
            </a:r>
            <a:r>
              <a:rPr lang="en-US" dirty="0">
                <a:latin typeface="Arial" pitchFamily="34" charset="0"/>
                <a:cs typeface="Arial" pitchFamily="34" charset="0"/>
              </a:rPr>
              <a:t>. One US court described the standard in a recent decision as follows:</a:t>
            </a:r>
          </a:p>
          <a:p>
            <a:pPr algn="just"/>
            <a:r>
              <a:rPr lang="en-US" dirty="0">
                <a:latin typeface="Arial" pitchFamily="34" charset="0"/>
                <a:cs typeface="Arial" pitchFamily="34" charset="0"/>
              </a:rPr>
              <a:t>. . </a:t>
            </a:r>
            <a:r>
              <a:rPr lang="en-US" b="1" dirty="0" smtClean="0">
                <a:solidFill>
                  <a:srgbClr val="0070C0"/>
                </a:solidFill>
                <a:latin typeface="Arial" pitchFamily="34" charset="0"/>
                <a:cs typeface="Arial" pitchFamily="34" charset="0"/>
              </a:rPr>
              <a:t>.”</a:t>
            </a:r>
            <a:r>
              <a:rPr lang="en-US" b="1" i="1" dirty="0" smtClean="0">
                <a:solidFill>
                  <a:srgbClr val="0070C0"/>
                </a:solidFill>
                <a:latin typeface="Arial" pitchFamily="34" charset="0"/>
                <a:cs typeface="Arial" pitchFamily="34" charset="0"/>
              </a:rPr>
              <a:t> </a:t>
            </a:r>
            <a:r>
              <a:rPr lang="en-US" b="1" i="1" dirty="0">
                <a:solidFill>
                  <a:srgbClr val="0070C0"/>
                </a:solidFill>
                <a:latin typeface="Arial" pitchFamily="34" charset="0"/>
                <a:cs typeface="Arial" pitchFamily="34" charset="0"/>
              </a:rPr>
              <a:t>[W]e have required that plaintiffs basing a claim of collusion on inferences from </a:t>
            </a:r>
            <a:r>
              <a:rPr lang="en-US" b="1" i="1" dirty="0" smtClean="0">
                <a:solidFill>
                  <a:srgbClr val="0070C0"/>
                </a:solidFill>
                <a:latin typeface="Arial" pitchFamily="34" charset="0"/>
                <a:cs typeface="Arial" pitchFamily="34" charset="0"/>
              </a:rPr>
              <a:t>consciously parallel </a:t>
            </a:r>
            <a:r>
              <a:rPr lang="en-US" b="1" i="1" dirty="0" err="1">
                <a:solidFill>
                  <a:srgbClr val="0070C0"/>
                </a:solidFill>
                <a:latin typeface="Arial" pitchFamily="34" charset="0"/>
                <a:cs typeface="Arial" pitchFamily="34" charset="0"/>
              </a:rPr>
              <a:t>behaviour</a:t>
            </a:r>
            <a:r>
              <a:rPr lang="en-US" b="1" i="1" dirty="0">
                <a:solidFill>
                  <a:srgbClr val="0070C0"/>
                </a:solidFill>
                <a:latin typeface="Arial" pitchFamily="34" charset="0"/>
                <a:cs typeface="Arial" pitchFamily="34" charset="0"/>
              </a:rPr>
              <a:t> show that certain plus factors also exist.  </a:t>
            </a:r>
            <a:r>
              <a:rPr lang="en-US" b="1" i="1" dirty="0" smtClean="0">
                <a:solidFill>
                  <a:srgbClr val="0070C0"/>
                </a:solidFill>
                <a:latin typeface="Arial" pitchFamily="34" charset="0"/>
                <a:cs typeface="Arial" pitchFamily="34" charset="0"/>
              </a:rPr>
              <a:t>Existence </a:t>
            </a:r>
            <a:r>
              <a:rPr lang="en-US" b="1" i="1" dirty="0">
                <a:solidFill>
                  <a:srgbClr val="0070C0"/>
                </a:solidFill>
                <a:latin typeface="Arial" pitchFamily="34" charset="0"/>
                <a:cs typeface="Arial" pitchFamily="34" charset="0"/>
              </a:rPr>
              <a:t>of these plus factors tends </a:t>
            </a:r>
            <a:r>
              <a:rPr lang="en-US" b="1" i="1" dirty="0" smtClean="0">
                <a:solidFill>
                  <a:srgbClr val="0070C0"/>
                </a:solidFill>
                <a:latin typeface="Arial" pitchFamily="34" charset="0"/>
                <a:cs typeface="Arial" pitchFamily="34" charset="0"/>
              </a:rPr>
              <a:t>to ensure </a:t>
            </a:r>
            <a:r>
              <a:rPr lang="en-US" b="1" i="1" dirty="0">
                <a:solidFill>
                  <a:srgbClr val="0070C0"/>
                </a:solidFill>
                <a:latin typeface="Arial" pitchFamily="34" charset="0"/>
                <a:cs typeface="Arial" pitchFamily="34" charset="0"/>
              </a:rPr>
              <a:t>that courts punish concerted action</a:t>
            </a:r>
            <a:r>
              <a:rPr lang="en-US" b="1" i="1" dirty="0" smtClean="0">
                <a:solidFill>
                  <a:srgbClr val="0070C0"/>
                </a:solidFill>
                <a:latin typeface="Arial" pitchFamily="34" charset="0"/>
                <a:cs typeface="Arial" pitchFamily="34" charset="0"/>
              </a:rPr>
              <a:t> -an </a:t>
            </a:r>
            <a:r>
              <a:rPr lang="en-US" b="1" i="1" dirty="0">
                <a:solidFill>
                  <a:srgbClr val="0070C0"/>
                </a:solidFill>
                <a:latin typeface="Arial" pitchFamily="34" charset="0"/>
                <a:cs typeface="Arial" pitchFamily="34" charset="0"/>
              </a:rPr>
              <a:t>actual </a:t>
            </a:r>
            <a:r>
              <a:rPr lang="en-US" b="1" i="1" dirty="0" smtClean="0">
                <a:solidFill>
                  <a:srgbClr val="0070C0"/>
                </a:solidFill>
                <a:latin typeface="Arial" pitchFamily="34" charset="0"/>
                <a:cs typeface="Arial" pitchFamily="34" charset="0"/>
              </a:rPr>
              <a:t>agreement- </a:t>
            </a:r>
            <a:r>
              <a:rPr lang="en-US" b="1" i="1" dirty="0">
                <a:solidFill>
                  <a:srgbClr val="0070C0"/>
                </a:solidFill>
                <a:latin typeface="Arial" pitchFamily="34" charset="0"/>
                <a:cs typeface="Arial" pitchFamily="34" charset="0"/>
              </a:rPr>
              <a:t>instead of the </a:t>
            </a:r>
            <a:r>
              <a:rPr lang="en-US" b="1" i="1" dirty="0" smtClean="0">
                <a:solidFill>
                  <a:srgbClr val="0070C0"/>
                </a:solidFill>
                <a:latin typeface="Arial" pitchFamily="34" charset="0"/>
                <a:cs typeface="Arial" pitchFamily="34" charset="0"/>
              </a:rPr>
              <a:t>unilateral, independent </a:t>
            </a:r>
            <a:r>
              <a:rPr lang="en-US" b="1" i="1" dirty="0">
                <a:solidFill>
                  <a:srgbClr val="0070C0"/>
                </a:solidFill>
                <a:latin typeface="Arial" pitchFamily="34" charset="0"/>
                <a:cs typeface="Arial" pitchFamily="34" charset="0"/>
              </a:rPr>
              <a:t>conduct of </a:t>
            </a:r>
            <a:r>
              <a:rPr lang="en-US" b="1" i="1" dirty="0" smtClean="0">
                <a:solidFill>
                  <a:srgbClr val="0070C0"/>
                </a:solidFill>
                <a:latin typeface="Arial" pitchFamily="34" charset="0"/>
                <a:cs typeface="Arial" pitchFamily="34" charset="0"/>
              </a:rPr>
              <a:t>competitors”</a:t>
            </a:r>
            <a:r>
              <a:rPr lang="en-US" b="1" dirty="0" smtClean="0">
                <a:solidFill>
                  <a:srgbClr val="0070C0"/>
                </a:solidFill>
                <a:latin typeface="Arial" pitchFamily="34" charset="0"/>
                <a:cs typeface="Arial" pitchFamily="34" charset="0"/>
              </a:rPr>
              <a:t>.</a:t>
            </a:r>
            <a:r>
              <a:rPr lang="en-US" b="1" dirty="0">
                <a:solidFill>
                  <a:srgbClr val="0070C0"/>
                </a:solidFill>
                <a:latin typeface="Arial" pitchFamily="34" charset="0"/>
                <a:cs typeface="Arial" pitchFamily="34" charset="0"/>
              </a:rPr>
              <a:t> </a:t>
            </a:r>
            <a:endParaRPr lang="en-US" b="1" dirty="0" smtClean="0">
              <a:solidFill>
                <a:srgbClr val="0070C0"/>
              </a:solidFill>
              <a:latin typeface="Arial" pitchFamily="34" charset="0"/>
              <a:cs typeface="Arial" pitchFamily="34" charset="0"/>
            </a:endParaRPr>
          </a:p>
          <a:p>
            <a:pPr algn="just"/>
            <a:endParaRPr lang="en-US" sz="1050" dirty="0">
              <a:latin typeface="Arial" pitchFamily="34" charset="0"/>
              <a:cs typeface="Arial" pitchFamily="34" charset="0"/>
            </a:endParaRPr>
          </a:p>
          <a:p>
            <a:pPr algn="just"/>
            <a:r>
              <a:rPr lang="en-US" dirty="0" smtClean="0">
                <a:latin typeface="Arial" pitchFamily="34" charset="0"/>
                <a:cs typeface="Arial" pitchFamily="34" charset="0"/>
              </a:rPr>
              <a:t>In </a:t>
            </a:r>
            <a:r>
              <a:rPr lang="en-US" dirty="0">
                <a:latin typeface="Arial" pitchFamily="34" charset="0"/>
                <a:cs typeface="Arial" pitchFamily="34" charset="0"/>
              </a:rPr>
              <a:t>other words, the factors serve as proxies for direct </a:t>
            </a:r>
            <a:r>
              <a:rPr lang="en-US" dirty="0" smtClean="0">
                <a:latin typeface="Arial" pitchFamily="34" charset="0"/>
                <a:cs typeface="Arial" pitchFamily="34" charset="0"/>
              </a:rPr>
              <a:t>evidence of </a:t>
            </a:r>
            <a:r>
              <a:rPr lang="en-US" dirty="0">
                <a:latin typeface="Arial" pitchFamily="34" charset="0"/>
                <a:cs typeface="Arial" pitchFamily="34" charset="0"/>
              </a:rPr>
              <a:t>an </a:t>
            </a:r>
            <a:r>
              <a:rPr lang="en-US" dirty="0" smtClean="0">
                <a:latin typeface="Arial" pitchFamily="34" charset="0"/>
                <a:cs typeface="Arial" pitchFamily="34" charset="0"/>
              </a:rPr>
              <a:t>agreement.</a:t>
            </a:r>
            <a:endParaRPr lang="en-US" dirty="0">
              <a:latin typeface="Arial" pitchFamily="34" charset="0"/>
              <a:cs typeface="Arial" pitchFamily="34" charset="0"/>
            </a:endParaRPr>
          </a:p>
          <a:p>
            <a:pPr algn="just"/>
            <a:endParaRPr lang="en-US" sz="1100" dirty="0" smtClean="0">
              <a:latin typeface="Arial" pitchFamily="34" charset="0"/>
              <a:cs typeface="Arial" pitchFamily="34" charset="0"/>
            </a:endParaRPr>
          </a:p>
          <a:p>
            <a:pPr algn="just"/>
            <a:r>
              <a:rPr lang="en-US" dirty="0" smtClean="0">
                <a:latin typeface="Arial" pitchFamily="34" charset="0"/>
                <a:cs typeface="Arial" pitchFamily="34" charset="0"/>
              </a:rPr>
              <a:t>Other </a:t>
            </a:r>
            <a:r>
              <a:rPr lang="en-US" dirty="0">
                <a:latin typeface="Arial" pitchFamily="34" charset="0"/>
                <a:cs typeface="Arial" pitchFamily="34" charset="0"/>
              </a:rPr>
              <a:t>jurisdictions </a:t>
            </a:r>
            <a:r>
              <a:rPr lang="en-US" dirty="0" smtClean="0">
                <a:latin typeface="Arial" pitchFamily="34" charset="0"/>
                <a:cs typeface="Arial" pitchFamily="34" charset="0"/>
              </a:rPr>
              <a:t>seem to apply similar analysis.</a:t>
            </a:r>
          </a:p>
          <a:p>
            <a:pPr algn="just"/>
            <a:endParaRPr lang="en-US" dirty="0">
              <a:latin typeface="Arial" pitchFamily="34" charset="0"/>
              <a:cs typeface="Arial" pitchFamily="34" charset="0"/>
            </a:endParaRPr>
          </a:p>
          <a:p>
            <a:pPr algn="just"/>
            <a:endParaRPr lang="en-US"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8</a:t>
            </a:fld>
            <a:endParaRPr lang="fr-FR"/>
          </a:p>
        </p:txBody>
      </p:sp>
    </p:spTree>
    <p:extLst>
      <p:ext uri="{BB962C8B-B14F-4D97-AF65-F5344CB8AC3E}">
        <p14:creationId xmlns:p14="http://schemas.microsoft.com/office/powerpoint/2010/main" val="22828122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fr-FR" sz="3200" b="1" dirty="0" smtClean="0">
                <a:solidFill>
                  <a:srgbClr val="C00000"/>
                </a:solidFill>
                <a:latin typeface="Arial" pitchFamily="34" charset="0"/>
                <a:cs typeface="Arial" pitchFamily="34" charset="0"/>
              </a:rPr>
              <a:t>Plus </a:t>
            </a:r>
            <a:r>
              <a:rPr lang="fr-FR" sz="3200" b="1" dirty="0" err="1" smtClean="0">
                <a:solidFill>
                  <a:srgbClr val="C00000"/>
                </a:solidFill>
                <a:latin typeface="Arial" pitchFamily="34" charset="0"/>
                <a:cs typeface="Arial" pitchFamily="34" charset="0"/>
              </a:rPr>
              <a:t>factors</a:t>
            </a:r>
            <a:r>
              <a:rPr lang="fr-FR" sz="3200" b="1" dirty="0" smtClean="0">
                <a:solidFill>
                  <a:srgbClr val="C00000"/>
                </a:solidFill>
                <a:latin typeface="Arial" pitchFamily="34" charset="0"/>
                <a:cs typeface="Arial" pitchFamily="34" charset="0"/>
              </a:rPr>
              <a:t>: communication</a:t>
            </a:r>
            <a:endParaRPr lang="fr-FR" b="1" dirty="0">
              <a:solidFill>
                <a:srgbClr val="C00000"/>
              </a:solidFill>
              <a:latin typeface="Arial" pitchFamily="34" charset="0"/>
              <a:cs typeface="Arial" pitchFamily="34" charset="0"/>
            </a:endParaRPr>
          </a:p>
        </p:txBody>
      </p:sp>
      <p:sp>
        <p:nvSpPr>
          <p:cNvPr id="3" name="TextBox 2"/>
          <p:cNvSpPr txBox="1"/>
          <p:nvPr/>
        </p:nvSpPr>
        <p:spPr>
          <a:xfrm>
            <a:off x="395536" y="2023680"/>
            <a:ext cx="8136904" cy="1477328"/>
          </a:xfrm>
          <a:prstGeom prst="rect">
            <a:avLst/>
          </a:prstGeom>
          <a:noFill/>
        </p:spPr>
        <p:txBody>
          <a:bodyPr wrap="square" rtlCol="0">
            <a:spAutoFit/>
          </a:bodyPr>
          <a:lstStyle/>
          <a:p>
            <a:pPr algn="just"/>
            <a:r>
              <a:rPr lang="en-US" dirty="0" smtClean="0">
                <a:latin typeface="Arial" pitchFamily="34" charset="0"/>
                <a:cs typeface="Arial" pitchFamily="34" charset="0"/>
              </a:rPr>
              <a:t>One </a:t>
            </a:r>
            <a:r>
              <a:rPr lang="en-US" dirty="0">
                <a:latin typeface="Arial" pitchFamily="34" charset="0"/>
                <a:cs typeface="Arial" pitchFamily="34" charset="0"/>
              </a:rPr>
              <a:t>important type of plus factor is that which indicates that the parties communicated about prices </a:t>
            </a:r>
            <a:r>
              <a:rPr lang="en-US" dirty="0" smtClean="0">
                <a:latin typeface="Arial" pitchFamily="34" charset="0"/>
                <a:cs typeface="Arial" pitchFamily="34" charset="0"/>
              </a:rPr>
              <a:t>in a </a:t>
            </a:r>
            <a:r>
              <a:rPr lang="en-US" dirty="0">
                <a:latin typeface="Arial" pitchFamily="34" charset="0"/>
                <a:cs typeface="Arial" pitchFamily="34" charset="0"/>
              </a:rPr>
              <a:t>manner that permitted them to reach an agreement, or at least had the opportunity to communicate. </a:t>
            </a:r>
            <a:r>
              <a:rPr lang="en-US" dirty="0" smtClean="0">
                <a:latin typeface="Arial" pitchFamily="34" charset="0"/>
                <a:cs typeface="Arial" pitchFamily="34" charset="0"/>
              </a:rPr>
              <a:t>The evidence </a:t>
            </a:r>
            <a:r>
              <a:rPr lang="en-US" dirty="0">
                <a:latin typeface="Arial" pitchFamily="34" charset="0"/>
                <a:cs typeface="Arial" pitchFamily="34" charset="0"/>
              </a:rPr>
              <a:t>falls short, however, of proving an explicit agreement. </a:t>
            </a:r>
          </a:p>
          <a:p>
            <a:pPr algn="just"/>
            <a:endParaRPr lang="en-US"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9</a:t>
            </a:fld>
            <a:endParaRPr lang="fr-FR"/>
          </a:p>
        </p:txBody>
      </p:sp>
    </p:spTree>
    <p:extLst>
      <p:ext uri="{BB962C8B-B14F-4D97-AF65-F5344CB8AC3E}">
        <p14:creationId xmlns:p14="http://schemas.microsoft.com/office/powerpoint/2010/main" val="31210516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864F3A-5E28-475B-8C49-410651D606CD}" type="slidenum">
              <a:rPr lang="fr-FR" smtClean="0"/>
              <a:pPr eaLnBrk="1" hangingPunct="1"/>
              <a:t>10</a:t>
            </a:fld>
            <a:endParaRPr lang="fr-FR" smtClean="0"/>
          </a:p>
        </p:txBody>
      </p:sp>
      <p:sp>
        <p:nvSpPr>
          <p:cNvPr id="54275" name="Rectangle 2"/>
          <p:cNvSpPr>
            <a:spLocks noGrp="1" noChangeArrowheads="1"/>
          </p:cNvSpPr>
          <p:nvPr>
            <p:ph type="title"/>
          </p:nvPr>
        </p:nvSpPr>
        <p:spPr>
          <a:xfrm>
            <a:off x="0" y="269776"/>
            <a:ext cx="9144000" cy="1143000"/>
          </a:xfrm>
        </p:spPr>
        <p:txBody>
          <a:bodyPr>
            <a:noAutofit/>
          </a:bodyPr>
          <a:lstStyle/>
          <a:p>
            <a:r>
              <a:rPr lang="en-US" sz="3200" b="1" dirty="0">
                <a:solidFill>
                  <a:srgbClr val="C00000"/>
                </a:solidFill>
                <a:latin typeface="Arial" pitchFamily="34" charset="0"/>
                <a:cs typeface="Arial" pitchFamily="34" charset="0"/>
              </a:rPr>
              <a:t>E</a:t>
            </a:r>
            <a:r>
              <a:rPr lang="en-US" sz="3200" b="1" dirty="0" smtClean="0">
                <a:solidFill>
                  <a:srgbClr val="C00000"/>
                </a:solidFill>
                <a:latin typeface="Arial" pitchFamily="34" charset="0"/>
                <a:cs typeface="Arial" pitchFamily="34" charset="0"/>
              </a:rPr>
              <a:t>conomic evidence : conduct and structure</a:t>
            </a:r>
            <a:br>
              <a:rPr lang="en-US" sz="3200" b="1" dirty="0" smtClean="0">
                <a:solidFill>
                  <a:srgbClr val="C00000"/>
                </a:solidFill>
                <a:latin typeface="Arial" pitchFamily="34" charset="0"/>
                <a:cs typeface="Arial" pitchFamily="34" charset="0"/>
              </a:rPr>
            </a:br>
            <a:endParaRPr lang="fr-FR" sz="3200" b="1" dirty="0" smtClean="0">
              <a:solidFill>
                <a:srgbClr val="C00000"/>
              </a:solidFill>
              <a:latin typeface="Arial" pitchFamily="34" charset="0"/>
              <a:cs typeface="Arial" pitchFamily="34" charset="0"/>
            </a:endParaRPr>
          </a:p>
        </p:txBody>
      </p:sp>
      <p:sp>
        <p:nvSpPr>
          <p:cNvPr id="54276" name="Text Box 3"/>
          <p:cNvSpPr txBox="1">
            <a:spLocks noChangeArrowheads="1"/>
          </p:cNvSpPr>
          <p:nvPr/>
        </p:nvSpPr>
        <p:spPr bwMode="auto">
          <a:xfrm>
            <a:off x="303783" y="1268760"/>
            <a:ext cx="8588697" cy="584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b="1" dirty="0" smtClean="0">
                <a:solidFill>
                  <a:srgbClr val="FF0000"/>
                </a:solidFill>
                <a:latin typeface="Arial" pitchFamily="34" charset="0"/>
                <a:cs typeface="Arial" pitchFamily="34" charset="0"/>
              </a:rPr>
              <a:t>Economic </a:t>
            </a:r>
            <a:r>
              <a:rPr lang="en-US" b="1" dirty="0">
                <a:solidFill>
                  <a:srgbClr val="FF0000"/>
                </a:solidFill>
                <a:latin typeface="Arial" pitchFamily="34" charset="0"/>
                <a:cs typeface="Arial" pitchFamily="34" charset="0"/>
              </a:rPr>
              <a:t>evidence </a:t>
            </a:r>
            <a:r>
              <a:rPr lang="en-US" dirty="0">
                <a:latin typeface="Arial" pitchFamily="34" charset="0"/>
                <a:cs typeface="Arial" pitchFamily="34" charset="0"/>
              </a:rPr>
              <a:t>can be categorized as either </a:t>
            </a:r>
            <a:r>
              <a:rPr lang="en-US" b="1" dirty="0">
                <a:solidFill>
                  <a:srgbClr val="FF0000"/>
                </a:solidFill>
                <a:latin typeface="Arial" pitchFamily="34" charset="0"/>
                <a:cs typeface="Arial" pitchFamily="34" charset="0"/>
              </a:rPr>
              <a:t>conduct </a:t>
            </a:r>
            <a:r>
              <a:rPr lang="en-US" dirty="0">
                <a:latin typeface="Arial" pitchFamily="34" charset="0"/>
                <a:cs typeface="Arial" pitchFamily="34" charset="0"/>
              </a:rPr>
              <a:t>or </a:t>
            </a:r>
            <a:r>
              <a:rPr lang="en-US" b="1" dirty="0">
                <a:solidFill>
                  <a:srgbClr val="FF0000"/>
                </a:solidFill>
                <a:latin typeface="Arial" pitchFamily="34" charset="0"/>
                <a:cs typeface="Arial" pitchFamily="34" charset="0"/>
              </a:rPr>
              <a:t>structural </a:t>
            </a:r>
            <a:r>
              <a:rPr lang="en-US" dirty="0">
                <a:latin typeface="Arial" pitchFamily="34" charset="0"/>
                <a:cs typeface="Arial" pitchFamily="34" charset="0"/>
              </a:rPr>
              <a:t>evidence. </a:t>
            </a:r>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b="1" dirty="0" smtClean="0">
                <a:solidFill>
                  <a:srgbClr val="FF0000"/>
                </a:solidFill>
                <a:latin typeface="Arial" pitchFamily="34" charset="0"/>
                <a:cs typeface="Arial" pitchFamily="34" charset="0"/>
              </a:rPr>
              <a:t>Conduct</a:t>
            </a:r>
            <a:r>
              <a:rPr lang="en-US" dirty="0" smtClean="0">
                <a:latin typeface="Arial" pitchFamily="34" charset="0"/>
                <a:cs typeface="Arial" pitchFamily="34" charset="0"/>
              </a:rPr>
              <a:t> evidence includes</a:t>
            </a:r>
            <a:r>
              <a:rPr lang="en-US" dirty="0">
                <a:latin typeface="Arial" pitchFamily="34" charset="0"/>
                <a:cs typeface="Arial" pitchFamily="34" charset="0"/>
              </a:rPr>
              <a:t>, most importantly, evidence of parallel conduct by suspected cartel members, e.g</a:t>
            </a:r>
            <a:r>
              <a:rPr lang="en-US" dirty="0" smtClean="0">
                <a:latin typeface="Arial" pitchFamily="34" charset="0"/>
                <a:cs typeface="Arial" pitchFamily="34" charset="0"/>
              </a:rPr>
              <a:t>., </a:t>
            </a:r>
            <a:r>
              <a:rPr lang="en-US" dirty="0" err="1" smtClean="0">
                <a:latin typeface="Arial" pitchFamily="34" charset="0"/>
                <a:cs typeface="Arial" pitchFamily="34" charset="0"/>
              </a:rPr>
              <a:t>imultaneous</a:t>
            </a:r>
            <a:r>
              <a:rPr lang="en-US" dirty="0" smtClean="0">
                <a:latin typeface="Arial" pitchFamily="34" charset="0"/>
                <a:cs typeface="Arial" pitchFamily="34" charset="0"/>
              </a:rPr>
              <a:t> </a:t>
            </a:r>
            <a:r>
              <a:rPr lang="en-US" dirty="0">
                <a:latin typeface="Arial" pitchFamily="34" charset="0"/>
                <a:cs typeface="Arial" pitchFamily="34" charset="0"/>
              </a:rPr>
              <a:t>and identical price increases or suspicious bidding patterns in public tenders. It </a:t>
            </a:r>
            <a:r>
              <a:rPr lang="en-US" dirty="0" smtClean="0">
                <a:latin typeface="Arial" pitchFamily="34" charset="0"/>
                <a:cs typeface="Arial" pitchFamily="34" charset="0"/>
              </a:rPr>
              <a:t>can also </a:t>
            </a:r>
            <a:r>
              <a:rPr lang="en-US" dirty="0">
                <a:latin typeface="Arial" pitchFamily="34" charset="0"/>
                <a:cs typeface="Arial" pitchFamily="34" charset="0"/>
              </a:rPr>
              <a:t>include evidence of facilitating practices, though that conduct could also be </a:t>
            </a:r>
            <a:r>
              <a:rPr lang="en-US" dirty="0" err="1">
                <a:latin typeface="Arial" pitchFamily="34" charset="0"/>
                <a:cs typeface="Arial" pitchFamily="34" charset="0"/>
              </a:rPr>
              <a:t>characterised</a:t>
            </a:r>
            <a:r>
              <a:rPr lang="en-US" dirty="0">
                <a:latin typeface="Arial" pitchFamily="34" charset="0"/>
                <a:cs typeface="Arial" pitchFamily="34" charset="0"/>
              </a:rPr>
              <a:t> </a:t>
            </a:r>
            <a:r>
              <a:rPr lang="en-US" dirty="0" smtClean="0">
                <a:latin typeface="Arial" pitchFamily="34" charset="0"/>
                <a:cs typeface="Arial" pitchFamily="34" charset="0"/>
              </a:rPr>
              <a:t>as quasi-communication </a:t>
            </a:r>
            <a:r>
              <a:rPr lang="en-US" dirty="0">
                <a:latin typeface="Arial" pitchFamily="34" charset="0"/>
                <a:cs typeface="Arial" pitchFamily="34" charset="0"/>
              </a:rPr>
              <a:t>evidence.</a:t>
            </a:r>
            <a:r>
              <a:rPr lang="en-US" dirty="0" smtClean="0">
                <a:latin typeface="Arial" pitchFamily="34" charset="0"/>
                <a:cs typeface="Arial" pitchFamily="34" charset="0"/>
              </a:rPr>
              <a:t></a:t>
            </a:r>
          </a:p>
          <a:p>
            <a:pPr algn="just" eaLnBrk="1" hangingPunct="1"/>
            <a:endParaRPr lang="en-US" dirty="0">
              <a:latin typeface="Arial" pitchFamily="34" charset="0"/>
              <a:cs typeface="Arial" pitchFamily="34" charset="0"/>
            </a:endParaRPr>
          </a:p>
          <a:p>
            <a:pPr algn="just" eaLnBrk="1" hangingPunct="1"/>
            <a:r>
              <a:rPr lang="en-US" dirty="0" smtClean="0">
                <a:latin typeface="Arial" pitchFamily="34" charset="0"/>
                <a:cs typeface="Arial" pitchFamily="34" charset="0"/>
              </a:rPr>
              <a:t> </a:t>
            </a:r>
            <a:r>
              <a:rPr lang="en-US" b="1" dirty="0">
                <a:solidFill>
                  <a:srgbClr val="FF0000"/>
                </a:solidFill>
                <a:latin typeface="Arial" pitchFamily="34" charset="0"/>
                <a:cs typeface="Arial" pitchFamily="34" charset="0"/>
              </a:rPr>
              <a:t>Structura</a:t>
            </a:r>
            <a:r>
              <a:rPr lang="en-US" dirty="0">
                <a:latin typeface="Arial" pitchFamily="34" charset="0"/>
                <a:cs typeface="Arial" pitchFamily="34" charset="0"/>
              </a:rPr>
              <a:t>l economic evidence includes evidence of </a:t>
            </a:r>
            <a:r>
              <a:rPr lang="en-US" dirty="0" smtClean="0">
                <a:latin typeface="Arial" pitchFamily="34" charset="0"/>
                <a:cs typeface="Arial" pitchFamily="34" charset="0"/>
              </a:rPr>
              <a:t>such factors </a:t>
            </a:r>
            <a:r>
              <a:rPr lang="en-US" dirty="0">
                <a:latin typeface="Arial" pitchFamily="34" charset="0"/>
                <a:cs typeface="Arial" pitchFamily="34" charset="0"/>
              </a:rPr>
              <a:t>as high market concentration and homogeneous products. </a:t>
            </a:r>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dirty="0" smtClean="0">
                <a:latin typeface="Arial" pitchFamily="34" charset="0"/>
                <a:cs typeface="Arial" pitchFamily="34" charset="0"/>
              </a:rPr>
              <a:t>Of </a:t>
            </a:r>
            <a:r>
              <a:rPr lang="en-US" dirty="0">
                <a:latin typeface="Arial" pitchFamily="34" charset="0"/>
                <a:cs typeface="Arial" pitchFamily="34" charset="0"/>
              </a:rPr>
              <a:t>these two types </a:t>
            </a:r>
            <a:r>
              <a:rPr lang="en-US" dirty="0" smtClean="0">
                <a:latin typeface="Arial" pitchFamily="34" charset="0"/>
                <a:cs typeface="Arial" pitchFamily="34" charset="0"/>
              </a:rPr>
              <a:t>of economic </a:t>
            </a:r>
            <a:r>
              <a:rPr lang="en-US" dirty="0">
                <a:latin typeface="Arial" pitchFamily="34" charset="0"/>
                <a:cs typeface="Arial" pitchFamily="34" charset="0"/>
              </a:rPr>
              <a:t>evidence, </a:t>
            </a:r>
            <a:r>
              <a:rPr lang="en-US" b="1" dirty="0">
                <a:solidFill>
                  <a:srgbClr val="FF0000"/>
                </a:solidFill>
                <a:latin typeface="Arial" pitchFamily="34" charset="0"/>
                <a:cs typeface="Arial" pitchFamily="34" charset="0"/>
              </a:rPr>
              <a:t>conduct evidence is considered the more important. </a:t>
            </a:r>
            <a:endParaRPr lang="en-US" b="1" dirty="0" smtClean="0">
              <a:solidFill>
                <a:srgbClr val="FF0000"/>
              </a:solidFill>
              <a:latin typeface="Arial" pitchFamily="34" charset="0"/>
              <a:cs typeface="Arial" pitchFamily="34" charset="0"/>
            </a:endParaRPr>
          </a:p>
          <a:p>
            <a:pPr algn="just" eaLnBrk="1" hangingPunct="1"/>
            <a:endParaRPr lang="en-US" dirty="0" smtClean="0">
              <a:latin typeface="Arial" pitchFamily="34" charset="0"/>
              <a:cs typeface="Arial" pitchFamily="34" charset="0"/>
            </a:endParaRPr>
          </a:p>
          <a:p>
            <a:pPr algn="just" eaLnBrk="1" hangingPunct="1"/>
            <a:r>
              <a:rPr lang="en-US" dirty="0" smtClean="0">
                <a:latin typeface="Arial" pitchFamily="34" charset="0"/>
                <a:cs typeface="Arial" pitchFamily="34" charset="0"/>
              </a:rPr>
              <a:t>Economic evidence must </a:t>
            </a:r>
            <a:r>
              <a:rPr lang="en-US" dirty="0">
                <a:latin typeface="Arial" pitchFamily="34" charset="0"/>
                <a:cs typeface="Arial" pitchFamily="34" charset="0"/>
              </a:rPr>
              <a:t>be carefully evaluated. </a:t>
            </a:r>
            <a:r>
              <a:rPr lang="en-US" b="1" dirty="0">
                <a:solidFill>
                  <a:srgbClr val="FF0000"/>
                </a:solidFill>
                <a:latin typeface="Arial" pitchFamily="34" charset="0"/>
                <a:cs typeface="Arial" pitchFamily="34" charset="0"/>
              </a:rPr>
              <a:t>The evidence should be inconsistent with the hypothesis that </a:t>
            </a:r>
            <a:r>
              <a:rPr lang="en-US" b="1" dirty="0" smtClean="0">
                <a:solidFill>
                  <a:srgbClr val="FF0000"/>
                </a:solidFill>
                <a:latin typeface="Arial" pitchFamily="34" charset="0"/>
                <a:cs typeface="Arial" pitchFamily="34" charset="0"/>
              </a:rPr>
              <a:t>the market </a:t>
            </a:r>
            <a:r>
              <a:rPr lang="en-US" b="1" dirty="0">
                <a:solidFill>
                  <a:srgbClr val="FF0000"/>
                </a:solidFill>
                <a:latin typeface="Arial" pitchFamily="34" charset="0"/>
                <a:cs typeface="Arial" pitchFamily="34" charset="0"/>
              </a:rPr>
              <a:t>participants are acting unilaterally in their self interest. </a:t>
            </a:r>
          </a:p>
          <a:p>
            <a:pPr algn="just" eaLnBrk="1" hangingPunct="1"/>
            <a:endParaRPr lang="en-US" dirty="0">
              <a:latin typeface="Arial" pitchFamily="34" charset="0"/>
              <a:cs typeface="Arial" pitchFamily="34" charset="0"/>
            </a:endParaRPr>
          </a:p>
          <a:p>
            <a:pPr algn="just" eaLnBrk="1" hangingPunct="1"/>
            <a:r>
              <a:rPr lang="en-US" sz="1400" b="1" dirty="0" smtClean="0">
                <a:latin typeface="Arial" pitchFamily="34" charset="0"/>
                <a:cs typeface="Arial" pitchFamily="34" charset="0"/>
              </a:rPr>
              <a:t>OECD Competition </a:t>
            </a:r>
            <a:r>
              <a:rPr lang="en-US" sz="1400" b="1" dirty="0">
                <a:latin typeface="Arial" pitchFamily="34" charset="0"/>
                <a:cs typeface="Arial" pitchFamily="34" charset="0"/>
              </a:rPr>
              <a:t>Committee Roundtable Prosecuting Cartels without Direct </a:t>
            </a:r>
            <a:r>
              <a:rPr lang="en-US" sz="1400" b="1" dirty="0" smtClean="0">
                <a:latin typeface="Arial" pitchFamily="34" charset="0"/>
                <a:cs typeface="Arial" pitchFamily="34" charset="0"/>
              </a:rPr>
              <a:t>Evidence 2006</a:t>
            </a:r>
          </a:p>
          <a:p>
            <a:pPr algn="just" eaLnBrk="1" hangingPunct="1"/>
            <a:endParaRPr lang="en-US" dirty="0">
              <a:latin typeface="Arial" pitchFamily="34" charset="0"/>
              <a:cs typeface="Arial" pitchFamily="34" charset="0"/>
            </a:endParaRPr>
          </a:p>
        </p:txBody>
      </p:sp>
    </p:spTree>
    <p:extLst>
      <p:ext uri="{BB962C8B-B14F-4D97-AF65-F5344CB8AC3E}">
        <p14:creationId xmlns:p14="http://schemas.microsoft.com/office/powerpoint/2010/main" val="25193616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fr-FR" sz="3200" b="1" dirty="0" err="1" smtClean="0">
                <a:solidFill>
                  <a:srgbClr val="C00000"/>
                </a:solidFill>
                <a:latin typeface="Arial" pitchFamily="34" charset="0"/>
                <a:cs typeface="Arial" pitchFamily="34" charset="0"/>
              </a:rPr>
              <a:t>Economic</a:t>
            </a:r>
            <a:r>
              <a:rPr lang="fr-FR" sz="3200" b="1" dirty="0" smtClean="0">
                <a:solidFill>
                  <a:srgbClr val="C00000"/>
                </a:solidFill>
                <a:latin typeface="Arial" pitchFamily="34" charset="0"/>
                <a:cs typeface="Arial" pitchFamily="34" charset="0"/>
              </a:rPr>
              <a:t> </a:t>
            </a:r>
            <a:r>
              <a:rPr lang="fr-FR" sz="3200" b="1" dirty="0" err="1" smtClean="0">
                <a:solidFill>
                  <a:srgbClr val="C00000"/>
                </a:solidFill>
                <a:latin typeface="Arial" pitchFamily="34" charset="0"/>
                <a:cs typeface="Arial" pitchFamily="34" charset="0"/>
              </a:rPr>
              <a:t>conduct</a:t>
            </a:r>
            <a:r>
              <a:rPr lang="fr-FR" sz="3200" b="1" dirty="0" smtClean="0">
                <a:solidFill>
                  <a:srgbClr val="C00000"/>
                </a:solidFill>
                <a:latin typeface="Arial" pitchFamily="34" charset="0"/>
                <a:cs typeface="Arial" pitchFamily="34" charset="0"/>
              </a:rPr>
              <a:t> </a:t>
            </a:r>
            <a:r>
              <a:rPr lang="fr-FR" sz="3200" b="1" dirty="0" err="1" smtClean="0">
                <a:solidFill>
                  <a:srgbClr val="C00000"/>
                </a:solidFill>
                <a:latin typeface="Arial" pitchFamily="34" charset="0"/>
                <a:cs typeface="Arial" pitchFamily="34" charset="0"/>
              </a:rPr>
              <a:t>evidence</a:t>
            </a:r>
            <a:endParaRPr lang="fr-FR" b="1" dirty="0">
              <a:solidFill>
                <a:srgbClr val="C00000"/>
              </a:solidFill>
              <a:latin typeface="Arial" pitchFamily="34" charset="0"/>
              <a:cs typeface="Arial" pitchFamily="34" charset="0"/>
            </a:endParaRPr>
          </a:p>
        </p:txBody>
      </p:sp>
      <p:sp>
        <p:nvSpPr>
          <p:cNvPr id="3" name="TextBox 2"/>
          <p:cNvSpPr txBox="1"/>
          <p:nvPr/>
        </p:nvSpPr>
        <p:spPr>
          <a:xfrm>
            <a:off x="611560" y="1268760"/>
            <a:ext cx="8136904" cy="5078313"/>
          </a:xfrm>
          <a:prstGeom prst="rect">
            <a:avLst/>
          </a:prstGeom>
          <a:noFill/>
        </p:spPr>
        <p:txBody>
          <a:bodyPr wrap="square" rtlCol="0">
            <a:spAutoFit/>
          </a:bodyPr>
          <a:lstStyle/>
          <a:p>
            <a:pPr algn="just"/>
            <a:r>
              <a:rPr lang="en-US" b="1" u="sng" dirty="0" smtClean="0">
                <a:solidFill>
                  <a:srgbClr val="FF0000"/>
                </a:solidFill>
                <a:latin typeface="Arial" pitchFamily="34" charset="0"/>
                <a:cs typeface="Arial" pitchFamily="34" charset="0"/>
              </a:rPr>
              <a:t>Conduct </a:t>
            </a:r>
            <a:r>
              <a:rPr lang="en-US" b="1" u="sng" dirty="0">
                <a:solidFill>
                  <a:srgbClr val="FF0000"/>
                </a:solidFill>
                <a:latin typeface="Arial" pitchFamily="34" charset="0"/>
                <a:cs typeface="Arial" pitchFamily="34" charset="0"/>
              </a:rPr>
              <a:t>evidence </a:t>
            </a:r>
            <a:r>
              <a:rPr lang="en-US" dirty="0">
                <a:latin typeface="Arial" pitchFamily="34" charset="0"/>
                <a:cs typeface="Arial" pitchFamily="34" charset="0"/>
              </a:rPr>
              <a:t>is the single most important type of economic evidence. C</a:t>
            </a:r>
            <a:r>
              <a:rPr lang="en-US" dirty="0" smtClean="0">
                <a:latin typeface="Arial" pitchFamily="34" charset="0"/>
                <a:cs typeface="Arial" pitchFamily="34" charset="0"/>
              </a:rPr>
              <a:t>areful </a:t>
            </a:r>
            <a:r>
              <a:rPr lang="en-US" dirty="0">
                <a:latin typeface="Arial" pitchFamily="34" charset="0"/>
                <a:cs typeface="Arial" pitchFamily="34" charset="0"/>
              </a:rPr>
              <a:t>analysis of the conduct of parties is important </a:t>
            </a:r>
            <a:r>
              <a:rPr lang="en-US" dirty="0" smtClean="0">
                <a:latin typeface="Arial" pitchFamily="34" charset="0"/>
                <a:cs typeface="Arial" pitchFamily="34" charset="0"/>
              </a:rPr>
              <a:t>to identify </a:t>
            </a:r>
            <a:r>
              <a:rPr lang="en-US" dirty="0" err="1">
                <a:latin typeface="Arial" pitchFamily="34" charset="0"/>
                <a:cs typeface="Arial" pitchFamily="34" charset="0"/>
              </a:rPr>
              <a:t>behaviour</a:t>
            </a:r>
            <a:r>
              <a:rPr lang="en-US" dirty="0">
                <a:latin typeface="Arial" pitchFamily="34" charset="0"/>
                <a:cs typeface="Arial" pitchFamily="34" charset="0"/>
              </a:rPr>
              <a:t> that can be </a:t>
            </a:r>
            <a:r>
              <a:rPr lang="en-US" dirty="0" err="1">
                <a:latin typeface="Arial" pitchFamily="34" charset="0"/>
                <a:cs typeface="Arial" pitchFamily="34" charset="0"/>
              </a:rPr>
              <a:t>characterised</a:t>
            </a:r>
            <a:r>
              <a:rPr lang="en-US" dirty="0">
                <a:latin typeface="Arial" pitchFamily="34" charset="0"/>
                <a:cs typeface="Arial" pitchFamily="34" charset="0"/>
              </a:rPr>
              <a:t> as contrary to the parties’ unilateral self-interest and </a:t>
            </a:r>
            <a:r>
              <a:rPr lang="en-US" dirty="0" smtClean="0">
                <a:latin typeface="Arial" pitchFamily="34" charset="0"/>
                <a:cs typeface="Arial" pitchFamily="34" charset="0"/>
              </a:rPr>
              <a:t>which therefore </a:t>
            </a:r>
            <a:r>
              <a:rPr lang="en-US" dirty="0">
                <a:latin typeface="Arial" pitchFamily="34" charset="0"/>
                <a:cs typeface="Arial" pitchFamily="34" charset="0"/>
              </a:rPr>
              <a:t>supports the inference of an agreement. </a:t>
            </a:r>
            <a:endParaRPr lang="en-US" dirty="0" smtClean="0">
              <a:latin typeface="Arial" pitchFamily="34" charset="0"/>
              <a:cs typeface="Arial" pitchFamily="34" charset="0"/>
            </a:endParaRPr>
          </a:p>
          <a:p>
            <a:pPr algn="just"/>
            <a:endParaRPr lang="en-US" dirty="0">
              <a:latin typeface="Arial" pitchFamily="34" charset="0"/>
              <a:cs typeface="Arial" pitchFamily="34" charset="0"/>
            </a:endParaRPr>
          </a:p>
          <a:p>
            <a:pPr algn="just"/>
            <a:r>
              <a:rPr lang="en-US" dirty="0" smtClean="0">
                <a:latin typeface="Arial" pitchFamily="34" charset="0"/>
                <a:cs typeface="Arial" pitchFamily="34" charset="0"/>
              </a:rPr>
              <a:t>	Conduct </a:t>
            </a:r>
            <a:r>
              <a:rPr lang="en-US" dirty="0">
                <a:latin typeface="Arial" pitchFamily="34" charset="0"/>
                <a:cs typeface="Arial" pitchFamily="34" charset="0"/>
              </a:rPr>
              <a:t>evidence includes, first and foremost:</a:t>
            </a:r>
          </a:p>
          <a:p>
            <a:pPr algn="just"/>
            <a:endParaRPr lang="en-US" dirty="0" smtClean="0">
              <a:latin typeface="Arial" pitchFamily="34" charset="0"/>
              <a:cs typeface="Arial" pitchFamily="34" charset="0"/>
            </a:endParaRPr>
          </a:p>
          <a:p>
            <a:pPr algn="just"/>
            <a:r>
              <a:rPr lang="en-US" dirty="0" smtClean="0">
                <a:latin typeface="Arial" pitchFamily="34" charset="0"/>
                <a:cs typeface="Arial" pitchFamily="34" charset="0"/>
              </a:rPr>
              <a:t>	</a:t>
            </a:r>
            <a:r>
              <a:rPr lang="en-US" b="1" dirty="0" smtClean="0">
                <a:solidFill>
                  <a:srgbClr val="FF0000"/>
                </a:solidFill>
                <a:latin typeface="Arial" pitchFamily="34" charset="0"/>
                <a:cs typeface="Arial" pitchFamily="34" charset="0"/>
              </a:rPr>
              <a:t>Parallel </a:t>
            </a:r>
            <a:r>
              <a:rPr lang="en-US" b="1" dirty="0">
                <a:solidFill>
                  <a:srgbClr val="FF0000"/>
                </a:solidFill>
                <a:latin typeface="Arial" pitchFamily="34" charset="0"/>
                <a:cs typeface="Arial" pitchFamily="34" charset="0"/>
              </a:rPr>
              <a:t>pricing </a:t>
            </a:r>
            <a:r>
              <a:rPr lang="en-US" dirty="0">
                <a:latin typeface="Arial" pitchFamily="34" charset="0"/>
                <a:cs typeface="Arial" pitchFamily="34" charset="0"/>
              </a:rPr>
              <a:t> changes in prices by rivals that are identical, or nearly so, and simultaneous, </a:t>
            </a:r>
            <a:r>
              <a:rPr lang="en-US" dirty="0" smtClean="0">
                <a:latin typeface="Arial" pitchFamily="34" charset="0"/>
                <a:cs typeface="Arial" pitchFamily="34" charset="0"/>
              </a:rPr>
              <a:t>or nearly </a:t>
            </a:r>
            <a:r>
              <a:rPr lang="en-US" dirty="0">
                <a:latin typeface="Arial" pitchFamily="34" charset="0"/>
                <a:cs typeface="Arial" pitchFamily="34" charset="0"/>
              </a:rPr>
              <a:t>so. It includes other forms of parallel conduct, such as capacity reductions, adoption </a:t>
            </a:r>
            <a:r>
              <a:rPr lang="en-US" dirty="0" smtClean="0">
                <a:latin typeface="Arial" pitchFamily="34" charset="0"/>
                <a:cs typeface="Arial" pitchFamily="34" charset="0"/>
              </a:rPr>
              <a:t>of </a:t>
            </a:r>
            <a:r>
              <a:rPr lang="en-US" dirty="0" err="1" smtClean="0">
                <a:latin typeface="Arial" pitchFamily="34" charset="0"/>
                <a:cs typeface="Arial" pitchFamily="34" charset="0"/>
              </a:rPr>
              <a:t>standardised</a:t>
            </a:r>
            <a:r>
              <a:rPr lang="en-US" dirty="0" smtClean="0">
                <a:latin typeface="Arial" pitchFamily="34" charset="0"/>
                <a:cs typeface="Arial" pitchFamily="34" charset="0"/>
              </a:rPr>
              <a:t> </a:t>
            </a:r>
            <a:r>
              <a:rPr lang="en-US" dirty="0">
                <a:latin typeface="Arial" pitchFamily="34" charset="0"/>
                <a:cs typeface="Arial" pitchFamily="34" charset="0"/>
              </a:rPr>
              <a:t>terms of sale, and suspicious bidding patterns, e.g., a predictable rotation of </a:t>
            </a:r>
            <a:r>
              <a:rPr lang="en-US" dirty="0" smtClean="0">
                <a:latin typeface="Arial" pitchFamily="34" charset="0"/>
                <a:cs typeface="Arial" pitchFamily="34" charset="0"/>
              </a:rPr>
              <a:t>winning bidders.</a:t>
            </a:r>
          </a:p>
          <a:p>
            <a:pPr algn="just"/>
            <a:endParaRPr lang="en-US" dirty="0">
              <a:latin typeface="Arial" pitchFamily="34" charset="0"/>
              <a:cs typeface="Arial" pitchFamily="34" charset="0"/>
            </a:endParaRPr>
          </a:p>
          <a:p>
            <a:pPr algn="just"/>
            <a:r>
              <a:rPr lang="en-US" dirty="0" smtClean="0">
                <a:latin typeface="Arial" pitchFamily="34" charset="0"/>
                <a:cs typeface="Arial" pitchFamily="34" charset="0"/>
              </a:rPr>
              <a:t>	</a:t>
            </a:r>
            <a:r>
              <a:rPr lang="en-US" b="1" dirty="0" smtClean="0">
                <a:solidFill>
                  <a:srgbClr val="FF0000"/>
                </a:solidFill>
                <a:latin typeface="Arial" pitchFamily="34" charset="0"/>
                <a:cs typeface="Arial" pitchFamily="34" charset="0"/>
              </a:rPr>
              <a:t>Industry </a:t>
            </a:r>
            <a:r>
              <a:rPr lang="en-US" b="1" dirty="0">
                <a:solidFill>
                  <a:srgbClr val="FF0000"/>
                </a:solidFill>
                <a:latin typeface="Arial" pitchFamily="34" charset="0"/>
                <a:cs typeface="Arial" pitchFamily="34" charset="0"/>
              </a:rPr>
              <a:t>performance </a:t>
            </a:r>
            <a:r>
              <a:rPr lang="en-US" dirty="0">
                <a:latin typeface="Arial" pitchFamily="34" charset="0"/>
                <a:cs typeface="Arial" pitchFamily="34" charset="0"/>
              </a:rPr>
              <a:t>could also be described as conduct evidence. It includes:</a:t>
            </a:r>
          </a:p>
          <a:p>
            <a:pPr algn="just"/>
            <a:r>
              <a:rPr lang="en-US" dirty="0">
                <a:latin typeface="Arial" pitchFamily="34" charset="0"/>
                <a:cs typeface="Arial" pitchFamily="34" charset="0"/>
              </a:rPr>
              <a:t>•  abnormally high profits;</a:t>
            </a:r>
          </a:p>
          <a:p>
            <a:pPr algn="just"/>
            <a:r>
              <a:rPr lang="en-US" dirty="0">
                <a:latin typeface="Arial" pitchFamily="34" charset="0"/>
                <a:cs typeface="Arial" pitchFamily="34" charset="0"/>
              </a:rPr>
              <a:t>•  stable market </a:t>
            </a:r>
            <a:r>
              <a:rPr lang="en-US" dirty="0" smtClean="0">
                <a:latin typeface="Arial" pitchFamily="34" charset="0"/>
                <a:cs typeface="Arial" pitchFamily="34" charset="0"/>
              </a:rPr>
              <a:t>shares;</a:t>
            </a:r>
            <a:endParaRPr lang="en-US" dirty="0">
              <a:latin typeface="Arial" pitchFamily="34" charset="0"/>
              <a:cs typeface="Arial" pitchFamily="34" charset="0"/>
            </a:endParaRPr>
          </a:p>
          <a:p>
            <a:pPr algn="just"/>
            <a:r>
              <a:rPr lang="en-US" dirty="0">
                <a:latin typeface="Arial" pitchFamily="34" charset="0"/>
                <a:cs typeface="Arial" pitchFamily="34" charset="0"/>
              </a:rPr>
              <a:t>•  a history of competition law violations</a:t>
            </a:r>
            <a:r>
              <a:rPr lang="en-US" dirty="0" smtClean="0">
                <a:latin typeface="Arial" pitchFamily="34" charset="0"/>
                <a:cs typeface="Arial" pitchFamily="34" charset="0"/>
              </a:rPr>
              <a:t>.</a:t>
            </a: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11</a:t>
            </a:fld>
            <a:endParaRPr lang="fr-FR"/>
          </a:p>
        </p:txBody>
      </p:sp>
    </p:spTree>
    <p:extLst>
      <p:ext uri="{BB962C8B-B14F-4D97-AF65-F5344CB8AC3E}">
        <p14:creationId xmlns:p14="http://schemas.microsoft.com/office/powerpoint/2010/main" val="32309590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fr-FR" sz="3200" b="1" dirty="0" err="1">
                <a:solidFill>
                  <a:srgbClr val="C00000"/>
                </a:solidFill>
                <a:latin typeface="Arial" pitchFamily="34" charset="0"/>
                <a:cs typeface="Arial" pitchFamily="34" charset="0"/>
              </a:rPr>
              <a:t>E</a:t>
            </a:r>
            <a:r>
              <a:rPr lang="fr-FR" sz="3200" b="1" dirty="0" err="1" smtClean="0">
                <a:solidFill>
                  <a:srgbClr val="C00000"/>
                </a:solidFill>
                <a:latin typeface="Arial" pitchFamily="34" charset="0"/>
                <a:cs typeface="Arial" pitchFamily="34" charset="0"/>
              </a:rPr>
              <a:t>conomic</a:t>
            </a:r>
            <a:r>
              <a:rPr lang="fr-FR" sz="3200" b="1" dirty="0" smtClean="0">
                <a:solidFill>
                  <a:srgbClr val="C00000"/>
                </a:solidFill>
                <a:latin typeface="Arial" pitchFamily="34" charset="0"/>
                <a:cs typeface="Arial" pitchFamily="34" charset="0"/>
              </a:rPr>
              <a:t> </a:t>
            </a:r>
            <a:r>
              <a:rPr lang="fr-FR" sz="3200" b="1" dirty="0" err="1" smtClean="0">
                <a:solidFill>
                  <a:srgbClr val="C00000"/>
                </a:solidFill>
                <a:latin typeface="Arial" pitchFamily="34" charset="0"/>
                <a:cs typeface="Arial" pitchFamily="34" charset="0"/>
              </a:rPr>
              <a:t>conduct</a:t>
            </a:r>
            <a:r>
              <a:rPr lang="fr-FR" sz="3200" b="1" dirty="0" smtClean="0">
                <a:solidFill>
                  <a:srgbClr val="C00000"/>
                </a:solidFill>
                <a:latin typeface="Arial" pitchFamily="34" charset="0"/>
                <a:cs typeface="Arial" pitchFamily="34" charset="0"/>
              </a:rPr>
              <a:t> </a:t>
            </a:r>
            <a:r>
              <a:rPr lang="fr-FR" sz="3200" b="1" dirty="0" err="1" smtClean="0">
                <a:solidFill>
                  <a:srgbClr val="C00000"/>
                </a:solidFill>
                <a:latin typeface="Arial" pitchFamily="34" charset="0"/>
                <a:cs typeface="Arial" pitchFamily="34" charset="0"/>
              </a:rPr>
              <a:t>evidence</a:t>
            </a:r>
            <a:endParaRPr lang="fr-FR" b="1" dirty="0">
              <a:solidFill>
                <a:srgbClr val="C00000"/>
              </a:solidFill>
              <a:latin typeface="Arial" pitchFamily="34" charset="0"/>
              <a:cs typeface="Arial" pitchFamily="34" charset="0"/>
            </a:endParaRPr>
          </a:p>
        </p:txBody>
      </p:sp>
      <p:sp>
        <p:nvSpPr>
          <p:cNvPr id="3" name="TextBox 2"/>
          <p:cNvSpPr txBox="1"/>
          <p:nvPr/>
        </p:nvSpPr>
        <p:spPr>
          <a:xfrm>
            <a:off x="395536" y="908720"/>
            <a:ext cx="8136904" cy="5909310"/>
          </a:xfrm>
          <a:prstGeom prst="rect">
            <a:avLst/>
          </a:prstGeom>
          <a:noFill/>
        </p:spPr>
        <p:txBody>
          <a:bodyPr wrap="square" rtlCol="0">
            <a:spAutoFit/>
          </a:bodyPr>
          <a:lstStyle/>
          <a:p>
            <a:pPr algn="just"/>
            <a:endParaRPr lang="en-US" dirty="0" smtClean="0">
              <a:latin typeface="Arial" pitchFamily="34" charset="0"/>
              <a:cs typeface="Arial" pitchFamily="34" charset="0"/>
            </a:endParaRPr>
          </a:p>
          <a:p>
            <a:pPr algn="just"/>
            <a:r>
              <a:rPr lang="en-US" dirty="0">
                <a:latin typeface="Arial" pitchFamily="34" charset="0"/>
                <a:cs typeface="Arial" pitchFamily="34" charset="0"/>
              </a:rPr>
              <a:t>	</a:t>
            </a:r>
            <a:r>
              <a:rPr lang="en-US" b="1" dirty="0" smtClean="0">
                <a:solidFill>
                  <a:srgbClr val="FF0000"/>
                </a:solidFill>
                <a:latin typeface="Arial" pitchFamily="34" charset="0"/>
                <a:cs typeface="Arial" pitchFamily="34" charset="0"/>
              </a:rPr>
              <a:t> - Facilitating </a:t>
            </a:r>
            <a:r>
              <a:rPr lang="en-US" b="1" dirty="0">
                <a:solidFill>
                  <a:srgbClr val="FF0000"/>
                </a:solidFill>
                <a:latin typeface="Arial" pitchFamily="34" charset="0"/>
                <a:cs typeface="Arial" pitchFamily="34" charset="0"/>
              </a:rPr>
              <a:t>practices </a:t>
            </a:r>
            <a:r>
              <a:rPr lang="en-US" b="1" dirty="0" smtClean="0">
                <a:solidFill>
                  <a:srgbClr val="FF0000"/>
                </a:solidFill>
                <a:latin typeface="Arial" pitchFamily="34" charset="0"/>
                <a:cs typeface="Arial" pitchFamily="34" charset="0"/>
              </a:rPr>
              <a:t>are a subset of conduct evidence</a:t>
            </a:r>
            <a:r>
              <a:rPr lang="en-US" dirty="0" smtClean="0">
                <a:latin typeface="Arial" pitchFamily="34" charset="0"/>
                <a:cs typeface="Arial" pitchFamily="34" charset="0"/>
              </a:rPr>
              <a:t>. </a:t>
            </a:r>
          </a:p>
          <a:p>
            <a:pPr algn="just"/>
            <a:r>
              <a:rPr lang="en-US" dirty="0" smtClean="0">
                <a:latin typeface="Arial" pitchFamily="34" charset="0"/>
                <a:cs typeface="Arial" pitchFamily="34" charset="0"/>
              </a:rPr>
              <a:t>Facilitating </a:t>
            </a:r>
            <a:r>
              <a:rPr lang="en-US" dirty="0">
                <a:latin typeface="Arial" pitchFamily="34" charset="0"/>
                <a:cs typeface="Arial" pitchFamily="34" charset="0"/>
              </a:rPr>
              <a:t>practices that can make </a:t>
            </a:r>
            <a:r>
              <a:rPr lang="en-US" dirty="0" smtClean="0">
                <a:latin typeface="Arial" pitchFamily="34" charset="0"/>
                <a:cs typeface="Arial" pitchFamily="34" charset="0"/>
              </a:rPr>
              <a:t>it easier </a:t>
            </a:r>
            <a:r>
              <a:rPr lang="en-US" dirty="0">
                <a:latin typeface="Arial" pitchFamily="34" charset="0"/>
                <a:cs typeface="Arial" pitchFamily="34" charset="0"/>
              </a:rPr>
              <a:t>for competitors to reach or sustain an agreement. It is important to note that conduct described </a:t>
            </a:r>
            <a:r>
              <a:rPr lang="en-US" dirty="0" smtClean="0">
                <a:latin typeface="Arial" pitchFamily="34" charset="0"/>
                <a:cs typeface="Arial" pitchFamily="34" charset="0"/>
              </a:rPr>
              <a:t>as facilitating </a:t>
            </a:r>
            <a:r>
              <a:rPr lang="en-US" dirty="0">
                <a:latin typeface="Arial" pitchFamily="34" charset="0"/>
                <a:cs typeface="Arial" pitchFamily="34" charset="0"/>
              </a:rPr>
              <a:t>practices is not necessarily </a:t>
            </a:r>
            <a:r>
              <a:rPr lang="en-US" dirty="0" smtClean="0">
                <a:latin typeface="Arial" pitchFamily="34" charset="0"/>
                <a:cs typeface="Arial" pitchFamily="34" charset="0"/>
              </a:rPr>
              <a:t>unlawful. </a:t>
            </a:r>
          </a:p>
          <a:p>
            <a:pPr algn="just"/>
            <a:endParaRPr lang="en-US" dirty="0">
              <a:latin typeface="Arial" pitchFamily="34" charset="0"/>
              <a:cs typeface="Arial" pitchFamily="34" charset="0"/>
            </a:endParaRPr>
          </a:p>
          <a:p>
            <a:pPr algn="just"/>
            <a:r>
              <a:rPr lang="en-US" dirty="0" smtClean="0">
                <a:latin typeface="Arial" pitchFamily="34" charset="0"/>
                <a:cs typeface="Arial" pitchFamily="34" charset="0"/>
              </a:rPr>
              <a:t>But </a:t>
            </a:r>
            <a:r>
              <a:rPr lang="en-US" dirty="0">
                <a:latin typeface="Arial" pitchFamily="34" charset="0"/>
                <a:cs typeface="Arial" pitchFamily="34" charset="0"/>
              </a:rPr>
              <a:t>where a competition authority has found </a:t>
            </a:r>
            <a:r>
              <a:rPr lang="en-US" dirty="0" smtClean="0">
                <a:latin typeface="Arial" pitchFamily="34" charset="0"/>
                <a:cs typeface="Arial" pitchFamily="34" charset="0"/>
              </a:rPr>
              <a:t>other circumstantial </a:t>
            </a:r>
            <a:r>
              <a:rPr lang="en-US" dirty="0">
                <a:latin typeface="Arial" pitchFamily="34" charset="0"/>
                <a:cs typeface="Arial" pitchFamily="34" charset="0"/>
              </a:rPr>
              <a:t>evidence pointing to the existence of a cartel agreement, the existence of </a:t>
            </a:r>
            <a:r>
              <a:rPr lang="en-US" dirty="0" smtClean="0">
                <a:latin typeface="Arial" pitchFamily="34" charset="0"/>
                <a:cs typeface="Arial" pitchFamily="34" charset="0"/>
              </a:rPr>
              <a:t>facilitating practices </a:t>
            </a:r>
            <a:r>
              <a:rPr lang="en-US" dirty="0">
                <a:latin typeface="Arial" pitchFamily="34" charset="0"/>
                <a:cs typeface="Arial" pitchFamily="34" charset="0"/>
              </a:rPr>
              <a:t>can be an important complement</a:t>
            </a:r>
            <a:r>
              <a:rPr lang="en-US" dirty="0" smtClean="0">
                <a:latin typeface="Arial" pitchFamily="34" charset="0"/>
                <a:cs typeface="Arial" pitchFamily="34" charset="0"/>
              </a:rPr>
              <a:t>.</a:t>
            </a:r>
          </a:p>
          <a:p>
            <a:pPr algn="just"/>
            <a:endParaRPr lang="en-US" dirty="0">
              <a:latin typeface="Arial" pitchFamily="34" charset="0"/>
              <a:cs typeface="Arial" pitchFamily="34" charset="0"/>
            </a:endParaRPr>
          </a:p>
          <a:p>
            <a:pPr algn="just"/>
            <a:r>
              <a:rPr lang="en-US" dirty="0" smtClean="0">
                <a:latin typeface="Arial" pitchFamily="34" charset="0"/>
                <a:cs typeface="Arial" pitchFamily="34" charset="0"/>
              </a:rPr>
              <a:t> </a:t>
            </a:r>
            <a:r>
              <a:rPr lang="en-US" dirty="0">
                <a:latin typeface="Arial" pitchFamily="34" charset="0"/>
                <a:cs typeface="Arial" pitchFamily="34" charset="0"/>
              </a:rPr>
              <a:t>They can explain what kind of arrangements the parties set </a:t>
            </a:r>
            <a:r>
              <a:rPr lang="en-US" dirty="0" smtClean="0">
                <a:latin typeface="Arial" pitchFamily="34" charset="0"/>
                <a:cs typeface="Arial" pitchFamily="34" charset="0"/>
              </a:rPr>
              <a:t>up to </a:t>
            </a:r>
            <a:r>
              <a:rPr lang="en-US" dirty="0">
                <a:latin typeface="Arial" pitchFamily="34" charset="0"/>
                <a:cs typeface="Arial" pitchFamily="34" charset="0"/>
              </a:rPr>
              <a:t>facilitate the formation of a cartel agreement, monitoring, detection of defection, and/or </a:t>
            </a:r>
            <a:r>
              <a:rPr lang="en-US" dirty="0" smtClean="0">
                <a:latin typeface="Arial" pitchFamily="34" charset="0"/>
                <a:cs typeface="Arial" pitchFamily="34" charset="0"/>
              </a:rPr>
              <a:t>punishment, thus </a:t>
            </a:r>
            <a:r>
              <a:rPr lang="en-US" dirty="0">
                <a:latin typeface="Arial" pitchFamily="34" charset="0"/>
                <a:cs typeface="Arial" pitchFamily="34" charset="0"/>
              </a:rPr>
              <a:t>supporting the collusion story put together by the competition law enforcer. </a:t>
            </a:r>
            <a:endParaRPr lang="en-US" dirty="0" smtClean="0">
              <a:latin typeface="Arial" pitchFamily="34" charset="0"/>
              <a:cs typeface="Arial" pitchFamily="34" charset="0"/>
            </a:endParaRPr>
          </a:p>
          <a:p>
            <a:pPr algn="just"/>
            <a:r>
              <a:rPr lang="en-US" b="1" dirty="0" smtClean="0">
                <a:solidFill>
                  <a:srgbClr val="FF0000"/>
                </a:solidFill>
                <a:latin typeface="Arial" pitchFamily="34" charset="0"/>
                <a:cs typeface="Arial" pitchFamily="34" charset="0"/>
              </a:rPr>
              <a:t>Facilitating practices include</a:t>
            </a:r>
            <a:r>
              <a:rPr lang="en-US" b="1" dirty="0">
                <a:solidFill>
                  <a:srgbClr val="FF0000"/>
                </a:solidFill>
                <a:latin typeface="Arial" pitchFamily="34" charset="0"/>
                <a:cs typeface="Arial" pitchFamily="34" charset="0"/>
              </a:rPr>
              <a:t>:</a:t>
            </a:r>
          </a:p>
          <a:p>
            <a:pPr algn="just"/>
            <a:r>
              <a:rPr lang="en-US" b="1" dirty="0">
                <a:solidFill>
                  <a:srgbClr val="FF0000"/>
                </a:solidFill>
                <a:latin typeface="Arial" pitchFamily="34" charset="0"/>
                <a:cs typeface="Arial" pitchFamily="34" charset="0"/>
              </a:rPr>
              <a:t>•  information exchanges</a:t>
            </a:r>
            <a:r>
              <a:rPr lang="en-US" b="1" dirty="0" smtClean="0">
                <a:solidFill>
                  <a:srgbClr val="FF0000"/>
                </a:solidFill>
                <a:latin typeface="Arial" pitchFamily="34" charset="0"/>
                <a:cs typeface="Arial" pitchFamily="34" charset="0"/>
              </a:rPr>
              <a:t>; </a:t>
            </a:r>
          </a:p>
          <a:p>
            <a:pPr algn="just"/>
            <a:r>
              <a:rPr lang="en-US" b="1" dirty="0" smtClean="0">
                <a:solidFill>
                  <a:srgbClr val="FF0000"/>
                </a:solidFill>
                <a:latin typeface="Arial" pitchFamily="34" charset="0"/>
                <a:cs typeface="Arial" pitchFamily="34" charset="0"/>
              </a:rPr>
              <a:t>•  </a:t>
            </a:r>
            <a:r>
              <a:rPr lang="en-US" b="1" dirty="0">
                <a:solidFill>
                  <a:srgbClr val="FF0000"/>
                </a:solidFill>
                <a:latin typeface="Arial" pitchFamily="34" charset="0"/>
                <a:cs typeface="Arial" pitchFamily="34" charset="0"/>
              </a:rPr>
              <a:t>price </a:t>
            </a:r>
            <a:r>
              <a:rPr lang="en-US" b="1" dirty="0" err="1" smtClean="0">
                <a:solidFill>
                  <a:srgbClr val="FF0000"/>
                </a:solidFill>
                <a:latin typeface="Arial" pitchFamily="34" charset="0"/>
                <a:cs typeface="Arial" pitchFamily="34" charset="0"/>
              </a:rPr>
              <a:t>signalling</a:t>
            </a:r>
            <a:r>
              <a:rPr lang="en-US" b="1" dirty="0" smtClean="0">
                <a:solidFill>
                  <a:srgbClr val="FF0000"/>
                </a:solidFill>
                <a:latin typeface="Arial" pitchFamily="34" charset="0"/>
                <a:cs typeface="Arial" pitchFamily="34" charset="0"/>
              </a:rPr>
              <a:t>;</a:t>
            </a:r>
            <a:endParaRPr lang="en-US" b="1" dirty="0">
              <a:solidFill>
                <a:srgbClr val="FF0000"/>
              </a:solidFill>
              <a:latin typeface="Arial" pitchFamily="34" charset="0"/>
              <a:cs typeface="Arial" pitchFamily="34" charset="0"/>
            </a:endParaRPr>
          </a:p>
          <a:p>
            <a:pPr algn="just"/>
            <a:r>
              <a:rPr lang="en-US" b="1" dirty="0">
                <a:solidFill>
                  <a:srgbClr val="FF0000"/>
                </a:solidFill>
                <a:latin typeface="Arial" pitchFamily="34" charset="0"/>
                <a:cs typeface="Arial" pitchFamily="34" charset="0"/>
              </a:rPr>
              <a:t>•  freight </a:t>
            </a:r>
            <a:r>
              <a:rPr lang="en-US" b="1" dirty="0" err="1" smtClean="0">
                <a:solidFill>
                  <a:srgbClr val="FF0000"/>
                </a:solidFill>
                <a:latin typeface="Arial" pitchFamily="34" charset="0"/>
                <a:cs typeface="Arial" pitchFamily="34" charset="0"/>
              </a:rPr>
              <a:t>equalisation</a:t>
            </a:r>
            <a:r>
              <a:rPr lang="en-US" b="1" dirty="0" smtClean="0">
                <a:solidFill>
                  <a:srgbClr val="FF0000"/>
                </a:solidFill>
                <a:latin typeface="Arial" pitchFamily="34" charset="0"/>
                <a:cs typeface="Arial" pitchFamily="34" charset="0"/>
              </a:rPr>
              <a:t>;</a:t>
            </a:r>
            <a:endParaRPr lang="en-US" b="1" dirty="0">
              <a:solidFill>
                <a:srgbClr val="FF0000"/>
              </a:solidFill>
              <a:latin typeface="Arial" pitchFamily="34" charset="0"/>
              <a:cs typeface="Arial" pitchFamily="34" charset="0"/>
            </a:endParaRPr>
          </a:p>
          <a:p>
            <a:pPr algn="just"/>
            <a:r>
              <a:rPr lang="en-US" b="1" dirty="0">
                <a:solidFill>
                  <a:srgbClr val="FF0000"/>
                </a:solidFill>
                <a:latin typeface="Arial" pitchFamily="34" charset="0"/>
                <a:cs typeface="Arial" pitchFamily="34" charset="0"/>
              </a:rPr>
              <a:t>•  price protection and most </a:t>
            </a:r>
            <a:r>
              <a:rPr lang="en-US" b="1" dirty="0" err="1">
                <a:solidFill>
                  <a:srgbClr val="FF0000"/>
                </a:solidFill>
                <a:latin typeface="Arial" pitchFamily="34" charset="0"/>
                <a:cs typeface="Arial" pitchFamily="34" charset="0"/>
              </a:rPr>
              <a:t>favoured</a:t>
            </a:r>
            <a:r>
              <a:rPr lang="en-US" b="1" dirty="0">
                <a:solidFill>
                  <a:srgbClr val="FF0000"/>
                </a:solidFill>
                <a:latin typeface="Arial" pitchFamily="34" charset="0"/>
                <a:cs typeface="Arial" pitchFamily="34" charset="0"/>
              </a:rPr>
              <a:t> nation </a:t>
            </a:r>
            <a:r>
              <a:rPr lang="en-US" b="1" dirty="0" smtClean="0">
                <a:solidFill>
                  <a:srgbClr val="FF0000"/>
                </a:solidFill>
                <a:latin typeface="Arial" pitchFamily="34" charset="0"/>
                <a:cs typeface="Arial" pitchFamily="34" charset="0"/>
              </a:rPr>
              <a:t>policies; </a:t>
            </a:r>
            <a:r>
              <a:rPr lang="en-US" b="1" dirty="0">
                <a:solidFill>
                  <a:srgbClr val="FF0000"/>
                </a:solidFill>
                <a:latin typeface="Arial" pitchFamily="34" charset="0"/>
                <a:cs typeface="Arial" pitchFamily="34" charset="0"/>
              </a:rPr>
              <a:t>and</a:t>
            </a:r>
          </a:p>
          <a:p>
            <a:pPr algn="just"/>
            <a:r>
              <a:rPr lang="en-US" b="1" dirty="0">
                <a:solidFill>
                  <a:srgbClr val="FF0000"/>
                </a:solidFill>
                <a:latin typeface="Arial" pitchFamily="34" charset="0"/>
                <a:cs typeface="Arial" pitchFamily="34" charset="0"/>
              </a:rPr>
              <a:t>•  unnecessarily restrictive product standards</a:t>
            </a:r>
            <a:endParaRPr lang="en-US" b="1" dirty="0" smtClean="0">
              <a:solidFill>
                <a:srgbClr val="FF0000"/>
              </a:solidFill>
              <a:latin typeface="Arial" pitchFamily="34" charset="0"/>
              <a:cs typeface="Arial" pitchFamily="34" charset="0"/>
            </a:endParaRP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12</a:t>
            </a:fld>
            <a:endParaRPr lang="fr-FR"/>
          </a:p>
        </p:txBody>
      </p:sp>
    </p:spTree>
    <p:extLst>
      <p:ext uri="{BB962C8B-B14F-4D97-AF65-F5344CB8AC3E}">
        <p14:creationId xmlns:p14="http://schemas.microsoft.com/office/powerpoint/2010/main" val="18090457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fr-FR" sz="3200" b="1" dirty="0" err="1">
                <a:solidFill>
                  <a:srgbClr val="C00000"/>
                </a:solidFill>
                <a:latin typeface="Arial" pitchFamily="34" charset="0"/>
                <a:cs typeface="Arial" pitchFamily="34" charset="0"/>
              </a:rPr>
              <a:t>E</a:t>
            </a:r>
            <a:r>
              <a:rPr lang="fr-FR" sz="3200" b="1" dirty="0" err="1" smtClean="0">
                <a:solidFill>
                  <a:srgbClr val="C00000"/>
                </a:solidFill>
                <a:latin typeface="Arial" pitchFamily="34" charset="0"/>
                <a:cs typeface="Arial" pitchFamily="34" charset="0"/>
              </a:rPr>
              <a:t>conomic</a:t>
            </a:r>
            <a:r>
              <a:rPr lang="fr-FR" sz="3200" b="1" dirty="0" smtClean="0">
                <a:solidFill>
                  <a:srgbClr val="C00000"/>
                </a:solidFill>
                <a:latin typeface="Arial" pitchFamily="34" charset="0"/>
                <a:cs typeface="Arial" pitchFamily="34" charset="0"/>
              </a:rPr>
              <a:t> structural  </a:t>
            </a:r>
            <a:r>
              <a:rPr lang="fr-FR" sz="3200" b="1" dirty="0" err="1" smtClean="0">
                <a:solidFill>
                  <a:srgbClr val="C00000"/>
                </a:solidFill>
                <a:latin typeface="Arial" pitchFamily="34" charset="0"/>
                <a:cs typeface="Arial" pitchFamily="34" charset="0"/>
              </a:rPr>
              <a:t>evidence</a:t>
            </a:r>
            <a:endParaRPr lang="fr-FR" b="1" dirty="0">
              <a:solidFill>
                <a:srgbClr val="C00000"/>
              </a:solidFill>
              <a:latin typeface="Arial" pitchFamily="34" charset="0"/>
              <a:cs typeface="Arial" pitchFamily="34" charset="0"/>
            </a:endParaRPr>
          </a:p>
        </p:txBody>
      </p:sp>
      <p:sp>
        <p:nvSpPr>
          <p:cNvPr id="3" name="TextBox 2"/>
          <p:cNvSpPr txBox="1"/>
          <p:nvPr/>
        </p:nvSpPr>
        <p:spPr>
          <a:xfrm>
            <a:off x="395536" y="1270095"/>
            <a:ext cx="8136904" cy="5632311"/>
          </a:xfrm>
          <a:prstGeom prst="rect">
            <a:avLst/>
          </a:prstGeom>
          <a:noFill/>
        </p:spPr>
        <p:txBody>
          <a:bodyPr wrap="square" rtlCol="0">
            <a:spAutoFit/>
          </a:bodyPr>
          <a:lstStyle/>
          <a:p>
            <a:pPr algn="just"/>
            <a:endParaRPr lang="en-US" dirty="0" smtClean="0">
              <a:latin typeface="Arial" pitchFamily="34" charset="0"/>
              <a:cs typeface="Arial" pitchFamily="34" charset="0"/>
            </a:endParaRPr>
          </a:p>
          <a:p>
            <a:pPr algn="just"/>
            <a:r>
              <a:rPr lang="en-US" dirty="0">
                <a:latin typeface="Arial" pitchFamily="34" charset="0"/>
                <a:cs typeface="Arial" pitchFamily="34" charset="0"/>
              </a:rPr>
              <a:t>	</a:t>
            </a:r>
            <a:r>
              <a:rPr lang="en-US" dirty="0" smtClean="0">
                <a:latin typeface="Arial" pitchFamily="34" charset="0"/>
                <a:cs typeface="Arial" pitchFamily="34" charset="0"/>
              </a:rPr>
              <a:t>2) </a:t>
            </a:r>
            <a:r>
              <a:rPr lang="en-US" b="1" dirty="0" smtClean="0">
                <a:solidFill>
                  <a:srgbClr val="FF0000"/>
                </a:solidFill>
                <a:latin typeface="Arial" pitchFamily="34" charset="0"/>
                <a:cs typeface="Arial" pitchFamily="34" charset="0"/>
              </a:rPr>
              <a:t>Evidence </a:t>
            </a:r>
            <a:r>
              <a:rPr lang="en-US" b="1" dirty="0">
                <a:solidFill>
                  <a:srgbClr val="FF0000"/>
                </a:solidFill>
                <a:latin typeface="Arial" pitchFamily="34" charset="0"/>
                <a:cs typeface="Arial" pitchFamily="34" charset="0"/>
              </a:rPr>
              <a:t>related to market structure</a:t>
            </a:r>
            <a:r>
              <a:rPr lang="en-US" dirty="0">
                <a:latin typeface="Arial" pitchFamily="34" charset="0"/>
                <a:cs typeface="Arial" pitchFamily="34" charset="0"/>
              </a:rPr>
              <a:t> can be used primarily to make the finding of a cartel </a:t>
            </a:r>
            <a:r>
              <a:rPr lang="en-US" dirty="0" smtClean="0">
                <a:latin typeface="Arial" pitchFamily="34" charset="0"/>
                <a:cs typeface="Arial" pitchFamily="34" charset="0"/>
              </a:rPr>
              <a:t>agreement more </a:t>
            </a:r>
            <a:r>
              <a:rPr lang="en-US" b="1" dirty="0">
                <a:solidFill>
                  <a:srgbClr val="FF0000"/>
                </a:solidFill>
                <a:latin typeface="Arial" pitchFamily="34" charset="0"/>
                <a:cs typeface="Arial" pitchFamily="34" charset="0"/>
              </a:rPr>
              <a:t>plausible</a:t>
            </a:r>
            <a:r>
              <a:rPr lang="en-US" dirty="0">
                <a:latin typeface="Arial" pitchFamily="34" charset="0"/>
                <a:cs typeface="Arial" pitchFamily="34" charset="0"/>
              </a:rPr>
              <a:t>, even though market structure factors do not prove the existence of such an agreement.</a:t>
            </a:r>
          </a:p>
          <a:p>
            <a:pPr algn="just"/>
            <a:endParaRPr lang="en-US" dirty="0" smtClean="0">
              <a:latin typeface="Arial" pitchFamily="34" charset="0"/>
              <a:cs typeface="Arial" pitchFamily="34" charset="0"/>
            </a:endParaRPr>
          </a:p>
          <a:p>
            <a:pPr algn="just"/>
            <a:r>
              <a:rPr lang="en-US" dirty="0" smtClean="0">
                <a:latin typeface="Arial" pitchFamily="34" charset="0"/>
                <a:cs typeface="Arial" pitchFamily="34" charset="0"/>
              </a:rPr>
              <a:t>Relevant </a:t>
            </a:r>
            <a:r>
              <a:rPr lang="en-US" dirty="0">
                <a:latin typeface="Arial" pitchFamily="34" charset="0"/>
                <a:cs typeface="Arial" pitchFamily="34" charset="0"/>
              </a:rPr>
              <a:t>economic evidence relating to market structure includes:</a:t>
            </a:r>
          </a:p>
          <a:p>
            <a:pPr algn="just"/>
            <a:r>
              <a:rPr lang="en-US" b="1" dirty="0">
                <a:solidFill>
                  <a:srgbClr val="FF0000"/>
                </a:solidFill>
                <a:latin typeface="Arial" pitchFamily="34" charset="0"/>
                <a:cs typeface="Arial" pitchFamily="34" charset="0"/>
              </a:rPr>
              <a:t>•  high concentration;</a:t>
            </a:r>
          </a:p>
          <a:p>
            <a:pPr algn="just"/>
            <a:r>
              <a:rPr lang="en-US" b="1" dirty="0">
                <a:solidFill>
                  <a:srgbClr val="FF0000"/>
                </a:solidFill>
                <a:latin typeface="Arial" pitchFamily="34" charset="0"/>
                <a:cs typeface="Arial" pitchFamily="34" charset="0"/>
              </a:rPr>
              <a:t>•  low concentration on the opposite side of the market;</a:t>
            </a:r>
          </a:p>
          <a:p>
            <a:pPr algn="just"/>
            <a:r>
              <a:rPr lang="en-US" b="1" dirty="0">
                <a:solidFill>
                  <a:srgbClr val="FF0000"/>
                </a:solidFill>
                <a:latin typeface="Arial" pitchFamily="34" charset="0"/>
                <a:cs typeface="Arial" pitchFamily="34" charset="0"/>
              </a:rPr>
              <a:t>•  high barriers to entry;</a:t>
            </a:r>
          </a:p>
          <a:p>
            <a:pPr algn="just"/>
            <a:r>
              <a:rPr lang="en-US" b="1" dirty="0">
                <a:solidFill>
                  <a:srgbClr val="FF0000"/>
                </a:solidFill>
                <a:latin typeface="Arial" pitchFamily="34" charset="0"/>
                <a:cs typeface="Arial" pitchFamily="34" charset="0"/>
              </a:rPr>
              <a:t>•  high degree of vertical integration;</a:t>
            </a:r>
          </a:p>
          <a:p>
            <a:pPr algn="just"/>
            <a:r>
              <a:rPr lang="en-US" b="1" dirty="0">
                <a:solidFill>
                  <a:srgbClr val="FF0000"/>
                </a:solidFill>
                <a:latin typeface="Arial" pitchFamily="34" charset="0"/>
                <a:cs typeface="Arial" pitchFamily="34" charset="0"/>
              </a:rPr>
              <a:t>•  </a:t>
            </a:r>
            <a:r>
              <a:rPr lang="en-US" b="1" dirty="0" err="1">
                <a:solidFill>
                  <a:srgbClr val="FF0000"/>
                </a:solidFill>
                <a:latin typeface="Arial" pitchFamily="34" charset="0"/>
                <a:cs typeface="Arial" pitchFamily="34" charset="0"/>
              </a:rPr>
              <a:t>standardised</a:t>
            </a:r>
            <a:r>
              <a:rPr lang="en-US" b="1" dirty="0">
                <a:solidFill>
                  <a:srgbClr val="FF0000"/>
                </a:solidFill>
                <a:latin typeface="Arial" pitchFamily="34" charset="0"/>
                <a:cs typeface="Arial" pitchFamily="34" charset="0"/>
              </a:rPr>
              <a:t> or homogeneous product.</a:t>
            </a:r>
          </a:p>
          <a:p>
            <a:pPr algn="just"/>
            <a:endParaRPr lang="en-US" dirty="0" smtClean="0">
              <a:latin typeface="Arial" pitchFamily="34" charset="0"/>
              <a:cs typeface="Arial" pitchFamily="34" charset="0"/>
            </a:endParaRPr>
          </a:p>
          <a:p>
            <a:pPr algn="just"/>
            <a:r>
              <a:rPr lang="en-US" dirty="0" smtClean="0">
                <a:latin typeface="Arial" pitchFamily="34" charset="0"/>
                <a:cs typeface="Arial" pitchFamily="34" charset="0"/>
              </a:rPr>
              <a:t>The </a:t>
            </a:r>
            <a:r>
              <a:rPr lang="en-US" dirty="0">
                <a:latin typeface="Arial" pitchFamily="34" charset="0"/>
                <a:cs typeface="Arial" pitchFamily="34" charset="0"/>
              </a:rPr>
              <a:t>evidentiary value of structural evidence can be limited, however. There can be </a:t>
            </a:r>
            <a:r>
              <a:rPr lang="en-US" dirty="0" smtClean="0">
                <a:latin typeface="Arial" pitchFamily="34" charset="0"/>
                <a:cs typeface="Arial" pitchFamily="34" charset="0"/>
              </a:rPr>
              <a:t>highly concentrated </a:t>
            </a:r>
            <a:r>
              <a:rPr lang="en-US" dirty="0">
                <a:latin typeface="Arial" pitchFamily="34" charset="0"/>
                <a:cs typeface="Arial" pitchFamily="34" charset="0"/>
              </a:rPr>
              <a:t>industries selling homogeneous products in which all parties compete. Conversely, </a:t>
            </a:r>
            <a:r>
              <a:rPr lang="en-US" dirty="0" smtClean="0">
                <a:latin typeface="Arial" pitchFamily="34" charset="0"/>
                <a:cs typeface="Arial" pitchFamily="34" charset="0"/>
              </a:rPr>
              <a:t>the absence </a:t>
            </a:r>
            <a:r>
              <a:rPr lang="en-US" dirty="0">
                <a:latin typeface="Arial" pitchFamily="34" charset="0"/>
                <a:cs typeface="Arial" pitchFamily="34" charset="0"/>
              </a:rPr>
              <a:t>of such evidence cannot be used to show that a cartel did not exist</a:t>
            </a:r>
            <a:r>
              <a:rPr lang="en-US" dirty="0" smtClean="0">
                <a:latin typeface="Arial" pitchFamily="34" charset="0"/>
                <a:cs typeface="Arial" pitchFamily="34" charset="0"/>
              </a:rPr>
              <a:t>.</a:t>
            </a:r>
          </a:p>
          <a:p>
            <a:pPr algn="just"/>
            <a:endParaRPr lang="en-US" dirty="0">
              <a:latin typeface="Arial" pitchFamily="34" charset="0"/>
              <a:cs typeface="Arial" pitchFamily="34" charset="0"/>
            </a:endParaRPr>
          </a:p>
          <a:p>
            <a:pPr algn="just"/>
            <a:r>
              <a:rPr lang="en-US" dirty="0" smtClean="0">
                <a:latin typeface="Arial" pitchFamily="34" charset="0"/>
                <a:cs typeface="Arial" pitchFamily="34" charset="0"/>
              </a:rPr>
              <a:t> </a:t>
            </a:r>
            <a:r>
              <a:rPr lang="en-US" dirty="0">
                <a:latin typeface="Arial" pitchFamily="34" charset="0"/>
                <a:cs typeface="Arial" pitchFamily="34" charset="0"/>
              </a:rPr>
              <a:t>Cartels are known to </a:t>
            </a:r>
            <a:r>
              <a:rPr lang="en-US" dirty="0" smtClean="0">
                <a:latin typeface="Arial" pitchFamily="34" charset="0"/>
                <a:cs typeface="Arial" pitchFamily="34" charset="0"/>
              </a:rPr>
              <a:t>have existed </a:t>
            </a:r>
            <a:r>
              <a:rPr lang="en-US" dirty="0">
                <a:latin typeface="Arial" pitchFamily="34" charset="0"/>
                <a:cs typeface="Arial" pitchFamily="34" charset="0"/>
              </a:rPr>
              <a:t>in industries with numerous competitors and differentiated products</a:t>
            </a:r>
            <a:r>
              <a:rPr lang="en-US" dirty="0" smtClean="0">
                <a:latin typeface="Arial" pitchFamily="34" charset="0"/>
                <a:cs typeface="Arial" pitchFamily="34" charset="0"/>
              </a:rPr>
              <a:t>.</a:t>
            </a: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13</a:t>
            </a:fld>
            <a:endParaRPr lang="fr-FR"/>
          </a:p>
        </p:txBody>
      </p:sp>
    </p:spTree>
    <p:extLst>
      <p:ext uri="{BB962C8B-B14F-4D97-AF65-F5344CB8AC3E}">
        <p14:creationId xmlns:p14="http://schemas.microsoft.com/office/powerpoint/2010/main" val="26492261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864F3A-5E28-475B-8C49-410651D606CD}" type="slidenum">
              <a:rPr lang="fr-FR" smtClean="0"/>
              <a:pPr eaLnBrk="1" hangingPunct="1"/>
              <a:t>14</a:t>
            </a:fld>
            <a:endParaRPr lang="fr-FR" smtClean="0"/>
          </a:p>
        </p:txBody>
      </p:sp>
      <p:sp>
        <p:nvSpPr>
          <p:cNvPr id="54275" name="Rectangle 2"/>
          <p:cNvSpPr>
            <a:spLocks noGrp="1" noChangeArrowheads="1"/>
          </p:cNvSpPr>
          <p:nvPr>
            <p:ph type="title"/>
          </p:nvPr>
        </p:nvSpPr>
        <p:spPr>
          <a:xfrm>
            <a:off x="-36512" y="485800"/>
            <a:ext cx="9144000" cy="1143000"/>
          </a:xfrm>
        </p:spPr>
        <p:txBody>
          <a:bodyPr>
            <a:noAutofit/>
          </a:bodyPr>
          <a:lstStyle/>
          <a:p>
            <a:r>
              <a:rPr lang="en-US" sz="3200" b="1" dirty="0" smtClean="0">
                <a:solidFill>
                  <a:srgbClr val="C00000"/>
                </a:solidFill>
                <a:latin typeface="Arial" pitchFamily="34" charset="0"/>
                <a:cs typeface="Arial" pitchFamily="34" charset="0"/>
              </a:rPr>
              <a:t>Circumstantial evidence:</a:t>
            </a:r>
            <a:br>
              <a:rPr lang="en-US" sz="3200" b="1" dirty="0" smtClean="0">
                <a:solidFill>
                  <a:srgbClr val="C00000"/>
                </a:solidFill>
                <a:latin typeface="Arial" pitchFamily="34" charset="0"/>
                <a:cs typeface="Arial" pitchFamily="34" charset="0"/>
              </a:rPr>
            </a:br>
            <a:r>
              <a:rPr lang="en-US" sz="3200" b="1" dirty="0" err="1" smtClean="0">
                <a:solidFill>
                  <a:srgbClr val="C00000"/>
                </a:solidFill>
                <a:latin typeface="Arial" pitchFamily="34" charset="0"/>
                <a:cs typeface="Arial" pitchFamily="34" charset="0"/>
              </a:rPr>
              <a:t>Happyland</a:t>
            </a:r>
            <a:r>
              <a:rPr lang="en-US" sz="3200" b="1" dirty="0" smtClean="0">
                <a:solidFill>
                  <a:srgbClr val="C00000"/>
                </a:solidFill>
                <a:latin typeface="Arial" pitchFamily="34" charset="0"/>
                <a:cs typeface="Arial" pitchFamily="34" charset="0"/>
              </a:rPr>
              <a:t> Guidelines on cartels</a:t>
            </a:r>
            <a:br>
              <a:rPr lang="en-US" sz="3200" b="1" dirty="0" smtClean="0">
                <a:solidFill>
                  <a:srgbClr val="C00000"/>
                </a:solidFill>
                <a:latin typeface="Arial" pitchFamily="34" charset="0"/>
                <a:cs typeface="Arial" pitchFamily="34" charset="0"/>
              </a:rPr>
            </a:br>
            <a:r>
              <a:rPr lang="en-US" sz="3200" b="1" dirty="0" smtClean="0">
                <a:solidFill>
                  <a:srgbClr val="C00000"/>
                </a:solidFill>
                <a:latin typeface="Arial" pitchFamily="34" charset="0"/>
                <a:cs typeface="Arial" pitchFamily="34" charset="0"/>
              </a:rPr>
              <a:t/>
            </a:r>
            <a:br>
              <a:rPr lang="en-US" sz="3200" b="1" dirty="0" smtClean="0">
                <a:solidFill>
                  <a:srgbClr val="C00000"/>
                </a:solidFill>
                <a:latin typeface="Arial" pitchFamily="34" charset="0"/>
                <a:cs typeface="Arial" pitchFamily="34" charset="0"/>
              </a:rPr>
            </a:br>
            <a:endParaRPr lang="fr-FR" sz="3200" b="1" dirty="0" smtClean="0">
              <a:solidFill>
                <a:srgbClr val="C00000"/>
              </a:solidFill>
              <a:latin typeface="Arial" pitchFamily="34" charset="0"/>
              <a:cs typeface="Arial" pitchFamily="34" charset="0"/>
            </a:endParaRPr>
          </a:p>
        </p:txBody>
      </p:sp>
      <p:sp>
        <p:nvSpPr>
          <p:cNvPr id="2" name="TextBox 1"/>
          <p:cNvSpPr txBox="1"/>
          <p:nvPr/>
        </p:nvSpPr>
        <p:spPr>
          <a:xfrm>
            <a:off x="467544" y="1580014"/>
            <a:ext cx="8352928" cy="5355312"/>
          </a:xfrm>
          <a:prstGeom prst="rect">
            <a:avLst/>
          </a:prstGeom>
          <a:noFill/>
        </p:spPr>
        <p:txBody>
          <a:bodyPr wrap="square" rtlCol="0">
            <a:spAutoFit/>
          </a:bodyPr>
          <a:lstStyle/>
          <a:p>
            <a:r>
              <a:rPr lang="en-US" dirty="0" smtClean="0">
                <a:latin typeface="Arial" pitchFamily="34" charset="0"/>
                <a:cs typeface="Arial" pitchFamily="34" charset="0"/>
              </a:rPr>
              <a:t>According to </a:t>
            </a:r>
            <a:r>
              <a:rPr lang="en-US" dirty="0" err="1" smtClean="0">
                <a:latin typeface="Arial" pitchFamily="34" charset="0"/>
                <a:cs typeface="Arial" pitchFamily="34" charset="0"/>
              </a:rPr>
              <a:t>theGuideline</a:t>
            </a:r>
            <a:r>
              <a:rPr lang="en-US" dirty="0" smtClean="0">
                <a:latin typeface="Arial" pitchFamily="34" charset="0"/>
                <a:cs typeface="Arial" pitchFamily="34" charset="0"/>
              </a:rPr>
              <a:t> on Cartel </a:t>
            </a:r>
            <a:r>
              <a:rPr lang="en-US" dirty="0">
                <a:latin typeface="Arial" pitchFamily="34" charset="0"/>
                <a:cs typeface="Arial" pitchFamily="34" charset="0"/>
              </a:rPr>
              <a:t> </a:t>
            </a:r>
            <a:r>
              <a:rPr lang="en-US" dirty="0" smtClean="0">
                <a:latin typeface="Arial" pitchFamily="34" charset="0"/>
                <a:cs typeface="Arial" pitchFamily="34" charset="0"/>
              </a:rPr>
              <a:t>of Competition Authority in </a:t>
            </a:r>
            <a:r>
              <a:rPr lang="en-US" dirty="0" err="1" smtClean="0">
                <a:latin typeface="Arial" pitchFamily="34" charset="0"/>
                <a:cs typeface="Arial" pitchFamily="34" charset="0"/>
              </a:rPr>
              <a:t>Happyland</a:t>
            </a:r>
            <a:r>
              <a:rPr lang="en-US" dirty="0" smtClean="0">
                <a:latin typeface="Arial" pitchFamily="34" charset="0"/>
                <a:cs typeface="Arial" pitchFamily="34" charset="0"/>
              </a:rPr>
              <a:t>, it will consider the following as cartel indicators.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None of these factors are conclusive on their own but the presence of several may lead to finding of a cartel  </a:t>
            </a:r>
            <a:r>
              <a:rPr lang="en-US" b="1" dirty="0" smtClean="0">
                <a:solidFill>
                  <a:srgbClr val="0070C0"/>
                </a:solidFill>
                <a:latin typeface="Arial" pitchFamily="34" charset="0"/>
                <a:cs typeface="Arial" pitchFamily="34" charset="0"/>
              </a:rPr>
              <a:t>(holistic approach)</a:t>
            </a:r>
            <a:r>
              <a:rPr lang="en-US" dirty="0" smtClean="0">
                <a:latin typeface="Arial" pitchFamily="34" charset="0"/>
                <a:cs typeface="Arial" pitchFamily="34" charset="0"/>
              </a:rPr>
              <a: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Small number of business actors and high concentration market </a:t>
            </a:r>
            <a:r>
              <a:rPr lang="en-US" b="1" dirty="0" smtClean="0">
                <a:solidFill>
                  <a:srgbClr val="FF0000"/>
                </a:solidFill>
                <a:latin typeface="Arial" pitchFamily="34" charset="0"/>
                <a:cs typeface="Arial" pitchFamily="34" charset="0"/>
              </a:rPr>
              <a:t>(structural)</a:t>
            </a:r>
          </a:p>
          <a:p>
            <a:r>
              <a:rPr lang="en-US" dirty="0" smtClean="0">
                <a:latin typeface="Arial" pitchFamily="34" charset="0"/>
                <a:cs typeface="Arial" pitchFamily="34" charset="0"/>
              </a:rPr>
              <a:t>• Comparable size of those business actors </a:t>
            </a:r>
            <a:r>
              <a:rPr lang="en-US" b="1" dirty="0" smtClean="0">
                <a:solidFill>
                  <a:srgbClr val="FF0000"/>
                </a:solidFill>
                <a:latin typeface="Arial" pitchFamily="34" charset="0"/>
                <a:cs typeface="Arial" pitchFamily="34" charset="0"/>
              </a:rPr>
              <a:t>(structural)</a:t>
            </a:r>
          </a:p>
          <a:p>
            <a:r>
              <a:rPr lang="en-US" dirty="0" smtClean="0">
                <a:latin typeface="Arial" pitchFamily="34" charset="0"/>
                <a:cs typeface="Arial" pitchFamily="34" charset="0"/>
              </a:rPr>
              <a:t>• Homogeneous products </a:t>
            </a:r>
            <a:r>
              <a:rPr lang="en-US" b="1" dirty="0" smtClean="0">
                <a:solidFill>
                  <a:srgbClr val="FF0000"/>
                </a:solidFill>
                <a:latin typeface="Arial" pitchFamily="34" charset="0"/>
                <a:cs typeface="Arial" pitchFamily="34" charset="0"/>
              </a:rPr>
              <a:t>(structural)</a:t>
            </a:r>
          </a:p>
          <a:p>
            <a:r>
              <a:rPr lang="en-US" dirty="0" smtClean="0">
                <a:latin typeface="Arial" pitchFamily="34" charset="0"/>
                <a:cs typeface="Arial" pitchFamily="34" charset="0"/>
              </a:rPr>
              <a:t>• Multiple contacts between competitors </a:t>
            </a:r>
            <a:r>
              <a:rPr lang="en-US" b="1" dirty="0" smtClean="0">
                <a:solidFill>
                  <a:srgbClr val="0070C0"/>
                </a:solidFill>
                <a:latin typeface="Arial" pitchFamily="34" charset="0"/>
                <a:cs typeface="Arial" pitchFamily="34" charset="0"/>
              </a:rPr>
              <a:t>(conduct) </a:t>
            </a:r>
          </a:p>
          <a:p>
            <a:r>
              <a:rPr lang="en-US" dirty="0" smtClean="0">
                <a:latin typeface="Arial" pitchFamily="34" charset="0"/>
                <a:cs typeface="Arial" pitchFamily="34" charset="0"/>
              </a:rPr>
              <a:t>• Overstock/oversupply of products </a:t>
            </a:r>
            <a:r>
              <a:rPr lang="en-US" b="1" dirty="0" smtClean="0">
                <a:solidFill>
                  <a:srgbClr val="0070C0"/>
                </a:solidFill>
                <a:latin typeface="Arial" pitchFamily="34" charset="0"/>
                <a:cs typeface="Arial" pitchFamily="34" charset="0"/>
              </a:rPr>
              <a:t>(conduct)</a:t>
            </a:r>
          </a:p>
          <a:p>
            <a:r>
              <a:rPr lang="en-US" dirty="0" smtClean="0">
                <a:latin typeface="Arial" pitchFamily="34" charset="0"/>
                <a:cs typeface="Arial" pitchFamily="34" charset="0"/>
              </a:rPr>
              <a:t>• Affiliation between competitors </a:t>
            </a:r>
            <a:r>
              <a:rPr lang="en-US" b="1" dirty="0" smtClean="0">
                <a:solidFill>
                  <a:srgbClr val="FF0000"/>
                </a:solidFill>
                <a:latin typeface="Arial" pitchFamily="34" charset="0"/>
                <a:cs typeface="Arial" pitchFamily="34" charset="0"/>
              </a:rPr>
              <a:t>(structural)</a:t>
            </a:r>
          </a:p>
          <a:p>
            <a:r>
              <a:rPr lang="en-US" dirty="0" smtClean="0">
                <a:latin typeface="Arial" pitchFamily="34" charset="0"/>
                <a:cs typeface="Arial" pitchFamily="34" charset="0"/>
              </a:rPr>
              <a:t>• High entry barriers </a:t>
            </a:r>
            <a:r>
              <a:rPr lang="en-US" b="1" dirty="0" smtClean="0">
                <a:solidFill>
                  <a:srgbClr val="FF0000"/>
                </a:solidFill>
                <a:latin typeface="Arial" pitchFamily="34" charset="0"/>
                <a:cs typeface="Arial" pitchFamily="34" charset="0"/>
              </a:rPr>
              <a:t>(structural)</a:t>
            </a:r>
          </a:p>
          <a:p>
            <a:r>
              <a:rPr lang="en-US" dirty="0" smtClean="0">
                <a:latin typeface="Arial" pitchFamily="34" charset="0"/>
                <a:cs typeface="Arial" pitchFamily="34" charset="0"/>
              </a:rPr>
              <a:t>• Stable and inelastic demand </a:t>
            </a:r>
            <a:r>
              <a:rPr lang="en-US" b="1" dirty="0" smtClean="0">
                <a:solidFill>
                  <a:srgbClr val="FF0000"/>
                </a:solidFill>
                <a:latin typeface="Arial" pitchFamily="34" charset="0"/>
                <a:cs typeface="Arial" pitchFamily="34" charset="0"/>
              </a:rPr>
              <a:t>(structural)</a:t>
            </a:r>
          </a:p>
          <a:p>
            <a:r>
              <a:rPr lang="en-US" dirty="0" smtClean="0">
                <a:latin typeface="Arial" pitchFamily="34" charset="0"/>
                <a:cs typeface="Arial" pitchFamily="34" charset="0"/>
              </a:rPr>
              <a:t>• Buyers have no counter-</a:t>
            </a:r>
            <a:r>
              <a:rPr lang="en-US" dirty="0" err="1" smtClean="0">
                <a:latin typeface="Arial" pitchFamily="34" charset="0"/>
                <a:cs typeface="Arial" pitchFamily="34" charset="0"/>
              </a:rPr>
              <a:t>vailing</a:t>
            </a:r>
            <a:r>
              <a:rPr lang="en-US" dirty="0" smtClean="0">
                <a:latin typeface="Arial" pitchFamily="34" charset="0"/>
                <a:cs typeface="Arial" pitchFamily="34" charset="0"/>
              </a:rPr>
              <a:t> power </a:t>
            </a:r>
            <a:r>
              <a:rPr lang="en-US" b="1" dirty="0" smtClean="0">
                <a:solidFill>
                  <a:srgbClr val="FF0000"/>
                </a:solidFill>
                <a:latin typeface="Arial" pitchFamily="34" charset="0"/>
                <a:cs typeface="Arial" pitchFamily="34" charset="0"/>
              </a:rPr>
              <a:t>(structural)</a:t>
            </a:r>
          </a:p>
          <a:p>
            <a:r>
              <a:rPr lang="en-US" dirty="0" smtClean="0">
                <a:latin typeface="Arial" pitchFamily="34" charset="0"/>
                <a:cs typeface="Arial" pitchFamily="34" charset="0"/>
              </a:rPr>
              <a:t>• There is regular information exchange between competitors </a:t>
            </a:r>
            <a:r>
              <a:rPr lang="en-US" b="1" dirty="0" smtClean="0">
                <a:solidFill>
                  <a:srgbClr val="0070C0"/>
                </a:solidFill>
                <a:latin typeface="Arial" pitchFamily="34" charset="0"/>
                <a:cs typeface="Arial" pitchFamily="34" charset="0"/>
              </a:rPr>
              <a:t>(conduct) </a:t>
            </a:r>
          </a:p>
          <a:p>
            <a:r>
              <a:rPr lang="en-US" dirty="0" smtClean="0">
                <a:latin typeface="Arial" pitchFamily="34" charset="0"/>
                <a:cs typeface="Arial" pitchFamily="34" charset="0"/>
              </a:rPr>
              <a:t>• There is a regulated price or contract </a:t>
            </a:r>
            <a:r>
              <a:rPr lang="en-US" b="1" dirty="0" smtClean="0">
                <a:solidFill>
                  <a:srgbClr val="0070C0"/>
                </a:solidFill>
                <a:latin typeface="Arial" pitchFamily="34" charset="0"/>
                <a:cs typeface="Arial" pitchFamily="34" charset="0"/>
              </a:rPr>
              <a:t>(conduct)</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p:txBody>
      </p:sp>
    </p:spTree>
    <p:extLst>
      <p:ext uri="{BB962C8B-B14F-4D97-AF65-F5344CB8AC3E}">
        <p14:creationId xmlns:p14="http://schemas.microsoft.com/office/powerpoint/2010/main" val="13551564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200" b="1" dirty="0" smtClean="0">
                <a:solidFill>
                  <a:srgbClr val="C00000"/>
                </a:solidFill>
                <a:latin typeface="Arial" pitchFamily="34" charset="0"/>
                <a:cs typeface="Arial" pitchFamily="34" charset="0"/>
              </a:rPr>
              <a:t>The </a:t>
            </a:r>
            <a:r>
              <a:rPr lang="fr-FR" sz="3200" b="1" dirty="0" err="1" smtClean="0">
                <a:solidFill>
                  <a:srgbClr val="C00000"/>
                </a:solidFill>
                <a:latin typeface="Arial" pitchFamily="34" charset="0"/>
                <a:cs typeface="Arial" pitchFamily="34" charset="0"/>
              </a:rPr>
              <a:t>proper</a:t>
            </a:r>
            <a:r>
              <a:rPr lang="fr-FR" sz="3200" b="1" dirty="0" smtClean="0">
                <a:solidFill>
                  <a:srgbClr val="C00000"/>
                </a:solidFill>
                <a:latin typeface="Arial" pitchFamily="34" charset="0"/>
                <a:cs typeface="Arial" pitchFamily="34" charset="0"/>
              </a:rPr>
              <a:t> use of </a:t>
            </a:r>
            <a:r>
              <a:rPr lang="fr-FR" sz="3200" b="1" dirty="0" err="1" smtClean="0">
                <a:solidFill>
                  <a:srgbClr val="C00000"/>
                </a:solidFill>
                <a:latin typeface="Arial" pitchFamily="34" charset="0"/>
                <a:cs typeface="Arial" pitchFamily="34" charset="0"/>
              </a:rPr>
              <a:t>economic</a:t>
            </a:r>
            <a:r>
              <a:rPr lang="fr-FR" sz="3200" b="1" dirty="0" smtClean="0">
                <a:solidFill>
                  <a:srgbClr val="C00000"/>
                </a:solidFill>
                <a:latin typeface="Arial" pitchFamily="34" charset="0"/>
                <a:cs typeface="Arial" pitchFamily="34" charset="0"/>
              </a:rPr>
              <a:t> </a:t>
            </a:r>
            <a:r>
              <a:rPr lang="fr-FR" sz="3200" b="1" dirty="0" err="1" smtClean="0">
                <a:solidFill>
                  <a:srgbClr val="C00000"/>
                </a:solidFill>
                <a:latin typeface="Arial" pitchFamily="34" charset="0"/>
                <a:cs typeface="Arial" pitchFamily="34" charset="0"/>
              </a:rPr>
              <a:t>evidence</a:t>
            </a:r>
            <a:endParaRPr lang="fr-FR" b="1" dirty="0">
              <a:solidFill>
                <a:srgbClr val="C00000"/>
              </a:solidFill>
              <a:latin typeface="Arial" pitchFamily="34" charset="0"/>
              <a:cs typeface="Arial" pitchFamily="34" charset="0"/>
            </a:endParaRPr>
          </a:p>
        </p:txBody>
      </p:sp>
      <p:sp>
        <p:nvSpPr>
          <p:cNvPr id="3" name="TextBox 2"/>
          <p:cNvSpPr txBox="1"/>
          <p:nvPr/>
        </p:nvSpPr>
        <p:spPr>
          <a:xfrm>
            <a:off x="755576" y="1628800"/>
            <a:ext cx="7992888" cy="4524315"/>
          </a:xfrm>
          <a:prstGeom prst="rect">
            <a:avLst/>
          </a:prstGeom>
          <a:noFill/>
        </p:spPr>
        <p:txBody>
          <a:bodyPr wrap="square" rtlCol="0">
            <a:spAutoFit/>
          </a:bodyPr>
          <a:lstStyle/>
          <a:p>
            <a:pPr algn="just"/>
            <a:r>
              <a:rPr lang="en-US" dirty="0">
                <a:latin typeface="Arial" pitchFamily="34" charset="0"/>
                <a:cs typeface="Arial" pitchFamily="34" charset="0"/>
              </a:rPr>
              <a:t>In order to identify economic evidence that is </a:t>
            </a:r>
            <a:r>
              <a:rPr lang="en-US" dirty="0" smtClean="0">
                <a:latin typeface="Arial" pitchFamily="34" charset="0"/>
                <a:cs typeface="Arial" pitchFamily="34" charset="0"/>
              </a:rPr>
              <a:t> useful , the </a:t>
            </a:r>
            <a:r>
              <a:rPr lang="en-US" dirty="0">
                <a:latin typeface="Arial" pitchFamily="34" charset="0"/>
                <a:cs typeface="Arial" pitchFamily="34" charset="0"/>
              </a:rPr>
              <a:t>competition authority should have a good sense of the appropriate </a:t>
            </a:r>
            <a:r>
              <a:rPr lang="en-US" dirty="0" smtClean="0">
                <a:latin typeface="Arial" pitchFamily="34" charset="0"/>
                <a:cs typeface="Arial" pitchFamily="34" charset="0"/>
              </a:rPr>
              <a:t>model representing what the investigated  firms would have done if they had acted independently (</a:t>
            </a:r>
            <a:r>
              <a:rPr lang="en-US" dirty="0" err="1" smtClean="0">
                <a:latin typeface="Arial" pitchFamily="34" charset="0"/>
                <a:cs typeface="Arial" pitchFamily="34" charset="0"/>
              </a:rPr>
              <a:t>ie</a:t>
            </a:r>
            <a:r>
              <a:rPr lang="en-US" dirty="0" smtClean="0">
                <a:latin typeface="Arial" pitchFamily="34" charset="0"/>
                <a:cs typeface="Arial" pitchFamily="34" charset="0"/>
              </a:rPr>
              <a:t>. without agreeing on a common action)</a:t>
            </a:r>
          </a:p>
          <a:p>
            <a:pPr algn="just"/>
            <a:endParaRPr lang="en-US" dirty="0">
              <a:latin typeface="Arial" pitchFamily="34" charset="0"/>
              <a:cs typeface="Arial" pitchFamily="34" charset="0"/>
            </a:endParaRPr>
          </a:p>
          <a:p>
            <a:pPr algn="just"/>
            <a:r>
              <a:rPr lang="en-US" b="1" dirty="0" smtClean="0">
                <a:solidFill>
                  <a:srgbClr val="FF0000"/>
                </a:solidFill>
                <a:latin typeface="Arial" pitchFamily="34" charset="0"/>
                <a:cs typeface="Arial" pitchFamily="34" charset="0"/>
              </a:rPr>
              <a:t> First</a:t>
            </a:r>
            <a:r>
              <a:rPr lang="en-US" b="1" dirty="0">
                <a:solidFill>
                  <a:srgbClr val="FF0000"/>
                </a:solidFill>
                <a:latin typeface="Arial" pitchFamily="34" charset="0"/>
                <a:cs typeface="Arial" pitchFamily="34" charset="0"/>
              </a:rPr>
              <a:t>, the authority must identify the set of actions that can be </a:t>
            </a:r>
            <a:r>
              <a:rPr lang="en-US" b="1" dirty="0" err="1">
                <a:solidFill>
                  <a:srgbClr val="FF0000"/>
                </a:solidFill>
                <a:latin typeface="Arial" pitchFamily="34" charset="0"/>
                <a:cs typeface="Arial" pitchFamily="34" charset="0"/>
              </a:rPr>
              <a:t>characterised</a:t>
            </a:r>
            <a:r>
              <a:rPr lang="en-US" b="1" dirty="0">
                <a:solidFill>
                  <a:srgbClr val="FF0000"/>
                </a:solidFill>
                <a:latin typeface="Arial" pitchFamily="34" charset="0"/>
                <a:cs typeface="Arial" pitchFamily="34" charset="0"/>
              </a:rPr>
              <a:t> as unilateral, </a:t>
            </a:r>
            <a:r>
              <a:rPr lang="en-US" b="1" dirty="0" smtClean="0">
                <a:solidFill>
                  <a:srgbClr val="FF0000"/>
                </a:solidFill>
                <a:latin typeface="Arial" pitchFamily="34" charset="0"/>
                <a:cs typeface="Arial" pitchFamily="34" charset="0"/>
              </a:rPr>
              <a:t>non-cooperative best </a:t>
            </a:r>
            <a:r>
              <a:rPr lang="en-US" b="1" dirty="0">
                <a:solidFill>
                  <a:srgbClr val="FF0000"/>
                </a:solidFill>
                <a:latin typeface="Arial" pitchFamily="34" charset="0"/>
                <a:cs typeface="Arial" pitchFamily="34" charset="0"/>
              </a:rPr>
              <a:t>response </a:t>
            </a:r>
            <a:r>
              <a:rPr lang="en-US" b="1" dirty="0" err="1">
                <a:solidFill>
                  <a:srgbClr val="FF0000"/>
                </a:solidFill>
                <a:latin typeface="Arial" pitchFamily="34" charset="0"/>
                <a:cs typeface="Arial" pitchFamily="34" charset="0"/>
              </a:rPr>
              <a:t>behaviours</a:t>
            </a:r>
            <a:r>
              <a:rPr lang="en-US" b="1" dirty="0">
                <a:solidFill>
                  <a:srgbClr val="FF0000"/>
                </a:solidFill>
                <a:latin typeface="Arial" pitchFamily="34" charset="0"/>
                <a:cs typeface="Arial" pitchFamily="34" charset="0"/>
              </a:rPr>
              <a:t> in a given case. </a:t>
            </a:r>
            <a:endParaRPr lang="en-US" b="1" dirty="0" smtClean="0">
              <a:solidFill>
                <a:srgbClr val="FF0000"/>
              </a:solidFill>
              <a:latin typeface="Arial" pitchFamily="34" charset="0"/>
              <a:cs typeface="Arial" pitchFamily="34" charset="0"/>
            </a:endParaRPr>
          </a:p>
          <a:p>
            <a:pPr algn="just"/>
            <a:endParaRPr lang="en-US" b="1" dirty="0">
              <a:solidFill>
                <a:srgbClr val="FF0000"/>
              </a:solidFill>
              <a:latin typeface="Arial" pitchFamily="34" charset="0"/>
              <a:cs typeface="Arial" pitchFamily="34" charset="0"/>
            </a:endParaRPr>
          </a:p>
          <a:p>
            <a:pPr algn="just"/>
            <a:r>
              <a:rPr lang="en-US" b="1" dirty="0" smtClean="0">
                <a:solidFill>
                  <a:srgbClr val="FF0000"/>
                </a:solidFill>
                <a:latin typeface="Arial" pitchFamily="34" charset="0"/>
                <a:cs typeface="Arial" pitchFamily="34" charset="0"/>
              </a:rPr>
              <a:t>Then</a:t>
            </a:r>
            <a:r>
              <a:rPr lang="en-US" b="1" dirty="0">
                <a:solidFill>
                  <a:srgbClr val="FF0000"/>
                </a:solidFill>
                <a:latin typeface="Arial" pitchFamily="34" charset="0"/>
                <a:cs typeface="Arial" pitchFamily="34" charset="0"/>
              </a:rPr>
              <a:t>, and only then, can it identify actions that are </a:t>
            </a:r>
            <a:r>
              <a:rPr lang="en-US" b="1" dirty="0" smtClean="0">
                <a:solidFill>
                  <a:srgbClr val="FF0000"/>
                </a:solidFill>
                <a:latin typeface="Arial" pitchFamily="34" charset="0"/>
                <a:cs typeface="Arial" pitchFamily="34" charset="0"/>
              </a:rPr>
              <a:t>inconsistent with </a:t>
            </a:r>
            <a:r>
              <a:rPr lang="en-US" b="1" dirty="0">
                <a:solidFill>
                  <a:srgbClr val="FF0000"/>
                </a:solidFill>
                <a:latin typeface="Arial" pitchFamily="34" charset="0"/>
                <a:cs typeface="Arial" pitchFamily="34" charset="0"/>
              </a:rPr>
              <a:t>that </a:t>
            </a:r>
            <a:r>
              <a:rPr lang="en-US" b="1" dirty="0" err="1">
                <a:solidFill>
                  <a:srgbClr val="FF0000"/>
                </a:solidFill>
                <a:latin typeface="Arial" pitchFamily="34" charset="0"/>
                <a:cs typeface="Arial" pitchFamily="34" charset="0"/>
              </a:rPr>
              <a:t>behaviour</a:t>
            </a:r>
            <a:r>
              <a:rPr lang="en-US" b="1" dirty="0">
                <a:solidFill>
                  <a:srgbClr val="FF0000"/>
                </a:solidFill>
                <a:latin typeface="Arial" pitchFamily="34" charset="0"/>
                <a:cs typeface="Arial" pitchFamily="34" charset="0"/>
              </a:rPr>
              <a:t> and thus support the hypothesis that an illegal cartel was formed. </a:t>
            </a:r>
            <a:endParaRPr lang="en-US" b="1" dirty="0" smtClean="0">
              <a:solidFill>
                <a:srgbClr val="FF0000"/>
              </a:solidFill>
              <a:latin typeface="Arial" pitchFamily="34" charset="0"/>
              <a:cs typeface="Arial" pitchFamily="34" charset="0"/>
            </a:endParaRPr>
          </a:p>
          <a:p>
            <a:pPr algn="just"/>
            <a:endParaRPr lang="en-US" b="1" dirty="0">
              <a:solidFill>
                <a:srgbClr val="FF0000"/>
              </a:solidFill>
              <a:latin typeface="Arial" pitchFamily="34" charset="0"/>
              <a:cs typeface="Arial" pitchFamily="34" charset="0"/>
            </a:endParaRPr>
          </a:p>
          <a:p>
            <a:pPr algn="just"/>
            <a:r>
              <a:rPr lang="en-US" dirty="0" smtClean="0">
                <a:latin typeface="Arial" pitchFamily="34" charset="0"/>
                <a:cs typeface="Arial" pitchFamily="34" charset="0"/>
              </a:rPr>
              <a:t>In </a:t>
            </a:r>
            <a:r>
              <a:rPr lang="en-US" dirty="0">
                <a:latin typeface="Arial" pitchFamily="34" charset="0"/>
                <a:cs typeface="Arial" pitchFamily="34" charset="0"/>
              </a:rPr>
              <a:t>other </a:t>
            </a:r>
            <a:r>
              <a:rPr lang="en-US" dirty="0" smtClean="0">
                <a:latin typeface="Arial" pitchFamily="34" charset="0"/>
                <a:cs typeface="Arial" pitchFamily="34" charset="0"/>
              </a:rPr>
              <a:t>words, actions </a:t>
            </a:r>
            <a:r>
              <a:rPr lang="en-US" dirty="0">
                <a:latin typeface="Arial" pitchFamily="34" charset="0"/>
                <a:cs typeface="Arial" pitchFamily="34" charset="0"/>
              </a:rPr>
              <a:t>compatible with unilateral, non-cooperative best response </a:t>
            </a:r>
            <a:r>
              <a:rPr lang="en-US" dirty="0" err="1">
                <a:latin typeface="Arial" pitchFamily="34" charset="0"/>
                <a:cs typeface="Arial" pitchFamily="34" charset="0"/>
              </a:rPr>
              <a:t>behaviour</a:t>
            </a:r>
            <a:r>
              <a:rPr lang="en-US" dirty="0">
                <a:latin typeface="Arial" pitchFamily="34" charset="0"/>
                <a:cs typeface="Arial" pitchFamily="34" charset="0"/>
              </a:rPr>
              <a:t> serve as a benchmark to </a:t>
            </a:r>
            <a:r>
              <a:rPr lang="en-US" dirty="0" smtClean="0">
                <a:latin typeface="Arial" pitchFamily="34" charset="0"/>
                <a:cs typeface="Arial" pitchFamily="34" charset="0"/>
              </a:rPr>
              <a:t>which a </a:t>
            </a:r>
            <a:r>
              <a:rPr lang="en-US" dirty="0" err="1">
                <a:latin typeface="Arial" pitchFamily="34" charset="0"/>
                <a:cs typeface="Arial" pitchFamily="34" charset="0"/>
              </a:rPr>
              <a:t>firms</a:t>
            </a:r>
            <a:r>
              <a:rPr lang="en-US" dirty="0">
                <a:latin typeface="Arial" pitchFamily="34" charset="0"/>
                <a:cs typeface="Arial" pitchFamily="34" charset="0"/>
              </a:rPr>
              <a:t> </a:t>
            </a:r>
            <a:r>
              <a:rPr lang="en-US" dirty="0" err="1">
                <a:latin typeface="Arial" pitchFamily="34" charset="0"/>
                <a:cs typeface="Arial" pitchFamily="34" charset="0"/>
              </a:rPr>
              <a:t>behaviour</a:t>
            </a:r>
            <a:r>
              <a:rPr lang="en-US" dirty="0">
                <a:latin typeface="Arial" pitchFamily="34" charset="0"/>
                <a:cs typeface="Arial" pitchFamily="34" charset="0"/>
              </a:rPr>
              <a:t> can be compared during the period of suspicious activity.</a:t>
            </a:r>
            <a:endParaRPr lang="fr-FR"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15</a:t>
            </a:fld>
            <a:endParaRPr lang="fr-FR"/>
          </a:p>
        </p:txBody>
      </p:sp>
    </p:spTree>
    <p:extLst>
      <p:ext uri="{BB962C8B-B14F-4D97-AF65-F5344CB8AC3E}">
        <p14:creationId xmlns:p14="http://schemas.microsoft.com/office/powerpoint/2010/main" val="31567240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864F3A-5E28-475B-8C49-410651D606CD}" type="slidenum">
              <a:rPr lang="fr-FR" smtClean="0"/>
              <a:pPr eaLnBrk="1" hangingPunct="1"/>
              <a:t>16</a:t>
            </a:fld>
            <a:endParaRPr lang="fr-FR" smtClean="0"/>
          </a:p>
        </p:txBody>
      </p:sp>
      <p:sp>
        <p:nvSpPr>
          <p:cNvPr id="54275" name="Rectangle 2"/>
          <p:cNvSpPr>
            <a:spLocks noGrp="1" noChangeArrowheads="1"/>
          </p:cNvSpPr>
          <p:nvPr>
            <p:ph type="title"/>
          </p:nvPr>
        </p:nvSpPr>
        <p:spPr>
          <a:xfrm>
            <a:off x="0" y="269776"/>
            <a:ext cx="9144000" cy="1143000"/>
          </a:xfrm>
        </p:spPr>
        <p:txBody>
          <a:bodyPr>
            <a:normAutofit fontScale="90000"/>
          </a:bodyPr>
          <a:lstStyle/>
          <a:p>
            <a:r>
              <a:rPr lang="en-US" sz="3600" b="1" dirty="0" smtClean="0">
                <a:solidFill>
                  <a:srgbClr val="C00000"/>
                </a:solidFill>
                <a:latin typeface="Arial" pitchFamily="34" charset="0"/>
                <a:cs typeface="Arial" pitchFamily="34" charset="0"/>
              </a:rPr>
              <a:t>A holistic approach </a:t>
            </a:r>
            <a:br>
              <a:rPr lang="en-US" sz="3600" b="1" dirty="0" smtClean="0">
                <a:solidFill>
                  <a:srgbClr val="C00000"/>
                </a:solidFill>
                <a:latin typeface="Arial" pitchFamily="34" charset="0"/>
                <a:cs typeface="Arial" pitchFamily="34" charset="0"/>
              </a:rPr>
            </a:br>
            <a:r>
              <a:rPr lang="en-US" sz="3600" b="1" dirty="0" smtClean="0">
                <a:solidFill>
                  <a:srgbClr val="C00000"/>
                </a:solidFill>
                <a:latin typeface="Arial" pitchFamily="34" charset="0"/>
                <a:cs typeface="Arial" pitchFamily="34" charset="0"/>
              </a:rPr>
              <a:t>to circumstantial evidence</a:t>
            </a:r>
            <a:r>
              <a:rPr lang="en-US" sz="2800" b="1" dirty="0" smtClean="0">
                <a:solidFill>
                  <a:srgbClr val="C00000"/>
                </a:solidFill>
                <a:latin typeface="Arial" pitchFamily="34" charset="0"/>
                <a:cs typeface="Arial" pitchFamily="34" charset="0"/>
              </a:rPr>
              <a:t>.</a:t>
            </a:r>
            <a:br>
              <a:rPr lang="en-US" sz="2800" b="1" dirty="0" smtClean="0">
                <a:solidFill>
                  <a:srgbClr val="C00000"/>
                </a:solidFill>
                <a:latin typeface="Arial" pitchFamily="34" charset="0"/>
                <a:cs typeface="Arial" pitchFamily="34" charset="0"/>
              </a:rPr>
            </a:br>
            <a:endParaRPr lang="fr-FR" sz="2800" b="1" dirty="0" smtClean="0">
              <a:solidFill>
                <a:srgbClr val="C00000"/>
              </a:solidFill>
              <a:latin typeface="Arial" pitchFamily="34" charset="0"/>
              <a:cs typeface="Arial" pitchFamily="34" charset="0"/>
            </a:endParaRPr>
          </a:p>
        </p:txBody>
      </p:sp>
      <p:sp>
        <p:nvSpPr>
          <p:cNvPr id="54276" name="Text Box 3"/>
          <p:cNvSpPr txBox="1">
            <a:spLocks noChangeArrowheads="1"/>
          </p:cNvSpPr>
          <p:nvPr/>
        </p:nvSpPr>
        <p:spPr bwMode="auto">
          <a:xfrm>
            <a:off x="323528" y="1424959"/>
            <a:ext cx="8588697"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b="1" dirty="0" smtClean="0">
                <a:solidFill>
                  <a:srgbClr val="FF0000"/>
                </a:solidFill>
                <a:latin typeface="Arial" pitchFamily="34" charset="0"/>
                <a:cs typeface="Arial" pitchFamily="34" charset="0"/>
              </a:rPr>
              <a:t>One </a:t>
            </a:r>
            <a:r>
              <a:rPr lang="en-US" b="1" dirty="0">
                <a:solidFill>
                  <a:srgbClr val="FF0000"/>
                </a:solidFill>
                <a:latin typeface="Arial" pitchFamily="34" charset="0"/>
                <a:cs typeface="Arial" pitchFamily="34" charset="0"/>
              </a:rPr>
              <a:t>delegate described the methodology for evaluating circumstantial evidence as like </a:t>
            </a:r>
            <a:r>
              <a:rPr lang="en-US" b="1" dirty="0" smtClean="0">
                <a:solidFill>
                  <a:srgbClr val="FF0000"/>
                </a:solidFill>
                <a:latin typeface="Arial" pitchFamily="34" charset="0"/>
                <a:cs typeface="Arial" pitchFamily="34" charset="0"/>
              </a:rPr>
              <a:t>an impressionist </a:t>
            </a:r>
            <a:r>
              <a:rPr lang="en-US" b="1" dirty="0">
                <a:solidFill>
                  <a:srgbClr val="FF0000"/>
                </a:solidFill>
                <a:latin typeface="Arial" pitchFamily="34" charset="0"/>
                <a:cs typeface="Arial" pitchFamily="34" charset="0"/>
              </a:rPr>
              <a:t>painting, comprising many dots or brush strokes which together form an image</a:t>
            </a:r>
            <a:r>
              <a:rPr lang="en-US" b="1" dirty="0" smtClean="0">
                <a:solidFill>
                  <a:srgbClr val="FF0000"/>
                </a:solidFill>
                <a:latin typeface="Arial" pitchFamily="34" charset="0"/>
                <a:cs typeface="Arial" pitchFamily="34" charset="0"/>
              </a:rPr>
              <a:t>.</a:t>
            </a:r>
          </a:p>
          <a:p>
            <a:pPr algn="just" eaLnBrk="1" hangingPunct="1"/>
            <a:endParaRPr lang="en-US" dirty="0">
              <a:latin typeface="Arial" pitchFamily="34" charset="0"/>
              <a:cs typeface="Arial" pitchFamily="34" charset="0"/>
            </a:endParaRPr>
          </a:p>
          <a:p>
            <a:pPr algn="just" eaLnBrk="1" hangingPunct="1"/>
            <a:r>
              <a:rPr lang="en-US" dirty="0">
                <a:latin typeface="Arial" pitchFamily="34" charset="0"/>
                <a:cs typeface="Arial" pitchFamily="34" charset="0"/>
              </a:rPr>
              <a:t>Another likened the process to a jig-saw puzzle. In this way, circumstantial evidence, which </a:t>
            </a:r>
            <a:r>
              <a:rPr lang="en-US" dirty="0" smtClean="0">
                <a:latin typeface="Arial" pitchFamily="34" charset="0"/>
                <a:cs typeface="Arial" pitchFamily="34" charset="0"/>
              </a:rPr>
              <a:t>by definition </a:t>
            </a:r>
            <a:r>
              <a:rPr lang="en-US" dirty="0">
                <a:latin typeface="Arial" pitchFamily="34" charset="0"/>
                <a:cs typeface="Arial" pitchFamily="34" charset="0"/>
              </a:rPr>
              <a:t>does not describe the specific terms of an agreement, can be better understood. </a:t>
            </a:r>
            <a:endParaRPr lang="en-US" dirty="0" smtClean="0">
              <a:latin typeface="Arial" pitchFamily="34" charset="0"/>
              <a:cs typeface="Arial" pitchFamily="34" charset="0"/>
            </a:endParaRPr>
          </a:p>
          <a:p>
            <a:pPr algn="just" eaLnBrk="1" hangingPunct="1"/>
            <a:endParaRPr lang="en-US" dirty="0" smtClean="0">
              <a:latin typeface="Arial" pitchFamily="34" charset="0"/>
              <a:cs typeface="Arial" pitchFamily="34" charset="0"/>
            </a:endParaRPr>
          </a:p>
          <a:p>
            <a:pPr algn="just" eaLnBrk="1" hangingPunct="1"/>
            <a:r>
              <a:rPr lang="en-US" dirty="0" smtClean="0">
                <a:latin typeface="Arial" pitchFamily="34" charset="0"/>
                <a:cs typeface="Arial" pitchFamily="34" charset="0"/>
              </a:rPr>
              <a:t>The materials </a:t>
            </a:r>
            <a:r>
              <a:rPr lang="en-US" dirty="0">
                <a:latin typeface="Arial" pitchFamily="34" charset="0"/>
                <a:cs typeface="Arial" pitchFamily="34" charset="0"/>
              </a:rPr>
              <a:t>submitted for the roundtable described a few cases in which courts declined to use </a:t>
            </a:r>
            <a:r>
              <a:rPr lang="en-US" dirty="0" smtClean="0">
                <a:latin typeface="Arial" pitchFamily="34" charset="0"/>
                <a:cs typeface="Arial" pitchFamily="34" charset="0"/>
              </a:rPr>
              <a:t>this holistic </a:t>
            </a:r>
            <a:r>
              <a:rPr lang="en-US" dirty="0">
                <a:latin typeface="Arial" pitchFamily="34" charset="0"/>
                <a:cs typeface="Arial" pitchFamily="34" charset="0"/>
              </a:rPr>
              <a:t>approach, requiring instead that each item of evidence be linked directly to a </a:t>
            </a:r>
            <a:r>
              <a:rPr lang="en-US" dirty="0" smtClean="0">
                <a:latin typeface="Arial" pitchFamily="34" charset="0"/>
                <a:cs typeface="Arial" pitchFamily="34" charset="0"/>
              </a:rPr>
              <a:t>specific agreement</a:t>
            </a:r>
            <a:r>
              <a:rPr lang="en-US" dirty="0">
                <a:latin typeface="Arial" pitchFamily="34" charset="0"/>
                <a:cs typeface="Arial" pitchFamily="34" charset="0"/>
              </a:rPr>
              <a:t>. The result was that the cases failed. </a:t>
            </a:r>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dirty="0" smtClean="0">
                <a:latin typeface="Arial" pitchFamily="34" charset="0"/>
                <a:cs typeface="Arial" pitchFamily="34" charset="0"/>
              </a:rPr>
              <a:t>(…)</a:t>
            </a:r>
          </a:p>
          <a:p>
            <a:pPr algn="just" eaLnBrk="1" hangingPunct="1"/>
            <a:r>
              <a:rPr lang="en-US" b="1" dirty="0" smtClean="0">
                <a:solidFill>
                  <a:srgbClr val="FF0000"/>
                </a:solidFill>
                <a:latin typeface="Arial" pitchFamily="34" charset="0"/>
                <a:cs typeface="Arial" pitchFamily="34" charset="0"/>
              </a:rPr>
              <a:t>On </a:t>
            </a:r>
            <a:r>
              <a:rPr lang="en-US" b="1" dirty="0">
                <a:solidFill>
                  <a:srgbClr val="FF0000"/>
                </a:solidFill>
                <a:latin typeface="Arial" pitchFamily="34" charset="0"/>
                <a:cs typeface="Arial" pitchFamily="34" charset="0"/>
              </a:rPr>
              <a:t>balance, the holistic approach is much preferable to </a:t>
            </a:r>
            <a:r>
              <a:rPr lang="en-US" b="1" dirty="0" smtClean="0">
                <a:solidFill>
                  <a:srgbClr val="FF0000"/>
                </a:solidFill>
                <a:latin typeface="Arial" pitchFamily="34" charset="0"/>
                <a:cs typeface="Arial" pitchFamily="34" charset="0"/>
              </a:rPr>
              <a:t>a requirement </a:t>
            </a:r>
            <a:r>
              <a:rPr lang="en-US" b="1" dirty="0">
                <a:solidFill>
                  <a:srgbClr val="FF0000"/>
                </a:solidFill>
                <a:latin typeface="Arial" pitchFamily="34" charset="0"/>
                <a:cs typeface="Arial" pitchFamily="34" charset="0"/>
              </a:rPr>
              <a:t>that each item of circumstantial be linked directly to a specific agreement</a:t>
            </a:r>
            <a:r>
              <a:rPr lang="en-US" dirty="0" smtClean="0">
                <a:latin typeface="Arial" pitchFamily="34" charset="0"/>
                <a:cs typeface="Arial" pitchFamily="34" charset="0"/>
              </a:rPr>
              <a:t>.</a:t>
            </a:r>
          </a:p>
          <a:p>
            <a:pPr algn="just" eaLnBrk="1" hangingPunct="1"/>
            <a:endParaRPr lang="en-US" dirty="0">
              <a:latin typeface="Arial" pitchFamily="34" charset="0"/>
              <a:cs typeface="Arial" pitchFamily="34" charset="0"/>
            </a:endParaRPr>
          </a:p>
          <a:p>
            <a:pPr algn="just" eaLnBrk="1" hangingPunct="1"/>
            <a:r>
              <a:rPr lang="en-US" sz="1400" b="1" dirty="0" smtClean="0">
                <a:latin typeface="Arial" pitchFamily="34" charset="0"/>
                <a:cs typeface="Arial" pitchFamily="34" charset="0"/>
              </a:rPr>
              <a:t>OECD Competition </a:t>
            </a:r>
            <a:r>
              <a:rPr lang="en-US" sz="1400" b="1" dirty="0">
                <a:latin typeface="Arial" pitchFamily="34" charset="0"/>
                <a:cs typeface="Arial" pitchFamily="34" charset="0"/>
              </a:rPr>
              <a:t>Committee Roundtable Prosecuting Cartels without Direct </a:t>
            </a:r>
            <a:r>
              <a:rPr lang="en-US" sz="1400" b="1" dirty="0" smtClean="0">
                <a:latin typeface="Arial" pitchFamily="34" charset="0"/>
                <a:cs typeface="Arial" pitchFamily="34" charset="0"/>
              </a:rPr>
              <a:t>Evidence 2006</a:t>
            </a:r>
          </a:p>
          <a:p>
            <a:pPr algn="just" eaLnBrk="1" hangingPunct="1"/>
            <a:endParaRPr lang="en-US" dirty="0">
              <a:latin typeface="Arial" pitchFamily="34" charset="0"/>
              <a:cs typeface="Arial" pitchFamily="34" charset="0"/>
            </a:endParaRPr>
          </a:p>
        </p:txBody>
      </p:sp>
    </p:spTree>
    <p:extLst>
      <p:ext uri="{BB962C8B-B14F-4D97-AF65-F5344CB8AC3E}">
        <p14:creationId xmlns:p14="http://schemas.microsoft.com/office/powerpoint/2010/main" val="17605117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864F3A-5E28-475B-8C49-410651D606CD}" type="slidenum">
              <a:rPr lang="fr-FR" smtClean="0"/>
              <a:pPr eaLnBrk="1" hangingPunct="1"/>
              <a:t>17</a:t>
            </a:fld>
            <a:endParaRPr lang="fr-FR" smtClean="0"/>
          </a:p>
        </p:txBody>
      </p:sp>
      <p:sp>
        <p:nvSpPr>
          <p:cNvPr id="54275" name="Rectangle 2"/>
          <p:cNvSpPr>
            <a:spLocks noGrp="1" noChangeArrowheads="1"/>
          </p:cNvSpPr>
          <p:nvPr>
            <p:ph type="title"/>
          </p:nvPr>
        </p:nvSpPr>
        <p:spPr>
          <a:xfrm>
            <a:off x="-36512" y="413792"/>
            <a:ext cx="9144000" cy="1143000"/>
          </a:xfrm>
        </p:spPr>
        <p:txBody>
          <a:bodyPr>
            <a:normAutofit fontScale="90000"/>
          </a:bodyPr>
          <a:lstStyle/>
          <a:p>
            <a:r>
              <a:rPr lang="en-US" sz="3600" b="1" dirty="0">
                <a:solidFill>
                  <a:srgbClr val="C00000"/>
                </a:solidFill>
                <a:latin typeface="Arial" pitchFamily="34" charset="0"/>
                <a:cs typeface="Arial" pitchFamily="34" charset="0"/>
              </a:rPr>
              <a:t>C</a:t>
            </a:r>
            <a:r>
              <a:rPr lang="en-US" sz="3600" b="1" dirty="0" smtClean="0">
                <a:solidFill>
                  <a:srgbClr val="C00000"/>
                </a:solidFill>
                <a:latin typeface="Arial" pitchFamily="34" charset="0"/>
                <a:cs typeface="Arial" pitchFamily="34" charset="0"/>
              </a:rPr>
              <a:t>ircumstantial evidence and </a:t>
            </a:r>
            <a:br>
              <a:rPr lang="en-US" sz="3600" b="1" dirty="0" smtClean="0">
                <a:solidFill>
                  <a:srgbClr val="C00000"/>
                </a:solidFill>
                <a:latin typeface="Arial" pitchFamily="34" charset="0"/>
                <a:cs typeface="Arial" pitchFamily="34" charset="0"/>
              </a:rPr>
            </a:br>
            <a:r>
              <a:rPr lang="en-US" sz="3600" b="1" dirty="0" smtClean="0">
                <a:solidFill>
                  <a:srgbClr val="C00000"/>
                </a:solidFill>
                <a:latin typeface="Arial" pitchFamily="34" charset="0"/>
                <a:cs typeface="Arial" pitchFamily="34" charset="0"/>
              </a:rPr>
              <a:t>standard of proof</a:t>
            </a:r>
            <a:r>
              <a:rPr lang="en-US" sz="2800" b="1" dirty="0" smtClean="0">
                <a:solidFill>
                  <a:srgbClr val="C00000"/>
                </a:solidFill>
                <a:latin typeface="Arial" pitchFamily="34" charset="0"/>
                <a:cs typeface="Arial" pitchFamily="34" charset="0"/>
              </a:rPr>
              <a:t/>
            </a:r>
            <a:br>
              <a:rPr lang="en-US" sz="2800" b="1" dirty="0" smtClean="0">
                <a:solidFill>
                  <a:srgbClr val="C00000"/>
                </a:solidFill>
                <a:latin typeface="Arial" pitchFamily="34" charset="0"/>
                <a:cs typeface="Arial" pitchFamily="34" charset="0"/>
              </a:rPr>
            </a:br>
            <a:r>
              <a:rPr lang="en-US" sz="2800" b="1" dirty="0" smtClean="0">
                <a:solidFill>
                  <a:srgbClr val="C00000"/>
                </a:solidFill>
                <a:latin typeface="Arial" pitchFamily="34" charset="0"/>
                <a:cs typeface="Arial" pitchFamily="34" charset="0"/>
              </a:rPr>
              <a:t/>
            </a:r>
            <a:br>
              <a:rPr lang="en-US" sz="2800" b="1" dirty="0" smtClean="0">
                <a:solidFill>
                  <a:srgbClr val="C00000"/>
                </a:solidFill>
                <a:latin typeface="Arial" pitchFamily="34" charset="0"/>
                <a:cs typeface="Arial" pitchFamily="34" charset="0"/>
              </a:rPr>
            </a:br>
            <a:endParaRPr lang="fr-FR" sz="2800" b="1" dirty="0" smtClean="0">
              <a:solidFill>
                <a:srgbClr val="C00000"/>
              </a:solidFill>
              <a:latin typeface="Arial" pitchFamily="34" charset="0"/>
              <a:cs typeface="Arial" pitchFamily="34" charset="0"/>
            </a:endParaRPr>
          </a:p>
        </p:txBody>
      </p:sp>
      <p:sp>
        <p:nvSpPr>
          <p:cNvPr id="54276" name="Text Box 3"/>
          <p:cNvSpPr txBox="1">
            <a:spLocks noChangeArrowheads="1"/>
          </p:cNvSpPr>
          <p:nvPr/>
        </p:nvSpPr>
        <p:spPr bwMode="auto">
          <a:xfrm>
            <a:off x="375791" y="1412776"/>
            <a:ext cx="8588697"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dirty="0" smtClean="0">
                <a:latin typeface="Arial" pitchFamily="34" charset="0"/>
                <a:cs typeface="Arial" pitchFamily="34" charset="0"/>
              </a:rPr>
              <a:t>In </a:t>
            </a:r>
            <a:r>
              <a:rPr lang="en-US" dirty="0">
                <a:latin typeface="Arial" pitchFamily="34" charset="0"/>
                <a:cs typeface="Arial" pitchFamily="34" charset="0"/>
              </a:rPr>
              <a:t>most countries, cartels (and other violations of the competition law) are </a:t>
            </a:r>
            <a:r>
              <a:rPr lang="en-US" dirty="0" smtClean="0">
                <a:latin typeface="Arial" pitchFamily="34" charset="0"/>
                <a:cs typeface="Arial" pitchFamily="34" charset="0"/>
              </a:rPr>
              <a:t>prosecuted administratively</a:t>
            </a:r>
            <a:r>
              <a:rPr lang="en-US" dirty="0">
                <a:latin typeface="Arial" pitchFamily="34" charset="0"/>
                <a:cs typeface="Arial" pitchFamily="34" charset="0"/>
              </a:rPr>
              <a:t>. The principle administrative sanctions applied to this conduct are fines, </a:t>
            </a:r>
            <a:r>
              <a:rPr lang="en-US" dirty="0" smtClean="0">
                <a:latin typeface="Arial" pitchFamily="34" charset="0"/>
                <a:cs typeface="Arial" pitchFamily="34" charset="0"/>
              </a:rPr>
              <a:t>usually only </a:t>
            </a:r>
            <a:r>
              <a:rPr lang="en-US" dirty="0">
                <a:latin typeface="Arial" pitchFamily="34" charset="0"/>
                <a:cs typeface="Arial" pitchFamily="34" charset="0"/>
              </a:rPr>
              <a:t>assessed against </a:t>
            </a:r>
            <a:r>
              <a:rPr lang="en-US" dirty="0" err="1">
                <a:latin typeface="Arial" pitchFamily="34" charset="0"/>
                <a:cs typeface="Arial" pitchFamily="34" charset="0"/>
              </a:rPr>
              <a:t>organisations</a:t>
            </a:r>
            <a:r>
              <a:rPr lang="en-US" dirty="0">
                <a:latin typeface="Arial" pitchFamily="34" charset="0"/>
                <a:cs typeface="Arial" pitchFamily="34" charset="0"/>
              </a:rPr>
              <a:t> but sometimes against natural persons, and remedial orders.</a:t>
            </a:r>
          </a:p>
          <a:p>
            <a:pPr algn="just" eaLnBrk="1" hangingPunct="1"/>
            <a:endParaRPr lang="en-US" dirty="0" smtClean="0">
              <a:latin typeface="Arial" pitchFamily="34" charset="0"/>
              <a:cs typeface="Arial" pitchFamily="34" charset="0"/>
            </a:endParaRPr>
          </a:p>
          <a:p>
            <a:pPr algn="just" eaLnBrk="1" hangingPunct="1"/>
            <a:r>
              <a:rPr lang="en-US" dirty="0" smtClean="0">
                <a:latin typeface="Arial" pitchFamily="34" charset="0"/>
                <a:cs typeface="Arial" pitchFamily="34" charset="0"/>
              </a:rPr>
              <a:t>In </a:t>
            </a:r>
            <a:r>
              <a:rPr lang="en-US" dirty="0">
                <a:latin typeface="Arial" pitchFamily="34" charset="0"/>
                <a:cs typeface="Arial" pitchFamily="34" charset="0"/>
              </a:rPr>
              <a:t>a minority of countries, but a growing one, cartels are prosecuted criminally. In </a:t>
            </a:r>
            <a:r>
              <a:rPr lang="en-US" dirty="0" smtClean="0">
                <a:latin typeface="Arial" pitchFamily="34" charset="0"/>
                <a:cs typeface="Arial" pitchFamily="34" charset="0"/>
              </a:rPr>
              <a:t>most instances </a:t>
            </a:r>
            <a:r>
              <a:rPr lang="en-US" dirty="0">
                <a:latin typeface="Arial" pitchFamily="34" charset="0"/>
                <a:cs typeface="Arial" pitchFamily="34" charset="0"/>
              </a:rPr>
              <a:t>the burden of proof facing the competition agency is higher in a criminal case. </a:t>
            </a:r>
            <a:endParaRPr lang="en-US" dirty="0" smtClean="0">
              <a:latin typeface="Arial" pitchFamily="34" charset="0"/>
              <a:cs typeface="Arial" pitchFamily="34" charset="0"/>
            </a:endParaRPr>
          </a:p>
          <a:p>
            <a:pPr algn="just" eaLnBrk="1" hangingPunct="1"/>
            <a:endParaRPr lang="en-US" dirty="0" smtClean="0">
              <a:latin typeface="Arial" pitchFamily="34" charset="0"/>
              <a:cs typeface="Arial" pitchFamily="34" charset="0"/>
            </a:endParaRPr>
          </a:p>
          <a:p>
            <a:pPr algn="just" eaLnBrk="1" hangingPunct="1"/>
            <a:r>
              <a:rPr lang="en-US" dirty="0" smtClean="0">
                <a:latin typeface="Arial" pitchFamily="34" charset="0"/>
                <a:cs typeface="Arial" pitchFamily="34" charset="0"/>
              </a:rPr>
              <a:t>The result </a:t>
            </a:r>
            <a:r>
              <a:rPr lang="en-US" dirty="0">
                <a:latin typeface="Arial" pitchFamily="34" charset="0"/>
                <a:cs typeface="Arial" pitchFamily="34" charset="0"/>
              </a:rPr>
              <a:t>is that it is usually more important that direct evidence of agreement be generated in </a:t>
            </a:r>
            <a:r>
              <a:rPr lang="en-US" dirty="0" smtClean="0">
                <a:latin typeface="Arial" pitchFamily="34" charset="0"/>
                <a:cs typeface="Arial" pitchFamily="34" charset="0"/>
              </a:rPr>
              <a:t>these cases</a:t>
            </a:r>
            <a:r>
              <a:rPr lang="en-US" dirty="0">
                <a:latin typeface="Arial" pitchFamily="34" charset="0"/>
                <a:cs typeface="Arial" pitchFamily="34" charset="0"/>
              </a:rPr>
              <a:t>. </a:t>
            </a:r>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dirty="0" smtClean="0">
                <a:latin typeface="Arial" pitchFamily="34" charset="0"/>
                <a:cs typeface="Arial" pitchFamily="34" charset="0"/>
              </a:rPr>
              <a:t>The </a:t>
            </a:r>
            <a:r>
              <a:rPr lang="en-US" dirty="0">
                <a:latin typeface="Arial" pitchFamily="34" charset="0"/>
                <a:cs typeface="Arial" pitchFamily="34" charset="0"/>
              </a:rPr>
              <a:t>United States has long used the criminal process in the cartel cases prosecuted by </a:t>
            </a:r>
            <a:r>
              <a:rPr lang="en-US" dirty="0" smtClean="0">
                <a:latin typeface="Arial" pitchFamily="34" charset="0"/>
                <a:cs typeface="Arial" pitchFamily="34" charset="0"/>
              </a:rPr>
              <a:t>the government</a:t>
            </a:r>
            <a:r>
              <a:rPr lang="en-US" dirty="0">
                <a:latin typeface="Arial" pitchFamily="34" charset="0"/>
                <a:cs typeface="Arial" pitchFamily="34" charset="0"/>
              </a:rPr>
              <a:t>, and virtually all of its cases are built on direct evidence. Still, </a:t>
            </a:r>
            <a:r>
              <a:rPr lang="en-US" dirty="0" smtClean="0">
                <a:latin typeface="Arial" pitchFamily="34" charset="0"/>
                <a:cs typeface="Arial" pitchFamily="34" charset="0"/>
              </a:rPr>
              <a:t>circumstantial evidence </a:t>
            </a:r>
            <a:r>
              <a:rPr lang="en-US" dirty="0">
                <a:latin typeface="Arial" pitchFamily="34" charset="0"/>
                <a:cs typeface="Arial" pitchFamily="34" charset="0"/>
              </a:rPr>
              <a:t>is admissible, and useful, in that country and elsewhere.</a:t>
            </a:r>
          </a:p>
          <a:p>
            <a:pPr algn="just" eaLnBrk="1" hangingPunct="1"/>
            <a:endParaRPr lang="en-US" dirty="0">
              <a:latin typeface="Arial" pitchFamily="34" charset="0"/>
              <a:cs typeface="Arial" pitchFamily="34" charset="0"/>
            </a:endParaRPr>
          </a:p>
          <a:p>
            <a:pPr algn="just" eaLnBrk="1" hangingPunct="1"/>
            <a:r>
              <a:rPr lang="en-US" sz="1400" b="1" dirty="0" smtClean="0">
                <a:latin typeface="Arial" pitchFamily="34" charset="0"/>
                <a:cs typeface="Arial" pitchFamily="34" charset="0"/>
              </a:rPr>
              <a:t>OECD Competition </a:t>
            </a:r>
            <a:r>
              <a:rPr lang="en-US" sz="1400" b="1" dirty="0">
                <a:latin typeface="Arial" pitchFamily="34" charset="0"/>
                <a:cs typeface="Arial" pitchFamily="34" charset="0"/>
              </a:rPr>
              <a:t>Committee Roundtable Prosecuting Cartels without Direct </a:t>
            </a:r>
            <a:r>
              <a:rPr lang="en-US" sz="1400" b="1" dirty="0" smtClean="0">
                <a:latin typeface="Arial" pitchFamily="34" charset="0"/>
                <a:cs typeface="Arial" pitchFamily="34" charset="0"/>
              </a:rPr>
              <a:t>Evidence 2006</a:t>
            </a:r>
          </a:p>
          <a:p>
            <a:pPr algn="just" eaLnBrk="1" hangingPunct="1"/>
            <a:endParaRPr lang="en-US" dirty="0">
              <a:latin typeface="Arial" pitchFamily="34" charset="0"/>
              <a:cs typeface="Arial" pitchFamily="34" charset="0"/>
            </a:endParaRPr>
          </a:p>
        </p:txBody>
      </p:sp>
    </p:spTree>
    <p:extLst>
      <p:ext uri="{BB962C8B-B14F-4D97-AF65-F5344CB8AC3E}">
        <p14:creationId xmlns:p14="http://schemas.microsoft.com/office/powerpoint/2010/main" val="15821053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864F3A-5E28-475B-8C49-410651D606CD}" type="slidenum">
              <a:rPr lang="fr-FR" smtClean="0"/>
              <a:pPr eaLnBrk="1" hangingPunct="1"/>
              <a:t>18</a:t>
            </a:fld>
            <a:endParaRPr lang="fr-FR" smtClean="0"/>
          </a:p>
        </p:txBody>
      </p:sp>
      <p:sp>
        <p:nvSpPr>
          <p:cNvPr id="54275" name="Rectangle 2"/>
          <p:cNvSpPr>
            <a:spLocks noGrp="1" noChangeArrowheads="1"/>
          </p:cNvSpPr>
          <p:nvPr>
            <p:ph type="title"/>
          </p:nvPr>
        </p:nvSpPr>
        <p:spPr>
          <a:xfrm>
            <a:off x="26131" y="764704"/>
            <a:ext cx="9144000" cy="1143000"/>
          </a:xfrm>
        </p:spPr>
        <p:txBody>
          <a:bodyPr>
            <a:noAutofit/>
          </a:bodyPr>
          <a:lstStyle/>
          <a:p>
            <a:r>
              <a:rPr lang="en-US" sz="3200" b="1" dirty="0" smtClean="0">
                <a:solidFill>
                  <a:srgbClr val="C00000"/>
                </a:solidFill>
                <a:latin typeface="Arial" pitchFamily="34" charset="0"/>
                <a:cs typeface="Arial" pitchFamily="34" charset="0"/>
              </a:rPr>
              <a:t>Circumstantial evidence and the courts</a:t>
            </a:r>
            <a:br>
              <a:rPr lang="en-US" sz="3200" b="1" dirty="0" smtClean="0">
                <a:solidFill>
                  <a:srgbClr val="C00000"/>
                </a:solidFill>
                <a:latin typeface="Arial" pitchFamily="34" charset="0"/>
                <a:cs typeface="Arial" pitchFamily="34" charset="0"/>
              </a:rPr>
            </a:br>
            <a:r>
              <a:rPr lang="en-US" sz="3200" b="1" dirty="0" smtClean="0">
                <a:solidFill>
                  <a:srgbClr val="C00000"/>
                </a:solidFill>
                <a:latin typeface="Arial" pitchFamily="34" charset="0"/>
                <a:cs typeface="Arial" pitchFamily="34" charset="0"/>
              </a:rPr>
              <a:t/>
            </a:r>
            <a:br>
              <a:rPr lang="en-US" sz="3200" b="1" dirty="0" smtClean="0">
                <a:solidFill>
                  <a:srgbClr val="C00000"/>
                </a:solidFill>
                <a:latin typeface="Arial" pitchFamily="34" charset="0"/>
                <a:cs typeface="Arial" pitchFamily="34" charset="0"/>
              </a:rPr>
            </a:br>
            <a:endParaRPr lang="fr-FR" sz="3200" b="1" dirty="0" smtClean="0">
              <a:solidFill>
                <a:srgbClr val="C00000"/>
              </a:solidFill>
              <a:latin typeface="Arial" pitchFamily="34" charset="0"/>
              <a:cs typeface="Arial" pitchFamily="34" charset="0"/>
            </a:endParaRPr>
          </a:p>
        </p:txBody>
      </p:sp>
      <p:sp>
        <p:nvSpPr>
          <p:cNvPr id="54276" name="Text Box 3"/>
          <p:cNvSpPr txBox="1">
            <a:spLocks noChangeArrowheads="1"/>
          </p:cNvSpPr>
          <p:nvPr/>
        </p:nvSpPr>
        <p:spPr bwMode="auto">
          <a:xfrm>
            <a:off x="303783" y="1700808"/>
            <a:ext cx="8588697"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endParaRPr lang="en-US" dirty="0" smtClean="0">
              <a:latin typeface="Arial" pitchFamily="34" charset="0"/>
              <a:cs typeface="Arial" pitchFamily="34" charset="0"/>
            </a:endParaRPr>
          </a:p>
          <a:p>
            <a:pPr algn="just" eaLnBrk="1" hangingPunct="1"/>
            <a:r>
              <a:rPr lang="en-US" dirty="0" smtClean="0">
                <a:latin typeface="Arial" pitchFamily="34" charset="0"/>
                <a:cs typeface="Arial" pitchFamily="34" charset="0"/>
              </a:rPr>
              <a:t>A </a:t>
            </a:r>
            <a:r>
              <a:rPr lang="en-US" dirty="0">
                <a:latin typeface="Arial" pitchFamily="34" charset="0"/>
                <a:cs typeface="Arial" pitchFamily="34" charset="0"/>
              </a:rPr>
              <a:t>few jurisdictions in which there has been judicial review of decisions by competition </a:t>
            </a:r>
            <a:r>
              <a:rPr lang="en-US" dirty="0" smtClean="0">
                <a:latin typeface="Arial" pitchFamily="34" charset="0"/>
                <a:cs typeface="Arial" pitchFamily="34" charset="0"/>
              </a:rPr>
              <a:t>agencies in </a:t>
            </a:r>
            <a:r>
              <a:rPr lang="en-US" dirty="0">
                <a:latin typeface="Arial" pitchFamily="34" charset="0"/>
                <a:cs typeface="Arial" pitchFamily="34" charset="0"/>
              </a:rPr>
              <a:t>cartel cases reported that</a:t>
            </a:r>
            <a:r>
              <a:rPr lang="en-US" b="1" dirty="0">
                <a:solidFill>
                  <a:srgbClr val="FF0000"/>
                </a:solidFill>
                <a:latin typeface="Arial" pitchFamily="34" charset="0"/>
                <a:cs typeface="Arial" pitchFamily="34" charset="0"/>
              </a:rPr>
              <a:t> courts sometimes view cases built on circumstantial evidence </a:t>
            </a:r>
            <a:r>
              <a:rPr lang="en-US" b="1" dirty="0" smtClean="0">
                <a:solidFill>
                  <a:srgbClr val="FF0000"/>
                </a:solidFill>
                <a:latin typeface="Arial" pitchFamily="34" charset="0"/>
                <a:cs typeface="Arial" pitchFamily="34" charset="0"/>
              </a:rPr>
              <a:t>with </a:t>
            </a:r>
            <a:r>
              <a:rPr lang="en-US" b="1" dirty="0" err="1" smtClean="0">
                <a:solidFill>
                  <a:srgbClr val="FF0000"/>
                </a:solidFill>
                <a:latin typeface="Arial" pitchFamily="34" charset="0"/>
                <a:cs typeface="Arial" pitchFamily="34" charset="0"/>
              </a:rPr>
              <a:t>scepticism</a:t>
            </a:r>
            <a:r>
              <a:rPr lang="en-US" b="1" dirty="0">
                <a:solidFill>
                  <a:srgbClr val="FF0000"/>
                </a:solidFill>
                <a:latin typeface="Arial" pitchFamily="34" charset="0"/>
                <a:cs typeface="Arial" pitchFamily="34" charset="0"/>
              </a:rPr>
              <a:t>.</a:t>
            </a:r>
            <a:r>
              <a:rPr lang="en-US" dirty="0">
                <a:latin typeface="Arial" pitchFamily="34" charset="0"/>
                <a:cs typeface="Arial" pitchFamily="34" charset="0"/>
              </a:rPr>
              <a:t> </a:t>
            </a:r>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dirty="0" smtClean="0">
                <a:latin typeface="Arial" pitchFamily="34" charset="0"/>
                <a:cs typeface="Arial" pitchFamily="34" charset="0"/>
              </a:rPr>
              <a:t>In </a:t>
            </a:r>
            <a:r>
              <a:rPr lang="en-US" dirty="0">
                <a:latin typeface="Arial" pitchFamily="34" charset="0"/>
                <a:cs typeface="Arial" pitchFamily="34" charset="0"/>
              </a:rPr>
              <a:t>this regard, as more cases are appealed to courts, the standards that they apply </a:t>
            </a:r>
            <a:r>
              <a:rPr lang="en-US" dirty="0" smtClean="0">
                <a:latin typeface="Arial" pitchFamily="34" charset="0"/>
                <a:cs typeface="Arial" pitchFamily="34" charset="0"/>
              </a:rPr>
              <a:t>to circumstantial </a:t>
            </a:r>
            <a:r>
              <a:rPr lang="en-US" dirty="0">
                <a:latin typeface="Arial" pitchFamily="34" charset="0"/>
                <a:cs typeface="Arial" pitchFamily="34" charset="0"/>
              </a:rPr>
              <a:t>evidence are continuing to evolve. </a:t>
            </a:r>
            <a:endParaRPr lang="en-US" dirty="0" smtClean="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b="1" dirty="0" smtClean="0">
                <a:solidFill>
                  <a:srgbClr val="FF0000"/>
                </a:solidFill>
                <a:latin typeface="Arial" pitchFamily="34" charset="0"/>
                <a:cs typeface="Arial" pitchFamily="34" charset="0"/>
              </a:rPr>
              <a:t>Hopefully</a:t>
            </a:r>
            <a:r>
              <a:rPr lang="en-US" b="1" dirty="0">
                <a:solidFill>
                  <a:srgbClr val="FF0000"/>
                </a:solidFill>
                <a:latin typeface="Arial" pitchFamily="34" charset="0"/>
                <a:cs typeface="Arial" pitchFamily="34" charset="0"/>
              </a:rPr>
              <a:t>, courts will come to see </a:t>
            </a:r>
            <a:r>
              <a:rPr lang="en-US" b="1" dirty="0" smtClean="0">
                <a:solidFill>
                  <a:srgbClr val="FF0000"/>
                </a:solidFill>
                <a:latin typeface="Arial" pitchFamily="34" charset="0"/>
                <a:cs typeface="Arial" pitchFamily="34" charset="0"/>
              </a:rPr>
              <a:t>that circumstantial </a:t>
            </a:r>
            <a:r>
              <a:rPr lang="en-US" b="1" dirty="0">
                <a:solidFill>
                  <a:srgbClr val="FF0000"/>
                </a:solidFill>
                <a:latin typeface="Arial" pitchFamily="34" charset="0"/>
                <a:cs typeface="Arial" pitchFamily="34" charset="0"/>
              </a:rPr>
              <a:t>evidence subjected to sound economic analysis and viewed holistically can </a:t>
            </a:r>
            <a:r>
              <a:rPr lang="en-US" b="1" dirty="0" smtClean="0">
                <a:solidFill>
                  <a:srgbClr val="FF0000"/>
                </a:solidFill>
                <a:latin typeface="Arial" pitchFamily="34" charset="0"/>
                <a:cs typeface="Arial" pitchFamily="34" charset="0"/>
              </a:rPr>
              <a:t>be highly </a:t>
            </a:r>
            <a:r>
              <a:rPr lang="en-US" b="1" dirty="0">
                <a:solidFill>
                  <a:srgbClr val="FF0000"/>
                </a:solidFill>
                <a:latin typeface="Arial" pitchFamily="34" charset="0"/>
                <a:cs typeface="Arial" pitchFamily="34" charset="0"/>
              </a:rPr>
              <a:t>probative</a:t>
            </a:r>
            <a:r>
              <a:rPr lang="en-US" dirty="0" smtClean="0">
                <a:latin typeface="Arial" pitchFamily="34" charset="0"/>
                <a:cs typeface="Arial" pitchFamily="34" charset="0"/>
              </a:rPr>
              <a:t>.</a:t>
            </a:r>
          </a:p>
          <a:p>
            <a:pPr algn="just" eaLnBrk="1" hangingPunct="1"/>
            <a:endParaRPr lang="en-US" dirty="0">
              <a:latin typeface="Arial" pitchFamily="34" charset="0"/>
              <a:cs typeface="Arial" pitchFamily="34" charset="0"/>
            </a:endParaRPr>
          </a:p>
          <a:p>
            <a:pPr algn="just" eaLnBrk="1" hangingPunct="1"/>
            <a:endParaRPr lang="en-US" dirty="0">
              <a:latin typeface="Arial" pitchFamily="34" charset="0"/>
              <a:cs typeface="Arial" pitchFamily="34" charset="0"/>
            </a:endParaRPr>
          </a:p>
          <a:p>
            <a:pPr algn="just" eaLnBrk="1" hangingPunct="1"/>
            <a:r>
              <a:rPr lang="en-US" sz="1400" b="1" dirty="0" smtClean="0">
                <a:latin typeface="Arial" pitchFamily="34" charset="0"/>
                <a:cs typeface="Arial" pitchFamily="34" charset="0"/>
              </a:rPr>
              <a:t>OECD Competition </a:t>
            </a:r>
            <a:r>
              <a:rPr lang="en-US" sz="1400" b="1" dirty="0">
                <a:latin typeface="Arial" pitchFamily="34" charset="0"/>
                <a:cs typeface="Arial" pitchFamily="34" charset="0"/>
              </a:rPr>
              <a:t>Committee Roundtable Prosecuting Cartels without Direct </a:t>
            </a:r>
            <a:r>
              <a:rPr lang="en-US" sz="1400" b="1" dirty="0" smtClean="0">
                <a:latin typeface="Arial" pitchFamily="34" charset="0"/>
                <a:cs typeface="Arial" pitchFamily="34" charset="0"/>
              </a:rPr>
              <a:t>Evidence 2006</a:t>
            </a:r>
          </a:p>
          <a:p>
            <a:pPr algn="just" eaLnBrk="1" hangingPunct="1"/>
            <a:endParaRPr lang="en-US" dirty="0">
              <a:latin typeface="Arial" pitchFamily="34" charset="0"/>
              <a:cs typeface="Arial" pitchFamily="34" charset="0"/>
            </a:endParaRPr>
          </a:p>
        </p:txBody>
      </p:sp>
    </p:spTree>
    <p:extLst>
      <p:ext uri="{BB962C8B-B14F-4D97-AF65-F5344CB8AC3E}">
        <p14:creationId xmlns:p14="http://schemas.microsoft.com/office/powerpoint/2010/main" val="1336839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274638"/>
            <a:ext cx="9252520" cy="1143000"/>
          </a:xfrm>
        </p:spPr>
        <p:txBody>
          <a:bodyPr>
            <a:noAutofit/>
          </a:bodyPr>
          <a:lstStyle/>
          <a:p>
            <a:r>
              <a:rPr lang="fr-FR" sz="3200" b="1" dirty="0" smtClean="0">
                <a:solidFill>
                  <a:srgbClr val="C00000"/>
                </a:solidFill>
                <a:latin typeface="Arial" pitchFamily="34" charset="0"/>
                <a:cs typeface="Arial" pitchFamily="34" charset="0"/>
              </a:rPr>
              <a:t>But no distinction </a:t>
            </a:r>
            <a:r>
              <a:rPr lang="fr-FR" sz="3200" b="1" dirty="0" err="1" smtClean="0">
                <a:solidFill>
                  <a:srgbClr val="C00000"/>
                </a:solidFill>
                <a:latin typeface="Arial" pitchFamily="34" charset="0"/>
                <a:cs typeface="Arial" pitchFamily="34" charset="0"/>
              </a:rPr>
              <a:t>should</a:t>
            </a:r>
            <a:r>
              <a:rPr lang="fr-FR" sz="3200" b="1" dirty="0" smtClean="0">
                <a:solidFill>
                  <a:srgbClr val="C00000"/>
                </a:solidFill>
                <a:latin typeface="Arial" pitchFamily="34" charset="0"/>
                <a:cs typeface="Arial" pitchFamily="34" charset="0"/>
              </a:rPr>
              <a:t> </a:t>
            </a:r>
            <a:r>
              <a:rPr lang="fr-FR" sz="3200" b="1" dirty="0" err="1" smtClean="0">
                <a:solidFill>
                  <a:srgbClr val="C00000"/>
                </a:solidFill>
                <a:latin typeface="Arial" pitchFamily="34" charset="0"/>
                <a:cs typeface="Arial" pitchFamily="34" charset="0"/>
              </a:rPr>
              <a:t>be</a:t>
            </a:r>
            <a:r>
              <a:rPr lang="fr-FR" sz="3200" b="1" dirty="0" smtClean="0">
                <a:solidFill>
                  <a:srgbClr val="C00000"/>
                </a:solidFill>
                <a:latin typeface="Arial" pitchFamily="34" charset="0"/>
                <a:cs typeface="Arial" pitchFamily="34" charset="0"/>
              </a:rPr>
              <a:t> made </a:t>
            </a:r>
            <a:r>
              <a:rPr lang="fr-FR" sz="3200" b="1" dirty="0" err="1" smtClean="0">
                <a:solidFill>
                  <a:srgbClr val="C00000"/>
                </a:solidFill>
                <a:latin typeface="Arial" pitchFamily="34" charset="0"/>
                <a:cs typeface="Arial" pitchFamily="34" charset="0"/>
              </a:rPr>
              <a:t>between</a:t>
            </a:r>
            <a:r>
              <a:rPr lang="fr-FR" sz="3200" b="1" dirty="0" smtClean="0">
                <a:solidFill>
                  <a:srgbClr val="C00000"/>
                </a:solidFill>
                <a:latin typeface="Arial" pitchFamily="34" charset="0"/>
                <a:cs typeface="Arial" pitchFamily="34" charset="0"/>
              </a:rPr>
              <a:t> direct and </a:t>
            </a:r>
            <a:r>
              <a:rPr lang="fr-FR" sz="3200" b="1" dirty="0" err="1">
                <a:solidFill>
                  <a:srgbClr val="C00000"/>
                </a:solidFill>
                <a:latin typeface="Arial" pitchFamily="34" charset="0"/>
                <a:cs typeface="Arial" pitchFamily="34" charset="0"/>
              </a:rPr>
              <a:t>c</a:t>
            </a:r>
            <a:r>
              <a:rPr lang="fr-FR" sz="3200" b="1" dirty="0" err="1" smtClean="0">
                <a:solidFill>
                  <a:srgbClr val="C00000"/>
                </a:solidFill>
                <a:latin typeface="Arial" pitchFamily="34" charset="0"/>
                <a:cs typeface="Arial" pitchFamily="34" charset="0"/>
              </a:rPr>
              <a:t>ircumstantial</a:t>
            </a:r>
            <a:r>
              <a:rPr lang="fr-FR" sz="3200" b="1" dirty="0" smtClean="0">
                <a:solidFill>
                  <a:srgbClr val="C00000"/>
                </a:solidFill>
                <a:latin typeface="Arial" pitchFamily="34" charset="0"/>
                <a:cs typeface="Arial" pitchFamily="34" charset="0"/>
              </a:rPr>
              <a:t> </a:t>
            </a:r>
            <a:r>
              <a:rPr lang="fr-FR" sz="3200" b="1" dirty="0" err="1" smtClean="0">
                <a:solidFill>
                  <a:srgbClr val="C00000"/>
                </a:solidFill>
                <a:latin typeface="Arial" pitchFamily="34" charset="0"/>
                <a:cs typeface="Arial" pitchFamily="34" charset="0"/>
              </a:rPr>
              <a:t>evidence</a:t>
            </a:r>
            <a:endParaRPr lang="fr-FR" b="1" dirty="0">
              <a:solidFill>
                <a:srgbClr val="C00000"/>
              </a:solidFill>
              <a:latin typeface="Arial" pitchFamily="34" charset="0"/>
              <a:cs typeface="Arial" pitchFamily="34" charset="0"/>
            </a:endParaRPr>
          </a:p>
        </p:txBody>
      </p:sp>
      <p:sp>
        <p:nvSpPr>
          <p:cNvPr id="3" name="TextBox 2"/>
          <p:cNvSpPr txBox="1"/>
          <p:nvPr/>
        </p:nvSpPr>
        <p:spPr>
          <a:xfrm>
            <a:off x="323528" y="1268760"/>
            <a:ext cx="8424936" cy="5016758"/>
          </a:xfrm>
          <a:prstGeom prst="rect">
            <a:avLst/>
          </a:prstGeom>
          <a:noFill/>
        </p:spPr>
        <p:txBody>
          <a:bodyPr wrap="square" rtlCol="0">
            <a:spAutoFit/>
          </a:bodyPr>
          <a:lstStyle/>
          <a:p>
            <a:pPr algn="just"/>
            <a:endParaRPr lang="en-US" dirty="0" smtClean="0">
              <a:latin typeface="Arial" pitchFamily="34" charset="0"/>
              <a:cs typeface="Arial" pitchFamily="34" charset="0"/>
            </a:endParaRPr>
          </a:p>
          <a:p>
            <a:pPr algn="just"/>
            <a:endParaRPr lang="en-US" dirty="0">
              <a:latin typeface="Arial" pitchFamily="34" charset="0"/>
              <a:cs typeface="Arial" pitchFamily="34" charset="0"/>
            </a:endParaRPr>
          </a:p>
          <a:p>
            <a:pPr algn="just"/>
            <a:r>
              <a:rPr lang="en-US" b="1" dirty="0" smtClean="0">
                <a:solidFill>
                  <a:srgbClr val="FF0000"/>
                </a:solidFill>
                <a:latin typeface="Arial" pitchFamily="34" charset="0"/>
                <a:cs typeface="Arial" pitchFamily="34" charset="0"/>
              </a:rPr>
              <a:t>Circumstantial </a:t>
            </a:r>
            <a:r>
              <a:rPr lang="en-US" b="1" dirty="0">
                <a:solidFill>
                  <a:srgbClr val="FF0000"/>
                </a:solidFill>
                <a:latin typeface="Arial" pitchFamily="34" charset="0"/>
                <a:cs typeface="Arial" pitchFamily="34" charset="0"/>
              </a:rPr>
              <a:t>evidence is of no less value than direct evidence for it is the general rule that </a:t>
            </a:r>
            <a:r>
              <a:rPr lang="en-US" b="1" dirty="0" smtClean="0">
                <a:solidFill>
                  <a:srgbClr val="FF0000"/>
                </a:solidFill>
                <a:latin typeface="Arial" pitchFamily="34" charset="0"/>
                <a:cs typeface="Arial" pitchFamily="34" charset="0"/>
              </a:rPr>
              <a:t>the law </a:t>
            </a:r>
            <a:r>
              <a:rPr lang="en-US" b="1" dirty="0">
                <a:solidFill>
                  <a:srgbClr val="FF0000"/>
                </a:solidFill>
                <a:latin typeface="Arial" pitchFamily="34" charset="0"/>
                <a:cs typeface="Arial" pitchFamily="34" charset="0"/>
              </a:rPr>
              <a:t>makes no distinction between direct and circumstantial evidence but simply requires </a:t>
            </a:r>
            <a:r>
              <a:rPr lang="en-US" b="1" dirty="0" smtClean="0">
                <a:solidFill>
                  <a:srgbClr val="FF0000"/>
                </a:solidFill>
                <a:latin typeface="Arial" pitchFamily="34" charset="0"/>
                <a:cs typeface="Arial" pitchFamily="34" charset="0"/>
              </a:rPr>
              <a:t>that before </a:t>
            </a:r>
            <a:r>
              <a:rPr lang="en-US" b="1" dirty="0">
                <a:solidFill>
                  <a:srgbClr val="FF0000"/>
                </a:solidFill>
                <a:latin typeface="Arial" pitchFamily="34" charset="0"/>
                <a:cs typeface="Arial" pitchFamily="34" charset="0"/>
              </a:rPr>
              <a:t>convicting a defendant the jury must be satisfied of the defendant’s guilt beyond </a:t>
            </a:r>
            <a:r>
              <a:rPr lang="en-US" b="1" dirty="0" smtClean="0">
                <a:solidFill>
                  <a:srgbClr val="FF0000"/>
                </a:solidFill>
                <a:latin typeface="Arial" pitchFamily="34" charset="0"/>
                <a:cs typeface="Arial" pitchFamily="34" charset="0"/>
              </a:rPr>
              <a:t>a reasonable </a:t>
            </a:r>
            <a:r>
              <a:rPr lang="en-US" b="1" dirty="0">
                <a:solidFill>
                  <a:srgbClr val="FF0000"/>
                </a:solidFill>
                <a:latin typeface="Arial" pitchFamily="34" charset="0"/>
                <a:cs typeface="Arial" pitchFamily="34" charset="0"/>
              </a:rPr>
              <a:t>doubt from all of the evidence in the case.</a:t>
            </a:r>
          </a:p>
          <a:p>
            <a:pPr algn="just"/>
            <a:endParaRPr lang="en-US" dirty="0" smtClean="0">
              <a:latin typeface="Arial" pitchFamily="34" charset="0"/>
              <a:cs typeface="Arial" pitchFamily="34" charset="0"/>
            </a:endParaRPr>
          </a:p>
          <a:p>
            <a:pPr algn="just"/>
            <a:r>
              <a:rPr lang="en-US" dirty="0" smtClean="0">
                <a:latin typeface="Arial" pitchFamily="34" charset="0"/>
                <a:cs typeface="Arial" pitchFamily="34" charset="0"/>
              </a:rPr>
              <a:t>* </a:t>
            </a:r>
            <a:r>
              <a:rPr lang="en-US" dirty="0">
                <a:latin typeface="Arial" pitchFamily="34" charset="0"/>
                <a:cs typeface="Arial" pitchFamily="34" charset="0"/>
              </a:rPr>
              <a:t>* *</a:t>
            </a:r>
          </a:p>
          <a:p>
            <a:pPr algn="just"/>
            <a:r>
              <a:rPr lang="en-US" dirty="0">
                <a:latin typeface="Arial" pitchFamily="34" charset="0"/>
                <a:cs typeface="Arial" pitchFamily="34" charset="0"/>
              </a:rPr>
              <a:t>In order to prove the conspiracy, it is not necessary for the government to present proof of </a:t>
            </a:r>
            <a:r>
              <a:rPr lang="en-US" dirty="0" smtClean="0">
                <a:latin typeface="Arial" pitchFamily="34" charset="0"/>
                <a:cs typeface="Arial" pitchFamily="34" charset="0"/>
              </a:rPr>
              <a:t>verbal or </a:t>
            </a:r>
            <a:r>
              <a:rPr lang="en-US" dirty="0">
                <a:latin typeface="Arial" pitchFamily="34" charset="0"/>
                <a:cs typeface="Arial" pitchFamily="34" charset="0"/>
              </a:rPr>
              <a:t>written agreements. Very often in cases like this, such evidence is not available. You may </a:t>
            </a:r>
            <a:r>
              <a:rPr lang="en-US" dirty="0" smtClean="0">
                <a:latin typeface="Arial" pitchFamily="34" charset="0"/>
                <a:cs typeface="Arial" pitchFamily="34" charset="0"/>
              </a:rPr>
              <a:t>find that </a:t>
            </a:r>
            <a:r>
              <a:rPr lang="en-US" dirty="0">
                <a:latin typeface="Arial" pitchFamily="34" charset="0"/>
                <a:cs typeface="Arial" pitchFamily="34" charset="0"/>
              </a:rPr>
              <a:t>the required agreement or conspiracy existed from the course of dealing between or </a:t>
            </a:r>
            <a:r>
              <a:rPr lang="en-US" dirty="0" smtClean="0">
                <a:latin typeface="Arial" pitchFamily="34" charset="0"/>
                <a:cs typeface="Arial" pitchFamily="34" charset="0"/>
              </a:rPr>
              <a:t>among the </a:t>
            </a:r>
            <a:r>
              <a:rPr lang="en-US" dirty="0">
                <a:latin typeface="Arial" pitchFamily="34" charset="0"/>
                <a:cs typeface="Arial" pitchFamily="34" charset="0"/>
              </a:rPr>
              <a:t>individuals through the words they exchanged or from their acts alone</a:t>
            </a:r>
            <a:r>
              <a:rPr lang="en-US" dirty="0" smtClean="0">
                <a:latin typeface="Arial" pitchFamily="34" charset="0"/>
                <a:cs typeface="Arial" pitchFamily="34" charset="0"/>
              </a:rPr>
              <a:t>.</a:t>
            </a:r>
          </a:p>
          <a:p>
            <a:pPr algn="just"/>
            <a:endParaRPr lang="en-US" dirty="0">
              <a:latin typeface="Arial" pitchFamily="34" charset="0"/>
              <a:cs typeface="Arial" pitchFamily="34" charset="0"/>
            </a:endParaRPr>
          </a:p>
          <a:p>
            <a:endParaRPr lang="en-US" dirty="0" smtClean="0"/>
          </a:p>
          <a:p>
            <a:r>
              <a:rPr lang="en-US" sz="1400" b="1" dirty="0" smtClean="0"/>
              <a:t>1) Instruction to the jury in the Auction House case ( Sotheby </a:t>
            </a:r>
            <a:r>
              <a:rPr lang="en-US" sz="1400" b="1" dirty="0"/>
              <a:t>and Christie) Available on the web site of the American Bar Association, </a:t>
            </a:r>
            <a:r>
              <a:rPr lang="en-US" sz="1400" b="1" dirty="0" smtClean="0"/>
              <a:t>at: http</a:t>
            </a:r>
            <a:r>
              <a:rPr lang="en-US" sz="1400" b="1" dirty="0"/>
              <a:t>://www.abanet.org/antitrust/committees/criminal/taubman.doc</a:t>
            </a:r>
            <a:r>
              <a:rPr lang="en-US" dirty="0"/>
              <a:t>.</a:t>
            </a:r>
            <a:endParaRPr lang="en-US" dirty="0" smtClean="0"/>
          </a:p>
        </p:txBody>
      </p:sp>
      <p:sp>
        <p:nvSpPr>
          <p:cNvPr id="4" name="Slide Number Placeholder 3"/>
          <p:cNvSpPr>
            <a:spLocks noGrp="1"/>
          </p:cNvSpPr>
          <p:nvPr>
            <p:ph type="sldNum" sz="quarter" idx="12"/>
          </p:nvPr>
        </p:nvSpPr>
        <p:spPr/>
        <p:txBody>
          <a:bodyPr/>
          <a:lstStyle/>
          <a:p>
            <a:fld id="{86E64AF1-B2DA-4863-ADC3-8EDCD797695C}" type="slidenum">
              <a:rPr lang="fr-FR" smtClean="0"/>
              <a:t>19</a:t>
            </a:fld>
            <a:endParaRPr lang="fr-FR"/>
          </a:p>
        </p:txBody>
      </p:sp>
    </p:spTree>
    <p:extLst>
      <p:ext uri="{BB962C8B-B14F-4D97-AF65-F5344CB8AC3E}">
        <p14:creationId xmlns:p14="http://schemas.microsoft.com/office/powerpoint/2010/main" val="16387603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200" b="1" dirty="0" smtClean="0">
                <a:solidFill>
                  <a:srgbClr val="C00000"/>
                </a:solidFill>
                <a:latin typeface="Arial" pitchFamily="34" charset="0"/>
                <a:cs typeface="Arial" pitchFamily="34" charset="0"/>
              </a:rPr>
              <a:t>Case 1: </a:t>
            </a:r>
            <a:r>
              <a:rPr lang="fr-FR" sz="3200" b="1" dirty="0" err="1" smtClean="0">
                <a:solidFill>
                  <a:srgbClr val="C00000"/>
                </a:solidFill>
                <a:latin typeface="Arial" pitchFamily="34" charset="0"/>
                <a:cs typeface="Arial" pitchFamily="34" charset="0"/>
              </a:rPr>
              <a:t>Bid</a:t>
            </a:r>
            <a:r>
              <a:rPr lang="fr-FR" sz="3200" b="1" dirty="0" smtClean="0">
                <a:solidFill>
                  <a:srgbClr val="C00000"/>
                </a:solidFill>
                <a:latin typeface="Arial" pitchFamily="34" charset="0"/>
                <a:cs typeface="Arial" pitchFamily="34" charset="0"/>
              </a:rPr>
              <a:t> </a:t>
            </a:r>
            <a:r>
              <a:rPr lang="fr-FR" sz="3200" b="1" dirty="0" err="1">
                <a:solidFill>
                  <a:srgbClr val="C00000"/>
                </a:solidFill>
                <a:latin typeface="Arial" pitchFamily="34" charset="0"/>
                <a:cs typeface="Arial" pitchFamily="34" charset="0"/>
              </a:rPr>
              <a:t>r</a:t>
            </a:r>
            <a:r>
              <a:rPr lang="fr-FR" sz="3200" b="1" dirty="0" err="1" smtClean="0">
                <a:solidFill>
                  <a:srgbClr val="C00000"/>
                </a:solidFill>
                <a:latin typeface="Arial" pitchFamily="34" charset="0"/>
                <a:cs typeface="Arial" pitchFamily="34" charset="0"/>
              </a:rPr>
              <a:t>igging</a:t>
            </a:r>
            <a:r>
              <a:rPr lang="fr-FR" sz="3200" b="1" dirty="0" smtClean="0">
                <a:solidFill>
                  <a:srgbClr val="C00000"/>
                </a:solidFill>
                <a:latin typeface="Arial" pitchFamily="34" charset="0"/>
                <a:cs typeface="Arial" pitchFamily="34" charset="0"/>
              </a:rPr>
              <a:t> </a:t>
            </a:r>
            <a:r>
              <a:rPr lang="fr-FR" sz="3200" b="1" dirty="0" err="1" smtClean="0">
                <a:solidFill>
                  <a:srgbClr val="C00000"/>
                </a:solidFill>
                <a:latin typeface="Arial" pitchFamily="34" charset="0"/>
                <a:cs typeface="Arial" pitchFamily="34" charset="0"/>
              </a:rPr>
              <a:t>detection</a:t>
            </a:r>
            <a:r>
              <a:rPr lang="fr-FR" sz="3200" b="1" dirty="0" smtClean="0">
                <a:solidFill>
                  <a:srgbClr val="C00000"/>
                </a:solidFill>
                <a:latin typeface="Arial" pitchFamily="34" charset="0"/>
                <a:cs typeface="Arial" pitchFamily="34" charset="0"/>
              </a:rPr>
              <a:t> and </a:t>
            </a:r>
            <a:r>
              <a:rPr lang="fr-FR" sz="3200" b="1" dirty="0" err="1" smtClean="0">
                <a:solidFill>
                  <a:srgbClr val="C00000"/>
                </a:solidFill>
                <a:latin typeface="Arial" pitchFamily="34" charset="0"/>
                <a:cs typeface="Arial" pitchFamily="34" charset="0"/>
              </a:rPr>
              <a:t>circumstantial</a:t>
            </a:r>
            <a:r>
              <a:rPr lang="fr-FR" sz="3200" b="1" dirty="0" smtClean="0">
                <a:solidFill>
                  <a:srgbClr val="C00000"/>
                </a:solidFill>
                <a:latin typeface="Arial" pitchFamily="34" charset="0"/>
                <a:cs typeface="Arial" pitchFamily="34" charset="0"/>
              </a:rPr>
              <a:t> </a:t>
            </a:r>
            <a:r>
              <a:rPr lang="fr-FR" sz="3200" b="1" dirty="0" err="1" smtClean="0">
                <a:solidFill>
                  <a:srgbClr val="C00000"/>
                </a:solidFill>
                <a:latin typeface="Arial" pitchFamily="34" charset="0"/>
                <a:cs typeface="Arial" pitchFamily="34" charset="0"/>
              </a:rPr>
              <a:t>evidence</a:t>
            </a:r>
            <a:endParaRPr lang="fr-FR" b="1" dirty="0">
              <a:solidFill>
                <a:srgbClr val="C00000"/>
              </a:solidFill>
              <a:latin typeface="Arial" pitchFamily="34" charset="0"/>
              <a:cs typeface="Arial" pitchFamily="34" charset="0"/>
            </a:endParaRPr>
          </a:p>
        </p:txBody>
      </p:sp>
      <p:sp>
        <p:nvSpPr>
          <p:cNvPr id="3" name="TextBox 2"/>
          <p:cNvSpPr txBox="1"/>
          <p:nvPr/>
        </p:nvSpPr>
        <p:spPr>
          <a:xfrm>
            <a:off x="467544" y="1484784"/>
            <a:ext cx="8136904" cy="5355312"/>
          </a:xfrm>
          <a:prstGeom prst="rect">
            <a:avLst/>
          </a:prstGeom>
          <a:noFill/>
        </p:spPr>
        <p:txBody>
          <a:bodyPr wrap="square" rtlCol="0">
            <a:spAutoFit/>
          </a:bodyPr>
          <a:lstStyle/>
          <a:p>
            <a:pPr marL="285750" indent="-285750" algn="just">
              <a:buFontTx/>
              <a:buChar char="-"/>
            </a:pPr>
            <a:r>
              <a:rPr lang="fr-FR" b="1" u="sng" dirty="0" err="1" smtClean="0">
                <a:solidFill>
                  <a:srgbClr val="FF0000"/>
                </a:solidFill>
                <a:latin typeface="Arial" pitchFamily="34" charset="0"/>
                <a:cs typeface="Arial" pitchFamily="34" charset="0"/>
              </a:rPr>
              <a:t>Facts</a:t>
            </a:r>
            <a:r>
              <a:rPr lang="fr-FR" b="1" u="sng" dirty="0" smtClean="0">
                <a:solidFill>
                  <a:srgbClr val="FF0000"/>
                </a:solidFill>
                <a:latin typeface="Arial" pitchFamily="34" charset="0"/>
                <a:cs typeface="Arial" pitchFamily="34" charset="0"/>
              </a:rPr>
              <a:t> of the case</a:t>
            </a:r>
          </a:p>
          <a:p>
            <a:pPr marL="285750" indent="-285750" algn="just">
              <a:buFontTx/>
              <a:buChar char="-"/>
            </a:pPr>
            <a:endParaRPr lang="fr-FR" dirty="0">
              <a:latin typeface="Arial" pitchFamily="34" charset="0"/>
              <a:cs typeface="Arial" pitchFamily="34" charset="0"/>
            </a:endParaRPr>
          </a:p>
          <a:p>
            <a:pPr marL="285750" indent="-285750" algn="just">
              <a:buFontTx/>
              <a:buChar char="-"/>
            </a:pPr>
            <a:r>
              <a:rPr lang="fr-FR" dirty="0" smtClean="0">
                <a:latin typeface="Arial" pitchFamily="34" charset="0"/>
                <a:cs typeface="Arial" pitchFamily="34" charset="0"/>
              </a:rPr>
              <a:t>1) </a:t>
            </a:r>
            <a:r>
              <a:rPr lang="fr-FR" dirty="0" err="1" smtClean="0">
                <a:latin typeface="Arial" pitchFamily="34" charset="0"/>
                <a:cs typeface="Arial" pitchFamily="34" charset="0"/>
              </a:rPr>
              <a:t>Seven</a:t>
            </a:r>
            <a:r>
              <a:rPr lang="fr-FR" dirty="0" smtClean="0">
                <a:latin typeface="Arial" pitchFamily="34" charset="0"/>
                <a:cs typeface="Arial" pitchFamily="34" charset="0"/>
              </a:rPr>
              <a:t> </a:t>
            </a:r>
            <a:r>
              <a:rPr lang="fr-FR" dirty="0" err="1" smtClean="0">
                <a:latin typeface="Arial" pitchFamily="34" charset="0"/>
                <a:cs typeface="Arial" pitchFamily="34" charset="0"/>
              </a:rPr>
              <a:t>firms</a:t>
            </a:r>
            <a:r>
              <a:rPr lang="fr-FR" dirty="0" smtClean="0">
                <a:latin typeface="Arial" pitchFamily="34" charset="0"/>
                <a:cs typeface="Arial" pitchFamily="34" charset="0"/>
              </a:rPr>
              <a:t> are in the </a:t>
            </a:r>
            <a:r>
              <a:rPr lang="fr-FR" dirty="0" err="1" smtClean="0">
                <a:latin typeface="Arial" pitchFamily="34" charset="0"/>
                <a:cs typeface="Arial" pitchFamily="34" charset="0"/>
              </a:rPr>
              <a:t>lumber</a:t>
            </a:r>
            <a:r>
              <a:rPr lang="fr-FR" dirty="0" smtClean="0">
                <a:latin typeface="Arial" pitchFamily="34" charset="0"/>
                <a:cs typeface="Arial" pitchFamily="34" charset="0"/>
              </a:rPr>
              <a:t> and  </a:t>
            </a:r>
            <a:r>
              <a:rPr lang="fr-FR" dirty="0" err="1" smtClean="0">
                <a:latin typeface="Arial" pitchFamily="34" charset="0"/>
                <a:cs typeface="Arial" pitchFamily="34" charset="0"/>
              </a:rPr>
              <a:t>plywood</a:t>
            </a:r>
            <a:r>
              <a:rPr lang="fr-FR" dirty="0" smtClean="0">
                <a:latin typeface="Arial" pitchFamily="34" charset="0"/>
                <a:cs typeface="Arial" pitchFamily="34" charset="0"/>
              </a:rPr>
              <a:t> business;</a:t>
            </a:r>
          </a:p>
          <a:p>
            <a:pPr marL="285750" indent="-285750" algn="just">
              <a:buFontTx/>
              <a:buChar char="-"/>
            </a:pPr>
            <a:endParaRPr lang="fr-FR" dirty="0" smtClean="0">
              <a:latin typeface="Arial" pitchFamily="34" charset="0"/>
              <a:cs typeface="Arial" pitchFamily="34" charset="0"/>
            </a:endParaRPr>
          </a:p>
          <a:p>
            <a:pPr marL="285750" indent="-285750" algn="just">
              <a:buFontTx/>
              <a:buChar char="-"/>
            </a:pPr>
            <a:r>
              <a:rPr lang="en-US" dirty="0" smtClean="0">
                <a:latin typeface="Arial" pitchFamily="34" charset="0"/>
                <a:cs typeface="Arial" pitchFamily="34" charset="0"/>
              </a:rPr>
              <a:t>2) </a:t>
            </a:r>
            <a:r>
              <a:rPr lang="en-US" dirty="0">
                <a:latin typeface="Arial" pitchFamily="34" charset="0"/>
                <a:cs typeface="Arial" pitchFamily="34" charset="0"/>
              </a:rPr>
              <a:t>T</a:t>
            </a:r>
            <a:r>
              <a:rPr lang="en-US" dirty="0" smtClean="0">
                <a:latin typeface="Arial" pitchFamily="34" charset="0"/>
                <a:cs typeface="Arial" pitchFamily="34" charset="0"/>
              </a:rPr>
              <a:t>he relevant government office  offers for sale at public auction the various tracts of timber scheduled for cutting;</a:t>
            </a:r>
          </a:p>
          <a:p>
            <a:pPr marL="285750" indent="-285750" algn="just">
              <a:buFontTx/>
              <a:buChar char="-"/>
            </a:pPr>
            <a:endParaRPr lang="en-US" dirty="0" smtClean="0">
              <a:latin typeface="Arial" pitchFamily="34" charset="0"/>
              <a:cs typeface="Arial" pitchFamily="34" charset="0"/>
            </a:endParaRPr>
          </a:p>
          <a:p>
            <a:pPr marL="285750" indent="-285750" algn="just">
              <a:buFontTx/>
              <a:buChar char="-"/>
            </a:pPr>
            <a:r>
              <a:rPr lang="en-US" dirty="0" smtClean="0">
                <a:latin typeface="Arial" pitchFamily="34" charset="0"/>
                <a:cs typeface="Arial" pitchFamily="34" charset="0"/>
              </a:rPr>
              <a:t>3) Lumber and plywood manufacturers receive announcements sufficiently in advance of each sale so that, as potential buyers, they may decide whether and how much to bid. The announcement indicates  the quality, quantity, and location of the timber, the difficulty of logging, hauling distances, road-building requirements, climate and weather conditions, and other factors that may or may not make a particular sale attractive.</a:t>
            </a:r>
          </a:p>
          <a:p>
            <a:pPr marL="285750" indent="-285750" algn="just">
              <a:buFontTx/>
              <a:buChar char="-"/>
            </a:pPr>
            <a:endParaRPr lang="en-US" dirty="0">
              <a:latin typeface="Arial" pitchFamily="34" charset="0"/>
              <a:cs typeface="Arial" pitchFamily="34" charset="0"/>
            </a:endParaRPr>
          </a:p>
          <a:p>
            <a:pPr marL="285750" indent="-285750" algn="just">
              <a:buFontTx/>
              <a:buChar char="-"/>
            </a:pPr>
            <a:r>
              <a:rPr lang="en-US" dirty="0" smtClean="0">
                <a:latin typeface="Arial" pitchFamily="34" charset="0"/>
                <a:cs typeface="Arial" pitchFamily="34" charset="0"/>
              </a:rPr>
              <a:t>4) The seven firms who have operated for a long time in the area  are in a position to supplement the public announcements with their own knowledge of the timber and terrain.</a:t>
            </a:r>
            <a:endParaRPr lang="en-US" dirty="0">
              <a:latin typeface="Arial" pitchFamily="34" charset="0"/>
              <a:cs typeface="Arial" pitchFamily="34" charset="0"/>
            </a:endParaRPr>
          </a:p>
          <a:p>
            <a:pPr marL="285750" indent="-285750" algn="just">
              <a:buFontTx/>
              <a:buChar char="-"/>
            </a:pPr>
            <a:endParaRPr lang="en-US" dirty="0" smtClean="0">
              <a:latin typeface="Arial" pitchFamily="34" charset="0"/>
              <a:cs typeface="Arial" pitchFamily="34" charset="0"/>
            </a:endParaRPr>
          </a:p>
          <a:p>
            <a:pPr marL="285750" indent="-285750" algn="just">
              <a:buFontTx/>
              <a:buChar char="-"/>
            </a:pPr>
            <a:endParaRPr lang="en-US"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20</a:t>
            </a:fld>
            <a:endParaRPr lang="fr-FR"/>
          </a:p>
        </p:txBody>
      </p:sp>
    </p:spTree>
    <p:extLst>
      <p:ext uri="{BB962C8B-B14F-4D97-AF65-F5344CB8AC3E}">
        <p14:creationId xmlns:p14="http://schemas.microsoft.com/office/powerpoint/2010/main" val="35098679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sz="3200" b="1" dirty="0">
                <a:solidFill>
                  <a:srgbClr val="C00000"/>
                </a:solidFill>
                <a:latin typeface="Arial" pitchFamily="34" charset="0"/>
                <a:cs typeface="Arial" pitchFamily="34" charset="0"/>
              </a:rPr>
              <a:t>Case 1: Bid rigging detection and circumstantial </a:t>
            </a:r>
            <a:r>
              <a:rPr lang="en-US" sz="3200" b="1" dirty="0" smtClean="0">
                <a:solidFill>
                  <a:srgbClr val="C00000"/>
                </a:solidFill>
                <a:latin typeface="Arial" pitchFamily="34" charset="0"/>
                <a:cs typeface="Arial" pitchFamily="34" charset="0"/>
              </a:rPr>
              <a:t>evidence</a:t>
            </a:r>
            <a:endParaRPr lang="fr-FR" sz="3200" b="1" dirty="0">
              <a:solidFill>
                <a:srgbClr val="C00000"/>
              </a:solidFill>
              <a:latin typeface="Arial" pitchFamily="34" charset="0"/>
              <a:cs typeface="Arial" pitchFamily="34" charset="0"/>
            </a:endParaRPr>
          </a:p>
        </p:txBody>
      </p:sp>
      <p:sp>
        <p:nvSpPr>
          <p:cNvPr id="3" name="TextBox 2"/>
          <p:cNvSpPr txBox="1"/>
          <p:nvPr/>
        </p:nvSpPr>
        <p:spPr>
          <a:xfrm>
            <a:off x="467544" y="1124744"/>
            <a:ext cx="8136904" cy="6186309"/>
          </a:xfrm>
          <a:prstGeom prst="rect">
            <a:avLst/>
          </a:prstGeom>
          <a:noFill/>
        </p:spPr>
        <p:txBody>
          <a:bodyPr wrap="square" rtlCol="0">
            <a:spAutoFit/>
          </a:bodyPr>
          <a:lstStyle/>
          <a:p>
            <a:pPr marL="285750" indent="-285750">
              <a:buFontTx/>
              <a:buChar char="-"/>
            </a:pPr>
            <a:endParaRPr lang="en-US" dirty="0" smtClean="0"/>
          </a:p>
          <a:p>
            <a:pPr marL="285750" indent="-285750" algn="just">
              <a:buFontTx/>
              <a:buChar char="-"/>
            </a:pPr>
            <a:r>
              <a:rPr lang="en-US" b="1" dirty="0" smtClean="0">
                <a:solidFill>
                  <a:srgbClr val="FF0000"/>
                </a:solidFill>
                <a:latin typeface="Arial" pitchFamily="34" charset="0"/>
                <a:cs typeface="Arial" pitchFamily="34" charset="0"/>
              </a:rPr>
              <a:t>Facts of the case</a:t>
            </a:r>
          </a:p>
          <a:p>
            <a:pPr marL="285750" indent="-285750" algn="just">
              <a:buFontTx/>
              <a:buChar char="-"/>
            </a:pPr>
            <a:endParaRPr lang="en-US" dirty="0">
              <a:latin typeface="Arial" pitchFamily="34" charset="0"/>
              <a:cs typeface="Arial" pitchFamily="34" charset="0"/>
            </a:endParaRPr>
          </a:p>
          <a:p>
            <a:pPr marL="285750" indent="-285750" algn="just">
              <a:buFontTx/>
              <a:buChar char="-"/>
            </a:pPr>
            <a:r>
              <a:rPr lang="en-US" dirty="0" smtClean="0">
                <a:latin typeface="Arial" pitchFamily="34" charset="0"/>
                <a:cs typeface="Arial" pitchFamily="34" charset="0"/>
              </a:rPr>
              <a:t>8) From that time this new  ( non competitive ) bidding pattern continues.</a:t>
            </a:r>
          </a:p>
          <a:p>
            <a:pPr marL="285750" indent="-285750" algn="just">
              <a:buFontTx/>
              <a:buChar char="-"/>
            </a:pPr>
            <a:endParaRPr lang="en-US" dirty="0" smtClean="0">
              <a:latin typeface="Arial" pitchFamily="34" charset="0"/>
              <a:cs typeface="Arial" pitchFamily="34" charset="0"/>
            </a:endParaRPr>
          </a:p>
          <a:p>
            <a:pPr marL="285750" indent="-285750" algn="just">
              <a:buFontTx/>
              <a:buChar char="-"/>
            </a:pPr>
            <a:r>
              <a:rPr lang="en-US" dirty="0" smtClean="0">
                <a:latin typeface="Arial" pitchFamily="34" charset="0"/>
                <a:cs typeface="Arial" pitchFamily="34" charset="0"/>
              </a:rPr>
              <a:t>9) There is evidence that managers or agents of the seven firms began meeting from time to time to review the government's forecasts of upcoming sales. </a:t>
            </a:r>
            <a:r>
              <a:rPr lang="en-US" b="1" dirty="0" smtClean="0">
                <a:solidFill>
                  <a:srgbClr val="FF0000"/>
                </a:solidFill>
                <a:latin typeface="Arial" pitchFamily="34" charset="0"/>
                <a:cs typeface="Arial" pitchFamily="34" charset="0"/>
              </a:rPr>
              <a:t>At these meetings the firms discussed among themselves which of the sales would be most interesting to each respective bidder. </a:t>
            </a:r>
            <a:r>
              <a:rPr lang="en-US" b="1" u="sng" dirty="0" smtClean="0">
                <a:solidFill>
                  <a:srgbClr val="FF0000"/>
                </a:solidFill>
                <a:latin typeface="Arial" pitchFamily="34" charset="0"/>
                <a:cs typeface="Arial" pitchFamily="34" charset="0"/>
              </a:rPr>
              <a:t>But there is no evidence that they decided anything</a:t>
            </a:r>
            <a:r>
              <a:rPr lang="en-US" b="1" dirty="0" smtClean="0">
                <a:solidFill>
                  <a:srgbClr val="FF0000"/>
                </a:solidFill>
                <a:latin typeface="Arial" pitchFamily="34" charset="0"/>
                <a:cs typeface="Arial" pitchFamily="34" charset="0"/>
              </a:rPr>
              <a:t>.</a:t>
            </a:r>
          </a:p>
          <a:p>
            <a:pPr marL="285750" indent="-285750" algn="just">
              <a:buFontTx/>
              <a:buChar char="-"/>
            </a:pPr>
            <a:endParaRPr lang="en-US" dirty="0" smtClean="0">
              <a:latin typeface="Arial" pitchFamily="34" charset="0"/>
              <a:cs typeface="Arial" pitchFamily="34" charset="0"/>
            </a:endParaRPr>
          </a:p>
          <a:p>
            <a:pPr marL="285750" indent="-285750" algn="just">
              <a:buFontTx/>
              <a:buChar char="-"/>
            </a:pPr>
            <a:r>
              <a:rPr lang="en-US" dirty="0" smtClean="0">
                <a:latin typeface="Arial" pitchFamily="34" charset="0"/>
                <a:cs typeface="Arial" pitchFamily="34" charset="0"/>
              </a:rPr>
              <a:t>10) The </a:t>
            </a:r>
            <a:r>
              <a:rPr lang="en-US" b="1" dirty="0" smtClean="0">
                <a:solidFill>
                  <a:srgbClr val="FF0000"/>
                </a:solidFill>
                <a:latin typeface="Arial" pitchFamily="34" charset="0"/>
                <a:cs typeface="Arial" pitchFamily="34" charset="0"/>
              </a:rPr>
              <a:t>government is unable to introduce direct evidence of an express agreement</a:t>
            </a:r>
            <a:r>
              <a:rPr lang="en-US" dirty="0" smtClean="0">
                <a:latin typeface="Arial" pitchFamily="34" charset="0"/>
                <a:cs typeface="Arial" pitchFamily="34" charset="0"/>
              </a:rPr>
              <a:t>, but argues that the circumstantial evidence proved the existence of the tacit agreement. More specifically it argues that no matter how self-evident the economies of the bidding conduct  of the firms may have been, independent pursuit of self interest could not overcome the inference of collusion which is almost compelled by the </a:t>
            </a:r>
            <a:r>
              <a:rPr lang="en-US" b="1" dirty="0" smtClean="0">
                <a:solidFill>
                  <a:srgbClr val="FF0000"/>
                </a:solidFill>
                <a:latin typeface="Arial" pitchFamily="34" charset="0"/>
                <a:cs typeface="Arial" pitchFamily="34" charset="0"/>
              </a:rPr>
              <a:t>methodical manner in which the firms took turns acquiring without substantial competition most of the various cutting contracts offered by the Forest Service during the period covered by the indictment.</a:t>
            </a:r>
          </a:p>
          <a:p>
            <a:pPr marL="285750" indent="-285750" algn="just">
              <a:buFontTx/>
              <a:buChar char="-"/>
            </a:pPr>
            <a:endParaRPr lang="fr-FR" dirty="0" smtClean="0">
              <a:latin typeface="Arial" pitchFamily="34" charset="0"/>
              <a:cs typeface="Arial" pitchFamily="34" charset="0"/>
            </a:endParaRPr>
          </a:p>
          <a:p>
            <a:pPr marL="285750" indent="-285750">
              <a:buFontTx/>
              <a:buChar char="-"/>
            </a:pPr>
            <a:endParaRPr lang="fr-FR" dirty="0"/>
          </a:p>
        </p:txBody>
      </p:sp>
      <p:sp>
        <p:nvSpPr>
          <p:cNvPr id="4" name="Slide Number Placeholder 3"/>
          <p:cNvSpPr>
            <a:spLocks noGrp="1"/>
          </p:cNvSpPr>
          <p:nvPr>
            <p:ph type="sldNum" sz="quarter" idx="12"/>
          </p:nvPr>
        </p:nvSpPr>
        <p:spPr/>
        <p:txBody>
          <a:bodyPr/>
          <a:lstStyle/>
          <a:p>
            <a:fld id="{86E64AF1-B2DA-4863-ADC3-8EDCD797695C}" type="slidenum">
              <a:rPr lang="fr-FR" smtClean="0"/>
              <a:t>21</a:t>
            </a:fld>
            <a:endParaRPr lang="fr-FR"/>
          </a:p>
        </p:txBody>
      </p:sp>
    </p:spTree>
    <p:extLst>
      <p:ext uri="{BB962C8B-B14F-4D97-AF65-F5344CB8AC3E}">
        <p14:creationId xmlns:p14="http://schemas.microsoft.com/office/powerpoint/2010/main" val="23349664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776"/>
            <a:ext cx="8229600" cy="1143000"/>
          </a:xfrm>
        </p:spPr>
        <p:txBody>
          <a:bodyPr>
            <a:noAutofit/>
          </a:bodyPr>
          <a:lstStyle/>
          <a:p>
            <a:r>
              <a:rPr lang="en-US" sz="3200" b="1" dirty="0">
                <a:solidFill>
                  <a:srgbClr val="C00000"/>
                </a:solidFill>
                <a:latin typeface="Arial" pitchFamily="34" charset="0"/>
                <a:cs typeface="Arial" pitchFamily="34" charset="0"/>
              </a:rPr>
              <a:t>Case 1: Bid rigging detection and circumstantial </a:t>
            </a:r>
            <a:r>
              <a:rPr lang="en-US" sz="3200" b="1" dirty="0" smtClean="0">
                <a:solidFill>
                  <a:srgbClr val="C00000"/>
                </a:solidFill>
                <a:latin typeface="Arial" pitchFamily="34" charset="0"/>
                <a:cs typeface="Arial" pitchFamily="34" charset="0"/>
              </a:rPr>
              <a:t>evidence</a:t>
            </a:r>
            <a:br>
              <a:rPr lang="en-US" sz="3200" b="1" dirty="0" smtClean="0">
                <a:solidFill>
                  <a:srgbClr val="C00000"/>
                </a:solidFill>
                <a:latin typeface="Arial" pitchFamily="34" charset="0"/>
                <a:cs typeface="Arial" pitchFamily="34" charset="0"/>
              </a:rPr>
            </a:br>
            <a:endParaRPr lang="fr-FR" sz="3200" b="1" dirty="0">
              <a:solidFill>
                <a:srgbClr val="C00000"/>
              </a:solidFill>
              <a:latin typeface="Arial" pitchFamily="34" charset="0"/>
              <a:cs typeface="Arial" pitchFamily="34" charset="0"/>
            </a:endParaRPr>
          </a:p>
        </p:txBody>
      </p:sp>
      <p:sp>
        <p:nvSpPr>
          <p:cNvPr id="3" name="TextBox 2"/>
          <p:cNvSpPr txBox="1"/>
          <p:nvPr/>
        </p:nvSpPr>
        <p:spPr>
          <a:xfrm>
            <a:off x="467544" y="1546914"/>
            <a:ext cx="8136904" cy="4524315"/>
          </a:xfrm>
          <a:prstGeom prst="rect">
            <a:avLst/>
          </a:prstGeom>
          <a:noFill/>
        </p:spPr>
        <p:txBody>
          <a:bodyPr wrap="square" rtlCol="0">
            <a:spAutoFit/>
          </a:bodyPr>
          <a:lstStyle/>
          <a:p>
            <a:pPr marL="285750" indent="-285750" algn="just">
              <a:buFontTx/>
              <a:buChar char="-"/>
            </a:pPr>
            <a:r>
              <a:rPr lang="fr-FR" b="1" dirty="0" err="1" smtClean="0">
                <a:solidFill>
                  <a:srgbClr val="FF0000"/>
                </a:solidFill>
                <a:latin typeface="Arial" pitchFamily="34" charset="0"/>
                <a:cs typeface="Arial" pitchFamily="34" charset="0"/>
              </a:rPr>
              <a:t>Facts</a:t>
            </a:r>
            <a:r>
              <a:rPr lang="fr-FR" b="1" dirty="0" smtClean="0">
                <a:solidFill>
                  <a:srgbClr val="FF0000"/>
                </a:solidFill>
                <a:latin typeface="Arial" pitchFamily="34" charset="0"/>
                <a:cs typeface="Arial" pitchFamily="34" charset="0"/>
              </a:rPr>
              <a:t> of the case</a:t>
            </a:r>
          </a:p>
          <a:p>
            <a:pPr marL="285750" indent="-285750" algn="just">
              <a:buFontTx/>
              <a:buChar char="-"/>
            </a:pPr>
            <a:endParaRPr lang="fr-FR" dirty="0">
              <a:latin typeface="Arial" pitchFamily="34" charset="0"/>
              <a:cs typeface="Arial" pitchFamily="34" charset="0"/>
            </a:endParaRPr>
          </a:p>
          <a:p>
            <a:pPr marL="285750" indent="-285750" algn="just">
              <a:buFontTx/>
              <a:buChar char="-"/>
            </a:pPr>
            <a:r>
              <a:rPr lang="fr-FR" dirty="0" smtClean="0">
                <a:latin typeface="Arial" pitchFamily="34" charset="0"/>
                <a:cs typeface="Arial" pitchFamily="34" charset="0"/>
              </a:rPr>
              <a:t>5) For a </a:t>
            </a:r>
            <a:r>
              <a:rPr lang="fr-FR" dirty="0" err="1" smtClean="0">
                <a:latin typeface="Arial" pitchFamily="34" charset="0"/>
                <a:cs typeface="Arial" pitchFamily="34" charset="0"/>
              </a:rPr>
              <a:t>number</a:t>
            </a:r>
            <a:r>
              <a:rPr lang="fr-FR" dirty="0" smtClean="0">
                <a:latin typeface="Arial" pitchFamily="34" charset="0"/>
                <a:cs typeface="Arial" pitchFamily="34" charset="0"/>
              </a:rPr>
              <a:t> of </a:t>
            </a:r>
            <a:r>
              <a:rPr lang="fr-FR" dirty="0" err="1" smtClean="0">
                <a:latin typeface="Arial" pitchFamily="34" charset="0"/>
                <a:cs typeface="Arial" pitchFamily="34" charset="0"/>
              </a:rPr>
              <a:t>years</a:t>
            </a:r>
            <a:r>
              <a:rPr lang="fr-FR" dirty="0" smtClean="0">
                <a:latin typeface="Arial" pitchFamily="34" charset="0"/>
                <a:cs typeface="Arial" pitchFamily="34" charset="0"/>
              </a:rPr>
              <a:t> </a:t>
            </a:r>
            <a:r>
              <a:rPr lang="fr-FR" dirty="0" err="1" smtClean="0">
                <a:latin typeface="Arial" pitchFamily="34" charset="0"/>
                <a:cs typeface="Arial" pitchFamily="34" charset="0"/>
              </a:rPr>
              <a:t>several</a:t>
            </a:r>
            <a:r>
              <a:rPr lang="fr-FR" dirty="0" smtClean="0">
                <a:latin typeface="Arial" pitchFamily="34" charset="0"/>
                <a:cs typeface="Arial" pitchFamily="34" charset="0"/>
              </a:rPr>
              <a:t>  of the </a:t>
            </a:r>
            <a:r>
              <a:rPr lang="fr-FR" dirty="0" err="1" smtClean="0">
                <a:latin typeface="Arial" pitchFamily="34" charset="0"/>
                <a:cs typeface="Arial" pitchFamily="34" charset="0"/>
              </a:rPr>
              <a:t>seven</a:t>
            </a:r>
            <a:r>
              <a:rPr lang="fr-FR" dirty="0" smtClean="0">
                <a:latin typeface="Arial" pitchFamily="34" charset="0"/>
                <a:cs typeface="Arial" pitchFamily="34" charset="0"/>
              </a:rPr>
              <a:t> </a:t>
            </a:r>
            <a:r>
              <a:rPr lang="fr-FR" dirty="0" err="1" smtClean="0">
                <a:latin typeface="Arial" pitchFamily="34" charset="0"/>
                <a:cs typeface="Arial" pitchFamily="34" charset="0"/>
              </a:rPr>
              <a:t>firms</a:t>
            </a:r>
            <a:r>
              <a:rPr lang="fr-FR" dirty="0" smtClean="0">
                <a:latin typeface="Arial" pitchFamily="34" charset="0"/>
                <a:cs typeface="Arial" pitchFamily="34" charset="0"/>
              </a:rPr>
              <a:t> </a:t>
            </a:r>
            <a:r>
              <a:rPr lang="fr-FR" dirty="0" err="1" smtClean="0">
                <a:latin typeface="Arial" pitchFamily="34" charset="0"/>
                <a:cs typeface="Arial" pitchFamily="34" charset="0"/>
              </a:rPr>
              <a:t>submit</a:t>
            </a:r>
            <a:r>
              <a:rPr lang="fr-FR" dirty="0" smtClean="0">
                <a:latin typeface="Arial" pitchFamily="34" charset="0"/>
                <a:cs typeface="Arial" pitchFamily="34" charset="0"/>
              </a:rPr>
              <a:t> </a:t>
            </a:r>
            <a:r>
              <a:rPr lang="fr-FR" dirty="0" err="1" smtClean="0">
                <a:latin typeface="Arial" pitchFamily="34" charset="0"/>
                <a:cs typeface="Arial" pitchFamily="34" charset="0"/>
              </a:rPr>
              <a:t>competing</a:t>
            </a:r>
            <a:r>
              <a:rPr lang="fr-FR" dirty="0" smtClean="0">
                <a:latin typeface="Arial" pitchFamily="34" charset="0"/>
                <a:cs typeface="Arial" pitchFamily="34" charset="0"/>
              </a:rPr>
              <a:t> </a:t>
            </a:r>
            <a:r>
              <a:rPr lang="fr-FR" dirty="0" err="1" smtClean="0">
                <a:latin typeface="Arial" pitchFamily="34" charset="0"/>
                <a:cs typeface="Arial" pitchFamily="34" charset="0"/>
              </a:rPr>
              <a:t>bids</a:t>
            </a:r>
            <a:r>
              <a:rPr lang="fr-FR" dirty="0" smtClean="0">
                <a:latin typeface="Arial" pitchFamily="34" charset="0"/>
                <a:cs typeface="Arial" pitchFamily="34" charset="0"/>
              </a:rPr>
              <a:t> for  </a:t>
            </a:r>
            <a:r>
              <a:rPr lang="fr-FR" dirty="0" err="1" smtClean="0">
                <a:latin typeface="Arial" pitchFamily="34" charset="0"/>
                <a:cs typeface="Arial" pitchFamily="34" charset="0"/>
              </a:rPr>
              <a:t>each</a:t>
            </a:r>
            <a:r>
              <a:rPr lang="fr-FR" dirty="0" smtClean="0">
                <a:latin typeface="Arial" pitchFamily="34" charset="0"/>
                <a:cs typeface="Arial" pitchFamily="34" charset="0"/>
              </a:rPr>
              <a:t> tract of </a:t>
            </a:r>
            <a:r>
              <a:rPr lang="fr-FR" dirty="0" err="1" smtClean="0">
                <a:latin typeface="Arial" pitchFamily="34" charset="0"/>
                <a:cs typeface="Arial" pitchFamily="34" charset="0"/>
              </a:rPr>
              <a:t>timber</a:t>
            </a:r>
            <a:r>
              <a:rPr lang="fr-FR" dirty="0" smtClean="0">
                <a:latin typeface="Arial" pitchFamily="34" charset="0"/>
                <a:cs typeface="Arial" pitchFamily="34" charset="0"/>
              </a:rPr>
              <a:t> </a:t>
            </a:r>
            <a:r>
              <a:rPr lang="fr-FR" dirty="0" err="1" smtClean="0">
                <a:latin typeface="Arial" pitchFamily="34" charset="0"/>
                <a:cs typeface="Arial" pitchFamily="34" charset="0"/>
              </a:rPr>
              <a:t>scheduled</a:t>
            </a:r>
            <a:r>
              <a:rPr lang="fr-FR" dirty="0" smtClean="0">
                <a:latin typeface="Arial" pitchFamily="34" charset="0"/>
                <a:cs typeface="Arial" pitchFamily="34" charset="0"/>
              </a:rPr>
              <a:t> for </a:t>
            </a:r>
            <a:r>
              <a:rPr lang="fr-FR" dirty="0" err="1" smtClean="0">
                <a:latin typeface="Arial" pitchFamily="34" charset="0"/>
                <a:cs typeface="Arial" pitchFamily="34" charset="0"/>
              </a:rPr>
              <a:t>cutting</a:t>
            </a:r>
            <a:r>
              <a:rPr lang="fr-FR" dirty="0" smtClean="0">
                <a:latin typeface="Arial" pitchFamily="34" charset="0"/>
                <a:cs typeface="Arial" pitchFamily="34" charset="0"/>
              </a:rPr>
              <a:t>.  This </a:t>
            </a:r>
            <a:r>
              <a:rPr lang="en-US" dirty="0" smtClean="0">
                <a:latin typeface="Arial" pitchFamily="34" charset="0"/>
                <a:cs typeface="Arial" pitchFamily="34" charset="0"/>
              </a:rPr>
              <a:t>period is marked by intensely competitive bidding, sometimes bringing into government coffers prices three times the appraised value of the timber offered in the auctions.</a:t>
            </a:r>
          </a:p>
          <a:p>
            <a:pPr marL="285750" indent="-285750" algn="just">
              <a:buFontTx/>
              <a:buChar char="-"/>
            </a:pPr>
            <a:endParaRPr lang="en-US" dirty="0">
              <a:latin typeface="Arial" pitchFamily="34" charset="0"/>
              <a:cs typeface="Arial" pitchFamily="34" charset="0"/>
            </a:endParaRPr>
          </a:p>
          <a:p>
            <a:pPr marL="285750" indent="-285750" algn="just">
              <a:buFontTx/>
              <a:buChar char="-"/>
            </a:pPr>
            <a:r>
              <a:rPr lang="en-US" dirty="0" smtClean="0">
                <a:latin typeface="Arial" pitchFamily="34" charset="0"/>
                <a:cs typeface="Arial" pitchFamily="34" charset="0"/>
              </a:rPr>
              <a:t>6) This "bidding war" comes to a halt on January 1 2010 , when firm A  “is surprised" to find no one bidding against it at an auction of a small offering of government timber. </a:t>
            </a:r>
          </a:p>
          <a:p>
            <a:pPr marL="285750" indent="-285750" algn="just">
              <a:buFontTx/>
              <a:buChar char="-"/>
            </a:pPr>
            <a:endParaRPr lang="en-US" dirty="0">
              <a:latin typeface="Arial" pitchFamily="34" charset="0"/>
              <a:cs typeface="Arial" pitchFamily="34" charset="0"/>
            </a:endParaRPr>
          </a:p>
          <a:p>
            <a:pPr marL="285750" indent="-285750" algn="just">
              <a:buFontTx/>
              <a:buChar char="-"/>
            </a:pPr>
            <a:r>
              <a:rPr lang="en-US" dirty="0" smtClean="0">
                <a:latin typeface="Arial" pitchFamily="34" charset="0"/>
                <a:cs typeface="Arial" pitchFamily="34" charset="0"/>
              </a:rPr>
              <a:t>7) Firm A decides "to experiment", and later that same day offers no bid against  firm B on another sale, with the result that Firm B takes the second sale at a nominal figure over the appraised price.</a:t>
            </a:r>
          </a:p>
          <a:p>
            <a:pPr marL="285750" indent="-285750" algn="just">
              <a:buFontTx/>
              <a:buChar char="-"/>
            </a:pPr>
            <a:endParaRPr lang="fr-FR" dirty="0" smtClean="0">
              <a:latin typeface="Arial" pitchFamily="34" charset="0"/>
              <a:cs typeface="Arial" pitchFamily="34" charset="0"/>
            </a:endParaRPr>
          </a:p>
          <a:p>
            <a:pPr marL="285750" indent="-285750" algn="just">
              <a:buFontTx/>
              <a:buChar char="-"/>
            </a:pPr>
            <a:endParaRPr lang="en-US"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22</a:t>
            </a:fld>
            <a:endParaRPr lang="fr-FR"/>
          </a:p>
        </p:txBody>
      </p:sp>
    </p:spTree>
    <p:extLst>
      <p:ext uri="{BB962C8B-B14F-4D97-AF65-F5344CB8AC3E}">
        <p14:creationId xmlns:p14="http://schemas.microsoft.com/office/powerpoint/2010/main" val="3941013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7768"/>
            <a:ext cx="9324528" cy="1143000"/>
          </a:xfrm>
        </p:spPr>
        <p:txBody>
          <a:bodyPr>
            <a:noAutofit/>
          </a:bodyPr>
          <a:lstStyle/>
          <a:p>
            <a:r>
              <a:rPr lang="en-US" sz="3200" b="1" dirty="0">
                <a:solidFill>
                  <a:srgbClr val="C00000"/>
                </a:solidFill>
                <a:latin typeface="Arial" pitchFamily="34" charset="0"/>
                <a:cs typeface="Arial" pitchFamily="34" charset="0"/>
              </a:rPr>
              <a:t>Case 1: Bid rigging detection and circumstantial </a:t>
            </a:r>
            <a:r>
              <a:rPr lang="en-US" sz="3200" b="1" dirty="0" smtClean="0">
                <a:solidFill>
                  <a:srgbClr val="C00000"/>
                </a:solidFill>
                <a:latin typeface="Arial" pitchFamily="34" charset="0"/>
                <a:cs typeface="Arial" pitchFamily="34" charset="0"/>
              </a:rPr>
              <a:t>evidence</a:t>
            </a:r>
            <a:r>
              <a:rPr lang="fr-FR" sz="3200" b="1" dirty="0" smtClean="0">
                <a:solidFill>
                  <a:srgbClr val="C00000"/>
                </a:solidFill>
                <a:latin typeface="Arial" pitchFamily="34" charset="0"/>
                <a:cs typeface="Arial" pitchFamily="34" charset="0"/>
              </a:rPr>
              <a:t>: the </a:t>
            </a:r>
            <a:r>
              <a:rPr lang="fr-FR" sz="3200" b="1" dirty="0" err="1" smtClean="0">
                <a:solidFill>
                  <a:srgbClr val="C00000"/>
                </a:solidFill>
                <a:latin typeface="Arial" pitchFamily="34" charset="0"/>
                <a:cs typeface="Arial" pitchFamily="34" charset="0"/>
              </a:rPr>
              <a:t>defendants</a:t>
            </a:r>
            <a:r>
              <a:rPr lang="fr-FR" sz="3200" b="1" dirty="0" smtClean="0">
                <a:solidFill>
                  <a:srgbClr val="C00000"/>
                </a:solidFill>
                <a:latin typeface="Arial" pitchFamily="34" charset="0"/>
                <a:cs typeface="Arial" pitchFamily="34" charset="0"/>
              </a:rPr>
              <a:t>’ arguments</a:t>
            </a:r>
            <a:endParaRPr lang="fr-FR" sz="3200" b="1" dirty="0">
              <a:solidFill>
                <a:srgbClr val="C00000"/>
              </a:solidFill>
              <a:latin typeface="Arial" pitchFamily="34" charset="0"/>
              <a:cs typeface="Arial" pitchFamily="34" charset="0"/>
            </a:endParaRPr>
          </a:p>
        </p:txBody>
      </p:sp>
      <p:sp>
        <p:nvSpPr>
          <p:cNvPr id="3" name="TextBox 2"/>
          <p:cNvSpPr txBox="1"/>
          <p:nvPr/>
        </p:nvSpPr>
        <p:spPr>
          <a:xfrm>
            <a:off x="467544" y="1685121"/>
            <a:ext cx="8136904" cy="5632311"/>
          </a:xfrm>
          <a:prstGeom prst="rect">
            <a:avLst/>
          </a:prstGeom>
          <a:noFill/>
        </p:spPr>
        <p:txBody>
          <a:bodyPr wrap="square" rtlCol="0">
            <a:spAutoFit/>
          </a:bodyPr>
          <a:lstStyle/>
          <a:p>
            <a:pPr marL="285750" indent="-285750" algn="just">
              <a:buFontTx/>
              <a:buChar char="-"/>
            </a:pPr>
            <a:endParaRPr lang="en-US" dirty="0">
              <a:latin typeface="Arial" pitchFamily="34" charset="0"/>
              <a:cs typeface="Arial" pitchFamily="34" charset="0"/>
            </a:endParaRPr>
          </a:p>
          <a:p>
            <a:pPr marL="285750" indent="-285750" algn="just">
              <a:buFontTx/>
              <a:buChar char="-"/>
            </a:pPr>
            <a:r>
              <a:rPr lang="en-US" dirty="0">
                <a:latin typeface="Arial" pitchFamily="34" charset="0"/>
                <a:cs typeface="Arial" pitchFamily="34" charset="0"/>
              </a:rPr>
              <a:t>A</a:t>
            </a:r>
            <a:r>
              <a:rPr lang="en-US" dirty="0" smtClean="0">
                <a:latin typeface="Arial" pitchFamily="34" charset="0"/>
                <a:cs typeface="Arial" pitchFamily="34" charset="0"/>
              </a:rPr>
              <a:t>) In </a:t>
            </a:r>
            <a:r>
              <a:rPr lang="en-US" dirty="0">
                <a:latin typeface="Arial" pitchFamily="34" charset="0"/>
                <a:cs typeface="Arial" pitchFamily="34" charset="0"/>
              </a:rPr>
              <a:t>a general way, the extent of </a:t>
            </a:r>
            <a:r>
              <a:rPr lang="en-US" dirty="0" smtClean="0">
                <a:latin typeface="Arial" pitchFamily="34" charset="0"/>
                <a:cs typeface="Arial" pitchFamily="34" charset="0"/>
              </a:rPr>
              <a:t>a firm's </a:t>
            </a:r>
            <a:r>
              <a:rPr lang="en-US" dirty="0">
                <a:latin typeface="Arial" pitchFamily="34" charset="0"/>
                <a:cs typeface="Arial" pitchFamily="34" charset="0"/>
              </a:rPr>
              <a:t>interest in a future sale could have been predicted by anyone familiar with the  </a:t>
            </a:r>
            <a:r>
              <a:rPr lang="en-US" dirty="0" smtClean="0">
                <a:latin typeface="Arial" pitchFamily="34" charset="0"/>
                <a:cs typeface="Arial" pitchFamily="34" charset="0"/>
              </a:rPr>
              <a:t>firm's </a:t>
            </a:r>
            <a:r>
              <a:rPr lang="en-US" dirty="0">
                <a:latin typeface="Arial" pitchFamily="34" charset="0"/>
                <a:cs typeface="Arial" pitchFamily="34" charset="0"/>
              </a:rPr>
              <a:t>hauling distances, </a:t>
            </a:r>
            <a:r>
              <a:rPr lang="en-US" dirty="0" smtClean="0">
                <a:latin typeface="Arial" pitchFamily="34" charset="0"/>
                <a:cs typeface="Arial" pitchFamily="34" charset="0"/>
              </a:rPr>
              <a:t>its product </a:t>
            </a:r>
            <a:r>
              <a:rPr lang="en-US" dirty="0">
                <a:latin typeface="Arial" pitchFamily="34" charset="0"/>
                <a:cs typeface="Arial" pitchFamily="34" charset="0"/>
              </a:rPr>
              <a:t>mix, </a:t>
            </a:r>
            <a:r>
              <a:rPr lang="en-US" dirty="0" smtClean="0">
                <a:latin typeface="Arial" pitchFamily="34" charset="0"/>
                <a:cs typeface="Arial" pitchFamily="34" charset="0"/>
              </a:rPr>
              <a:t>its </a:t>
            </a:r>
            <a:r>
              <a:rPr lang="en-US" dirty="0">
                <a:latin typeface="Arial" pitchFamily="34" charset="0"/>
                <a:cs typeface="Arial" pitchFamily="34" charset="0"/>
              </a:rPr>
              <a:t>manufacturing capacity, and the other factors that determine a sale's relative desirability to that </a:t>
            </a:r>
            <a:r>
              <a:rPr lang="en-US" dirty="0" smtClean="0">
                <a:latin typeface="Arial" pitchFamily="34" charset="0"/>
                <a:cs typeface="Arial" pitchFamily="34" charset="0"/>
              </a:rPr>
              <a:t>firm . </a:t>
            </a:r>
          </a:p>
          <a:p>
            <a:pPr marL="285750" indent="-285750" algn="just">
              <a:buFontTx/>
              <a:buChar char="-"/>
            </a:pPr>
            <a:endParaRPr lang="en-US" dirty="0">
              <a:latin typeface="Arial" pitchFamily="34" charset="0"/>
              <a:cs typeface="Arial" pitchFamily="34" charset="0"/>
            </a:endParaRPr>
          </a:p>
          <a:p>
            <a:pPr marL="285750" indent="-285750" algn="just">
              <a:buFontTx/>
              <a:buChar char="-"/>
            </a:pPr>
            <a:r>
              <a:rPr lang="en-US" dirty="0">
                <a:latin typeface="Arial" pitchFamily="34" charset="0"/>
                <a:cs typeface="Arial" pitchFamily="34" charset="0"/>
              </a:rPr>
              <a:t>B</a:t>
            </a:r>
            <a:r>
              <a:rPr lang="en-US" dirty="0" smtClean="0">
                <a:latin typeface="Arial" pitchFamily="34" charset="0"/>
                <a:cs typeface="Arial" pitchFamily="34" charset="0"/>
              </a:rPr>
              <a:t>) The firms point to the undisputed economic and geographic factors relevant to any bidding on timber by the local operators, and argue that there was no conspiracy just the exercise of ordinary common sense by individual bidders who saw no reason to throw their money away, and who were under no legal duty to do so.</a:t>
            </a:r>
          </a:p>
          <a:p>
            <a:pPr marL="285750" indent="-285750" algn="just">
              <a:buFontTx/>
              <a:buChar char="-"/>
            </a:pPr>
            <a:endParaRPr lang="en-US" dirty="0">
              <a:latin typeface="Arial" pitchFamily="34" charset="0"/>
              <a:cs typeface="Arial" pitchFamily="34" charset="0"/>
            </a:endParaRPr>
          </a:p>
          <a:p>
            <a:pPr marL="285750" indent="-285750" algn="just">
              <a:buFontTx/>
              <a:buChar char="-"/>
            </a:pPr>
            <a:r>
              <a:rPr lang="en-US" dirty="0">
                <a:latin typeface="Arial" pitchFamily="34" charset="0"/>
                <a:cs typeface="Arial" pitchFamily="34" charset="0"/>
              </a:rPr>
              <a:t>C</a:t>
            </a:r>
            <a:r>
              <a:rPr lang="en-US" dirty="0" smtClean="0">
                <a:latin typeface="Arial" pitchFamily="34" charset="0"/>
                <a:cs typeface="Arial" pitchFamily="34" charset="0"/>
              </a:rPr>
              <a:t>) </a:t>
            </a:r>
            <a:r>
              <a:rPr lang="en-US" b="1" dirty="0" smtClean="0">
                <a:solidFill>
                  <a:srgbClr val="FF0000"/>
                </a:solidFill>
                <a:latin typeface="Arial" pitchFamily="34" charset="0"/>
                <a:cs typeface="Arial" pitchFamily="34" charset="0"/>
              </a:rPr>
              <a:t>The firms  argue that it must be shown that the conspiracy was </a:t>
            </a:r>
            <a:r>
              <a:rPr lang="en-US" b="1" u="sng" dirty="0" smtClean="0">
                <a:solidFill>
                  <a:srgbClr val="FF0000"/>
                </a:solidFill>
                <a:latin typeface="Arial" pitchFamily="34" charset="0"/>
                <a:cs typeface="Arial" pitchFamily="34" charset="0"/>
              </a:rPr>
              <a:t>knowingly formed</a:t>
            </a:r>
            <a:r>
              <a:rPr lang="en-US" b="1" dirty="0" smtClean="0">
                <a:solidFill>
                  <a:srgbClr val="FF0000"/>
                </a:solidFill>
                <a:latin typeface="Arial" pitchFamily="34" charset="0"/>
                <a:cs typeface="Arial" pitchFamily="34" charset="0"/>
              </a:rPr>
              <a:t>, and that they  </a:t>
            </a:r>
            <a:r>
              <a:rPr lang="en-US" b="1" u="sng" dirty="0" smtClean="0">
                <a:solidFill>
                  <a:srgbClr val="FF0000"/>
                </a:solidFill>
                <a:latin typeface="Arial" pitchFamily="34" charset="0"/>
                <a:cs typeface="Arial" pitchFamily="34" charset="0"/>
              </a:rPr>
              <a:t>willfully participated </a:t>
            </a:r>
            <a:r>
              <a:rPr lang="en-US" b="1" dirty="0" smtClean="0">
                <a:solidFill>
                  <a:srgbClr val="FF0000"/>
                </a:solidFill>
                <a:latin typeface="Arial" pitchFamily="34" charset="0"/>
                <a:cs typeface="Arial" pitchFamily="34" charset="0"/>
              </a:rPr>
              <a:t>in the unlawful plan and that there is no such evidence. </a:t>
            </a:r>
          </a:p>
          <a:p>
            <a:pPr marL="285750" indent="-285750" algn="just">
              <a:buFontTx/>
              <a:buChar char="-"/>
            </a:pPr>
            <a:endParaRPr lang="en-US" dirty="0">
              <a:latin typeface="Arial" pitchFamily="34" charset="0"/>
              <a:cs typeface="Arial" pitchFamily="34" charset="0"/>
            </a:endParaRPr>
          </a:p>
          <a:p>
            <a:pPr marL="285750" indent="-285750" algn="just">
              <a:buFontTx/>
              <a:buChar char="-"/>
            </a:pPr>
            <a:r>
              <a:rPr lang="en-US" dirty="0">
                <a:latin typeface="Arial" pitchFamily="34" charset="0"/>
                <a:cs typeface="Arial" pitchFamily="34" charset="0"/>
              </a:rPr>
              <a:t>D</a:t>
            </a:r>
            <a:r>
              <a:rPr lang="en-US" dirty="0" smtClean="0">
                <a:latin typeface="Arial" pitchFamily="34" charset="0"/>
                <a:cs typeface="Arial" pitchFamily="34" charset="0"/>
              </a:rPr>
              <a:t>) The government is unable to provide proof of an agreement</a:t>
            </a:r>
          </a:p>
          <a:p>
            <a:pPr marL="285750" indent="-285750" algn="just">
              <a:buFontTx/>
              <a:buChar char="-"/>
            </a:pPr>
            <a:endParaRPr lang="en-US" dirty="0" smtClean="0">
              <a:latin typeface="Arial" pitchFamily="34" charset="0"/>
              <a:cs typeface="Arial" pitchFamily="34" charset="0"/>
            </a:endParaRPr>
          </a:p>
          <a:p>
            <a:pPr marL="285750" indent="-285750" algn="just">
              <a:buFontTx/>
              <a:buChar char="-"/>
            </a:pPr>
            <a:endParaRPr lang="en-US" dirty="0">
              <a:latin typeface="Arial" pitchFamily="34" charset="0"/>
              <a:cs typeface="Arial" pitchFamily="34" charset="0"/>
            </a:endParaRPr>
          </a:p>
          <a:p>
            <a:pPr marL="285750" indent="-285750" algn="just">
              <a:buFontTx/>
              <a:buChar char="-"/>
            </a:pPr>
            <a:endParaRPr lang="fr-FR"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23</a:t>
            </a:fld>
            <a:endParaRPr lang="fr-FR"/>
          </a:p>
        </p:txBody>
      </p:sp>
    </p:spTree>
    <p:extLst>
      <p:ext uri="{BB962C8B-B14F-4D97-AF65-F5344CB8AC3E}">
        <p14:creationId xmlns:p14="http://schemas.microsoft.com/office/powerpoint/2010/main" val="2659860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776"/>
            <a:ext cx="8229600" cy="1143000"/>
          </a:xfrm>
        </p:spPr>
        <p:txBody>
          <a:bodyPr>
            <a:noAutofit/>
          </a:bodyPr>
          <a:lstStyle/>
          <a:p>
            <a:r>
              <a:rPr lang="en-US" sz="3200" b="1" dirty="0">
                <a:solidFill>
                  <a:srgbClr val="C00000"/>
                </a:solidFill>
                <a:latin typeface="Arial" pitchFamily="34" charset="0"/>
                <a:cs typeface="Arial" pitchFamily="34" charset="0"/>
              </a:rPr>
              <a:t>Case 1: Bid rigging detection and circumstantial </a:t>
            </a:r>
            <a:r>
              <a:rPr lang="en-US" sz="3200" b="1" dirty="0" smtClean="0">
                <a:solidFill>
                  <a:srgbClr val="C00000"/>
                </a:solidFill>
                <a:latin typeface="Arial" pitchFamily="34" charset="0"/>
                <a:cs typeface="Arial" pitchFamily="34" charset="0"/>
              </a:rPr>
              <a:t>evidence:</a:t>
            </a:r>
            <a:br>
              <a:rPr lang="en-US" sz="3200" b="1" dirty="0" smtClean="0">
                <a:solidFill>
                  <a:srgbClr val="C00000"/>
                </a:solidFill>
                <a:latin typeface="Arial" pitchFamily="34" charset="0"/>
                <a:cs typeface="Arial" pitchFamily="34" charset="0"/>
              </a:rPr>
            </a:br>
            <a:r>
              <a:rPr lang="en-US" sz="3200" b="1" dirty="0" smtClean="0">
                <a:solidFill>
                  <a:srgbClr val="C00000"/>
                </a:solidFill>
                <a:latin typeface="Arial" pitchFamily="34" charset="0"/>
                <a:cs typeface="Arial" pitchFamily="34" charset="0"/>
              </a:rPr>
              <a:t>The court’s decision</a:t>
            </a:r>
            <a:endParaRPr lang="fr-FR" sz="3200" b="1" dirty="0">
              <a:solidFill>
                <a:srgbClr val="C00000"/>
              </a:solidFill>
              <a:latin typeface="Arial" pitchFamily="34" charset="0"/>
              <a:cs typeface="Arial" pitchFamily="34" charset="0"/>
            </a:endParaRPr>
          </a:p>
        </p:txBody>
      </p:sp>
      <p:sp>
        <p:nvSpPr>
          <p:cNvPr id="3" name="TextBox 2"/>
          <p:cNvSpPr txBox="1"/>
          <p:nvPr/>
        </p:nvSpPr>
        <p:spPr>
          <a:xfrm>
            <a:off x="467544" y="1989995"/>
            <a:ext cx="8136904" cy="4247317"/>
          </a:xfrm>
          <a:prstGeom prst="rect">
            <a:avLst/>
          </a:prstGeom>
          <a:noFill/>
        </p:spPr>
        <p:txBody>
          <a:bodyPr wrap="square" rtlCol="0">
            <a:spAutoFit/>
          </a:bodyPr>
          <a:lstStyle/>
          <a:p>
            <a:pPr marL="285750" indent="-285750" algn="just">
              <a:buFontTx/>
              <a:buChar char="-"/>
            </a:pPr>
            <a:r>
              <a:rPr lang="en-US" dirty="0" smtClean="0">
                <a:latin typeface="Arial" pitchFamily="34" charset="0"/>
                <a:cs typeface="Arial" pitchFamily="34" charset="0"/>
              </a:rPr>
              <a:t>This case summarizes the facts of </a:t>
            </a:r>
            <a:r>
              <a:rPr lang="en-US" b="1" dirty="0" smtClean="0">
                <a:solidFill>
                  <a:srgbClr val="FF0000"/>
                </a:solidFill>
                <a:latin typeface="Arial" pitchFamily="34" charset="0"/>
                <a:cs typeface="Arial" pitchFamily="34" charset="0"/>
              </a:rPr>
              <a:t>the USA</a:t>
            </a:r>
            <a:r>
              <a:rPr lang="en-US" b="1" dirty="0">
                <a:solidFill>
                  <a:srgbClr val="FF0000"/>
                </a:solidFill>
                <a:latin typeface="Arial" pitchFamily="34" charset="0"/>
                <a:cs typeface="Arial" pitchFamily="34" charset="0"/>
              </a:rPr>
              <a:t> </a:t>
            </a:r>
            <a:r>
              <a:rPr lang="en-US" b="1" dirty="0" smtClean="0">
                <a:solidFill>
                  <a:srgbClr val="FF0000"/>
                </a:solidFill>
                <a:latin typeface="Arial" pitchFamily="34" charset="0"/>
                <a:cs typeface="Arial" pitchFamily="34" charset="0"/>
              </a:rPr>
              <a:t>v. Champion International Corporation case (557 F.2d 1270 1977-1 Trade Cases 61,442, 1 Fed. R. </a:t>
            </a:r>
            <a:r>
              <a:rPr lang="en-US" b="1" dirty="0" err="1" smtClean="0">
                <a:solidFill>
                  <a:srgbClr val="FF0000"/>
                </a:solidFill>
                <a:latin typeface="Arial" pitchFamily="34" charset="0"/>
                <a:cs typeface="Arial" pitchFamily="34" charset="0"/>
              </a:rPr>
              <a:t>Evid</a:t>
            </a:r>
            <a:r>
              <a:rPr lang="en-US" b="1" dirty="0" smtClean="0">
                <a:solidFill>
                  <a:srgbClr val="FF0000"/>
                </a:solidFill>
                <a:latin typeface="Arial" pitchFamily="34" charset="0"/>
                <a:cs typeface="Arial" pitchFamily="34" charset="0"/>
              </a:rPr>
              <a:t>. Serv. 716)</a:t>
            </a:r>
          </a:p>
          <a:p>
            <a:pPr marL="285750" indent="-285750" algn="just">
              <a:buFontTx/>
              <a:buChar char="-"/>
            </a:pPr>
            <a:endParaRPr lang="en-US" dirty="0" smtClean="0">
              <a:latin typeface="Arial" pitchFamily="34" charset="0"/>
              <a:cs typeface="Arial" pitchFamily="34" charset="0"/>
            </a:endParaRPr>
          </a:p>
          <a:p>
            <a:pPr marL="285750" indent="-285750" algn="just">
              <a:buFontTx/>
              <a:buChar char="-"/>
            </a:pPr>
            <a:r>
              <a:rPr lang="en-US" dirty="0" smtClean="0">
                <a:latin typeface="Arial" pitchFamily="34" charset="0"/>
                <a:cs typeface="Arial" pitchFamily="34" charset="0"/>
              </a:rPr>
              <a:t>The defendants were convicted of engaging in a combination and conspiracy in restraint of trade. The specific charges were that they entered into a continuing agreement, understanding and concert of action: “</a:t>
            </a:r>
          </a:p>
          <a:p>
            <a:pPr marL="285750" indent="-285750" algn="just">
              <a:buFontTx/>
              <a:buChar char="-"/>
            </a:pPr>
            <a:endParaRPr lang="en-US" dirty="0">
              <a:latin typeface="Arial" pitchFamily="34" charset="0"/>
              <a:cs typeface="Arial" pitchFamily="34" charset="0"/>
            </a:endParaRPr>
          </a:p>
          <a:p>
            <a:pPr marL="285750" indent="-285750" algn="just">
              <a:buFontTx/>
              <a:buChar char="-"/>
            </a:pPr>
            <a:r>
              <a:rPr lang="en-US" dirty="0" smtClean="0">
                <a:latin typeface="Arial" pitchFamily="34" charset="0"/>
                <a:cs typeface="Arial" pitchFamily="34" charset="0"/>
              </a:rPr>
              <a:t>(1) to eliminate competitive bidding for United States Forest Service timber; </a:t>
            </a:r>
          </a:p>
          <a:p>
            <a:pPr algn="just"/>
            <a:endParaRPr lang="en-US" dirty="0" smtClean="0">
              <a:latin typeface="Arial" pitchFamily="34" charset="0"/>
              <a:cs typeface="Arial" pitchFamily="34" charset="0"/>
            </a:endParaRPr>
          </a:p>
          <a:p>
            <a:pPr marL="285750" indent="-285750" algn="just">
              <a:buFontTx/>
              <a:buChar char="-"/>
            </a:pPr>
            <a:r>
              <a:rPr lang="en-US" dirty="0" smtClean="0">
                <a:latin typeface="Arial" pitchFamily="34" charset="0"/>
                <a:cs typeface="Arial" pitchFamily="34" charset="0"/>
              </a:rPr>
              <a:t>2) to allocate United States Forest Service timber among themselves; </a:t>
            </a:r>
          </a:p>
          <a:p>
            <a:pPr marL="285750" indent="-285750" algn="just">
              <a:buFontTx/>
              <a:buChar char="-"/>
            </a:pPr>
            <a:endParaRPr lang="en-US" dirty="0">
              <a:latin typeface="Arial" pitchFamily="34" charset="0"/>
              <a:cs typeface="Arial" pitchFamily="34" charset="0"/>
            </a:endParaRPr>
          </a:p>
          <a:p>
            <a:pPr marL="285750" indent="-285750" algn="just">
              <a:buFontTx/>
              <a:buChar char="-"/>
            </a:pPr>
            <a:r>
              <a:rPr lang="en-US" dirty="0" smtClean="0">
                <a:latin typeface="Arial" pitchFamily="34" charset="0"/>
                <a:cs typeface="Arial" pitchFamily="34" charset="0"/>
              </a:rPr>
              <a:t>(3) to fix, reduce, and stabilize the price paid for United States Forest Service timber at or near the minimum acceptable bid set by the United States Forest Service.</a:t>
            </a:r>
          </a:p>
        </p:txBody>
      </p:sp>
      <p:sp>
        <p:nvSpPr>
          <p:cNvPr id="4" name="Slide Number Placeholder 3"/>
          <p:cNvSpPr>
            <a:spLocks noGrp="1"/>
          </p:cNvSpPr>
          <p:nvPr>
            <p:ph type="sldNum" sz="quarter" idx="12"/>
          </p:nvPr>
        </p:nvSpPr>
        <p:spPr/>
        <p:txBody>
          <a:bodyPr/>
          <a:lstStyle/>
          <a:p>
            <a:fld id="{86E64AF1-B2DA-4863-ADC3-8EDCD797695C}" type="slidenum">
              <a:rPr lang="fr-FR" smtClean="0"/>
              <a:t>24</a:t>
            </a:fld>
            <a:endParaRPr lang="fr-FR"/>
          </a:p>
        </p:txBody>
      </p:sp>
    </p:spTree>
    <p:extLst>
      <p:ext uri="{BB962C8B-B14F-4D97-AF65-F5344CB8AC3E}">
        <p14:creationId xmlns:p14="http://schemas.microsoft.com/office/powerpoint/2010/main" val="12619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800"/>
            <a:ext cx="8229600" cy="1143000"/>
          </a:xfrm>
        </p:spPr>
        <p:txBody>
          <a:bodyPr>
            <a:noAutofit/>
          </a:bodyPr>
          <a:lstStyle/>
          <a:p>
            <a:r>
              <a:rPr lang="en-US" sz="3200" b="1" dirty="0">
                <a:solidFill>
                  <a:srgbClr val="C00000"/>
                </a:solidFill>
                <a:latin typeface="Arial" pitchFamily="34" charset="0"/>
                <a:cs typeface="Arial" pitchFamily="34" charset="0"/>
              </a:rPr>
              <a:t>Case 1: Bid rigging detection and circumstantial evidence:</a:t>
            </a:r>
            <a:br>
              <a:rPr lang="en-US" sz="3200" b="1" dirty="0">
                <a:solidFill>
                  <a:srgbClr val="C00000"/>
                </a:solidFill>
                <a:latin typeface="Arial" pitchFamily="34" charset="0"/>
                <a:cs typeface="Arial" pitchFamily="34" charset="0"/>
              </a:rPr>
            </a:br>
            <a:r>
              <a:rPr lang="en-US" sz="3200" b="1" dirty="0" smtClean="0">
                <a:solidFill>
                  <a:srgbClr val="C00000"/>
                </a:solidFill>
                <a:latin typeface="Arial" pitchFamily="34" charset="0"/>
                <a:cs typeface="Arial" pitchFamily="34" charset="0"/>
              </a:rPr>
              <a:t>the </a:t>
            </a:r>
            <a:r>
              <a:rPr lang="en-US" sz="3200" b="1" dirty="0">
                <a:solidFill>
                  <a:srgbClr val="C00000"/>
                </a:solidFill>
                <a:latin typeface="Arial" pitchFamily="34" charset="0"/>
                <a:cs typeface="Arial" pitchFamily="34" charset="0"/>
              </a:rPr>
              <a:t>court’s </a:t>
            </a:r>
            <a:r>
              <a:rPr lang="en-US" sz="3200" b="1" dirty="0" smtClean="0">
                <a:solidFill>
                  <a:srgbClr val="C00000"/>
                </a:solidFill>
                <a:latin typeface="Arial" pitchFamily="34" charset="0"/>
                <a:cs typeface="Arial" pitchFamily="34" charset="0"/>
              </a:rPr>
              <a:t>decision</a:t>
            </a:r>
            <a:br>
              <a:rPr lang="en-US" sz="3200" b="1" dirty="0" smtClean="0">
                <a:solidFill>
                  <a:srgbClr val="C00000"/>
                </a:solidFill>
                <a:latin typeface="Arial" pitchFamily="34" charset="0"/>
                <a:cs typeface="Arial" pitchFamily="34" charset="0"/>
              </a:rPr>
            </a:br>
            <a:endParaRPr lang="fr-FR" sz="3200" b="1" dirty="0">
              <a:solidFill>
                <a:srgbClr val="C00000"/>
              </a:solidFill>
              <a:latin typeface="Arial" pitchFamily="34" charset="0"/>
              <a:cs typeface="Arial" pitchFamily="34" charset="0"/>
            </a:endParaRPr>
          </a:p>
        </p:txBody>
      </p:sp>
      <p:sp>
        <p:nvSpPr>
          <p:cNvPr id="3" name="TextBox 2"/>
          <p:cNvSpPr txBox="1"/>
          <p:nvPr/>
        </p:nvSpPr>
        <p:spPr>
          <a:xfrm>
            <a:off x="467544" y="2172920"/>
            <a:ext cx="8136904" cy="3693319"/>
          </a:xfrm>
          <a:prstGeom prst="rect">
            <a:avLst/>
          </a:prstGeom>
          <a:noFill/>
        </p:spPr>
        <p:txBody>
          <a:bodyPr wrap="square" rtlCol="0">
            <a:spAutoFit/>
          </a:bodyPr>
          <a:lstStyle/>
          <a:p>
            <a:pPr marL="285750" indent="-285750" algn="just">
              <a:buFontTx/>
              <a:buChar char="-"/>
            </a:pPr>
            <a:r>
              <a:rPr lang="en-US" dirty="0" smtClean="0">
                <a:latin typeface="Arial" pitchFamily="34" charset="0"/>
                <a:cs typeface="Arial" pitchFamily="34" charset="0"/>
              </a:rPr>
              <a:t>The trial court agreed with the defendants </a:t>
            </a:r>
            <a:r>
              <a:rPr lang="en-US" b="1" dirty="0" smtClean="0">
                <a:solidFill>
                  <a:srgbClr val="FF0000"/>
                </a:solidFill>
                <a:latin typeface="Arial" pitchFamily="34" charset="0"/>
                <a:cs typeface="Arial" pitchFamily="34" charset="0"/>
              </a:rPr>
              <a:t>that a new bidding pattern had developed by "normal economic forces",</a:t>
            </a:r>
            <a:r>
              <a:rPr lang="en-US" dirty="0" smtClean="0">
                <a:latin typeface="Arial" pitchFamily="34" charset="0"/>
                <a:cs typeface="Arial" pitchFamily="34" charset="0"/>
              </a:rPr>
              <a:t> presumably in a </a:t>
            </a:r>
            <a:r>
              <a:rPr lang="en-US" dirty="0" err="1" smtClean="0">
                <a:latin typeface="Arial" pitchFamily="34" charset="0"/>
                <a:cs typeface="Arial" pitchFamily="34" charset="0"/>
              </a:rPr>
              <a:t>noncollusive</a:t>
            </a:r>
            <a:r>
              <a:rPr lang="en-US" dirty="0" smtClean="0">
                <a:latin typeface="Arial" pitchFamily="34" charset="0"/>
                <a:cs typeface="Arial" pitchFamily="34" charset="0"/>
              </a:rPr>
              <a:t> evolution, and it "delighted" the bidders.</a:t>
            </a:r>
          </a:p>
          <a:p>
            <a:pPr marL="285750" indent="-285750" algn="just">
              <a:buFontTx/>
              <a:buChar char="-"/>
            </a:pPr>
            <a:r>
              <a:rPr lang="en-US" dirty="0" smtClean="0">
                <a:latin typeface="Arial" pitchFamily="34" charset="0"/>
                <a:cs typeface="Arial" pitchFamily="34" charset="0"/>
              </a:rPr>
              <a:t> </a:t>
            </a:r>
          </a:p>
          <a:p>
            <a:pPr marL="285750" indent="-285750" algn="just">
              <a:buFontTx/>
              <a:buChar char="-"/>
            </a:pPr>
            <a:r>
              <a:rPr lang="en-US" dirty="0" smtClean="0">
                <a:latin typeface="Arial" pitchFamily="34" charset="0"/>
                <a:cs typeface="Arial" pitchFamily="34" charset="0"/>
              </a:rPr>
              <a:t>The court went on to note that for the </a:t>
            </a:r>
            <a:r>
              <a:rPr lang="en-US" b="1" dirty="0" smtClean="0">
                <a:solidFill>
                  <a:srgbClr val="FF0000"/>
                </a:solidFill>
                <a:latin typeface="Arial" pitchFamily="34" charset="0"/>
                <a:cs typeface="Arial" pitchFamily="34" charset="0"/>
              </a:rPr>
              <a:t>next two or three logging seasons the defendants were able to buy most of the sales they wanted at prices approximating the government's appraised prices</a:t>
            </a:r>
            <a:r>
              <a:rPr lang="en-US" dirty="0" smtClean="0">
                <a:latin typeface="Arial" pitchFamily="34" charset="0"/>
                <a:cs typeface="Arial" pitchFamily="34" charset="0"/>
              </a:rPr>
              <a:t>. (If a sale did not bring at least the appraised price, the government would cancel the sale.) </a:t>
            </a:r>
          </a:p>
          <a:p>
            <a:pPr marL="285750" indent="-285750" algn="just">
              <a:buFontTx/>
              <a:buChar char="-"/>
            </a:pPr>
            <a:endParaRPr lang="en-US" dirty="0" smtClean="0">
              <a:latin typeface="Arial" pitchFamily="34" charset="0"/>
              <a:cs typeface="Arial" pitchFamily="34" charset="0"/>
            </a:endParaRPr>
          </a:p>
          <a:p>
            <a:pPr marL="285750" indent="-285750" algn="just">
              <a:buFontTx/>
              <a:buChar char="-"/>
            </a:pPr>
            <a:r>
              <a:rPr lang="en-US" dirty="0" smtClean="0">
                <a:latin typeface="Arial" pitchFamily="34" charset="0"/>
                <a:cs typeface="Arial" pitchFamily="34" charset="0"/>
              </a:rPr>
              <a:t>But despite the innocent beginnings of the noncompetitive bidding, the </a:t>
            </a:r>
            <a:r>
              <a:rPr lang="en-US" b="1" dirty="0" smtClean="0">
                <a:solidFill>
                  <a:srgbClr val="FF0000"/>
                </a:solidFill>
                <a:latin typeface="Arial" pitchFamily="34" charset="0"/>
                <a:cs typeface="Arial" pitchFamily="34" charset="0"/>
              </a:rPr>
              <a:t>trial court found collusion in its continuation. </a:t>
            </a:r>
          </a:p>
          <a:p>
            <a:pPr marL="285750" indent="-285750" algn="just">
              <a:buFontTx/>
              <a:buChar char="-"/>
            </a:pP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25</a:t>
            </a:fld>
            <a:endParaRPr lang="fr-FR"/>
          </a:p>
        </p:txBody>
      </p:sp>
    </p:spTree>
    <p:extLst>
      <p:ext uri="{BB962C8B-B14F-4D97-AF65-F5344CB8AC3E}">
        <p14:creationId xmlns:p14="http://schemas.microsoft.com/office/powerpoint/2010/main" val="650612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800"/>
            <a:ext cx="8229600" cy="1143000"/>
          </a:xfrm>
        </p:spPr>
        <p:txBody>
          <a:bodyPr>
            <a:noAutofit/>
          </a:bodyPr>
          <a:lstStyle/>
          <a:p>
            <a:r>
              <a:rPr lang="en-US" sz="3200" b="1" dirty="0">
                <a:solidFill>
                  <a:srgbClr val="C00000"/>
                </a:solidFill>
                <a:latin typeface="Arial" pitchFamily="34" charset="0"/>
                <a:cs typeface="Arial" pitchFamily="34" charset="0"/>
              </a:rPr>
              <a:t>Case 1: Bid rigging detection and circumstantial evidence:</a:t>
            </a:r>
            <a:br>
              <a:rPr lang="en-US" sz="3200" b="1" dirty="0">
                <a:solidFill>
                  <a:srgbClr val="C00000"/>
                </a:solidFill>
                <a:latin typeface="Arial" pitchFamily="34" charset="0"/>
                <a:cs typeface="Arial" pitchFamily="34" charset="0"/>
              </a:rPr>
            </a:br>
            <a:r>
              <a:rPr lang="en-US" sz="3200" b="1" dirty="0">
                <a:solidFill>
                  <a:srgbClr val="C00000"/>
                </a:solidFill>
                <a:latin typeface="Arial" pitchFamily="34" charset="0"/>
                <a:cs typeface="Arial" pitchFamily="34" charset="0"/>
              </a:rPr>
              <a:t>the court’s </a:t>
            </a:r>
            <a:r>
              <a:rPr lang="en-US" sz="3200" b="1" dirty="0" smtClean="0">
                <a:solidFill>
                  <a:srgbClr val="C00000"/>
                </a:solidFill>
                <a:latin typeface="Arial" pitchFamily="34" charset="0"/>
                <a:cs typeface="Arial" pitchFamily="34" charset="0"/>
              </a:rPr>
              <a:t>decision</a:t>
            </a:r>
            <a:br>
              <a:rPr lang="en-US" sz="3200" b="1" dirty="0" smtClean="0">
                <a:solidFill>
                  <a:srgbClr val="C00000"/>
                </a:solidFill>
                <a:latin typeface="Arial" pitchFamily="34" charset="0"/>
                <a:cs typeface="Arial" pitchFamily="34" charset="0"/>
              </a:rPr>
            </a:br>
            <a:endParaRPr lang="fr-FR" sz="3200" b="1" dirty="0">
              <a:solidFill>
                <a:srgbClr val="C00000"/>
              </a:solidFill>
              <a:latin typeface="Arial" pitchFamily="34" charset="0"/>
              <a:cs typeface="Arial" pitchFamily="34" charset="0"/>
            </a:endParaRPr>
          </a:p>
        </p:txBody>
      </p:sp>
      <p:sp>
        <p:nvSpPr>
          <p:cNvPr id="3" name="TextBox 2"/>
          <p:cNvSpPr txBox="1"/>
          <p:nvPr/>
        </p:nvSpPr>
        <p:spPr>
          <a:xfrm>
            <a:off x="539552" y="1929021"/>
            <a:ext cx="8136904" cy="4801314"/>
          </a:xfrm>
          <a:prstGeom prst="rect">
            <a:avLst/>
          </a:prstGeom>
          <a:noFill/>
        </p:spPr>
        <p:txBody>
          <a:bodyPr wrap="square" rtlCol="0">
            <a:spAutoFit/>
          </a:bodyPr>
          <a:lstStyle/>
          <a:p>
            <a:pPr marL="285750" indent="-285750" algn="just">
              <a:buFontTx/>
              <a:buChar char="-"/>
            </a:pPr>
            <a:r>
              <a:rPr lang="en-US" dirty="0" smtClean="0">
                <a:latin typeface="Arial" pitchFamily="34" charset="0"/>
                <a:cs typeface="Arial" pitchFamily="34" charset="0"/>
              </a:rPr>
              <a:t>The court found that the circumstantial evidence proved the existence of the tacit agreement </a:t>
            </a:r>
          </a:p>
          <a:p>
            <a:pPr marL="285750" indent="-285750" algn="just">
              <a:buFontTx/>
              <a:buChar char="-"/>
            </a:pPr>
            <a:endParaRPr lang="en-US" dirty="0" smtClean="0">
              <a:latin typeface="Arial" pitchFamily="34" charset="0"/>
              <a:cs typeface="Arial" pitchFamily="34" charset="0"/>
            </a:endParaRPr>
          </a:p>
          <a:p>
            <a:pPr marL="285750" indent="-285750" algn="just">
              <a:buFontTx/>
              <a:buChar char="-"/>
            </a:pPr>
            <a:r>
              <a:rPr lang="en-US" dirty="0" smtClean="0">
                <a:latin typeface="Arial" pitchFamily="34" charset="0"/>
                <a:cs typeface="Arial" pitchFamily="34" charset="0"/>
              </a:rPr>
              <a:t>The court found that the meetings were not innocent contrary to what the defendants had argued. It held that “In a general way, the extent of an individual operator's interest in a future sale could have been predicted by anyone familiar with the operator's hauling distances, his product mix, his manufacturing capacity, and the other factors that determine a sale's relative desirability to that operator. However</a:t>
            </a:r>
            <a:r>
              <a:rPr lang="en-US" b="1" dirty="0" smtClean="0">
                <a:solidFill>
                  <a:srgbClr val="FF0000"/>
                </a:solidFill>
                <a:latin typeface="Arial" pitchFamily="34" charset="0"/>
                <a:cs typeface="Arial" pitchFamily="34" charset="0"/>
              </a:rPr>
              <a:t>, the defendants did not leave the exchange of this information to chance. During the time covered by the indictment the defendants advised each other about the future sales upon which they were most likely to bid. </a:t>
            </a:r>
            <a:r>
              <a:rPr lang="en-US" b="1" u="sng" dirty="0" smtClean="0">
                <a:solidFill>
                  <a:srgbClr val="FF0000"/>
                </a:solidFill>
                <a:latin typeface="Arial" pitchFamily="34" charset="0"/>
                <a:cs typeface="Arial" pitchFamily="34" charset="0"/>
              </a:rPr>
              <a:t>Whether or not anyone ever agreed at those meetings to bid or to refrain from bidding in any way, there was no doubt that the defendants "had an understanding" about bidding</a:t>
            </a:r>
            <a:r>
              <a:rPr lang="en-US" u="sng" dirty="0" smtClean="0">
                <a:latin typeface="Arial" pitchFamily="34" charset="0"/>
                <a:cs typeface="Arial" pitchFamily="34" charset="0"/>
              </a:rPr>
              <a:t>.</a:t>
            </a:r>
          </a:p>
          <a:p>
            <a:pPr marL="285750" indent="-285750" algn="just">
              <a:buFontTx/>
              <a:buChar char="-"/>
            </a:pPr>
            <a:endParaRPr lang="en-US" dirty="0" smtClean="0">
              <a:latin typeface="Arial" pitchFamily="34" charset="0"/>
              <a:cs typeface="Arial" pitchFamily="34" charset="0"/>
            </a:endParaRPr>
          </a:p>
          <a:p>
            <a:pPr marL="285750" indent="-285750" algn="just">
              <a:buFontTx/>
              <a:buChar char="-"/>
            </a:pP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26</a:t>
            </a:fld>
            <a:endParaRPr lang="fr-FR"/>
          </a:p>
        </p:txBody>
      </p:sp>
    </p:spTree>
    <p:extLst>
      <p:ext uri="{BB962C8B-B14F-4D97-AF65-F5344CB8AC3E}">
        <p14:creationId xmlns:p14="http://schemas.microsoft.com/office/powerpoint/2010/main" val="33157712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sz="3600" b="1" dirty="0" smtClean="0">
                <a:solidFill>
                  <a:srgbClr val="C00000"/>
                </a:solidFill>
                <a:latin typeface="Arial" pitchFamily="34" charset="0"/>
                <a:cs typeface="Arial" pitchFamily="34" charset="0"/>
              </a:rPr>
              <a:t>Case 2: </a:t>
            </a:r>
            <a:r>
              <a:rPr lang="fr-FR" sz="3600" b="1" dirty="0" err="1" smtClean="0">
                <a:solidFill>
                  <a:srgbClr val="C00000"/>
                </a:solidFill>
                <a:latin typeface="Arial" pitchFamily="34" charset="0"/>
                <a:cs typeface="Arial" pitchFamily="34" charset="0"/>
              </a:rPr>
              <a:t>Parallel</a:t>
            </a:r>
            <a:r>
              <a:rPr lang="fr-FR" sz="3600" b="1" dirty="0" smtClean="0">
                <a:solidFill>
                  <a:srgbClr val="C00000"/>
                </a:solidFill>
                <a:latin typeface="Arial" pitchFamily="34" charset="0"/>
                <a:cs typeface="Arial" pitchFamily="34" charset="0"/>
              </a:rPr>
              <a:t> </a:t>
            </a:r>
            <a:r>
              <a:rPr lang="fr-FR" sz="3600" b="1" dirty="0" err="1" smtClean="0">
                <a:solidFill>
                  <a:srgbClr val="C00000"/>
                </a:solidFill>
                <a:latin typeface="Arial" pitchFamily="34" charset="0"/>
                <a:cs typeface="Arial" pitchFamily="34" charset="0"/>
              </a:rPr>
              <a:t>price</a:t>
            </a:r>
            <a:r>
              <a:rPr lang="fr-FR" sz="3600" b="1" dirty="0" smtClean="0">
                <a:solidFill>
                  <a:srgbClr val="C00000"/>
                </a:solidFill>
                <a:latin typeface="Arial" pitchFamily="34" charset="0"/>
                <a:cs typeface="Arial" pitchFamily="34" charset="0"/>
              </a:rPr>
              <a:t> </a:t>
            </a:r>
            <a:r>
              <a:rPr lang="fr-FR" sz="3600" b="1" dirty="0" err="1" smtClean="0">
                <a:solidFill>
                  <a:srgbClr val="C00000"/>
                </a:solidFill>
                <a:latin typeface="Arial" pitchFamily="34" charset="0"/>
                <a:cs typeface="Arial" pitchFamily="34" charset="0"/>
              </a:rPr>
              <a:t>increases</a:t>
            </a:r>
            <a:r>
              <a:rPr lang="fr-FR" sz="3600" b="1" dirty="0" smtClean="0">
                <a:solidFill>
                  <a:srgbClr val="C00000"/>
                </a:solidFill>
                <a:latin typeface="Arial" pitchFamily="34" charset="0"/>
                <a:cs typeface="Arial" pitchFamily="34" charset="0"/>
              </a:rPr>
              <a:t> </a:t>
            </a:r>
            <a:br>
              <a:rPr lang="fr-FR" sz="3600" b="1" dirty="0" smtClean="0">
                <a:solidFill>
                  <a:srgbClr val="C00000"/>
                </a:solidFill>
                <a:latin typeface="Arial" pitchFamily="34" charset="0"/>
                <a:cs typeface="Arial" pitchFamily="34" charset="0"/>
              </a:rPr>
            </a:br>
            <a:r>
              <a:rPr lang="fr-FR" sz="3600" b="1" dirty="0" smtClean="0">
                <a:solidFill>
                  <a:srgbClr val="C00000"/>
                </a:solidFill>
                <a:latin typeface="Arial" pitchFamily="34" charset="0"/>
                <a:cs typeface="Arial" pitchFamily="34" charset="0"/>
              </a:rPr>
              <a:t>and </a:t>
            </a:r>
            <a:r>
              <a:rPr lang="fr-FR" sz="3600" b="1" dirty="0" err="1" smtClean="0">
                <a:solidFill>
                  <a:srgbClr val="C00000"/>
                </a:solidFill>
                <a:latin typeface="Arial" pitchFamily="34" charset="0"/>
                <a:cs typeface="Arial" pitchFamily="34" charset="0"/>
              </a:rPr>
              <a:t>tacit</a:t>
            </a:r>
            <a:r>
              <a:rPr lang="fr-FR" sz="3600" b="1" dirty="0" smtClean="0">
                <a:solidFill>
                  <a:srgbClr val="C00000"/>
                </a:solidFill>
                <a:latin typeface="Arial" pitchFamily="34" charset="0"/>
                <a:cs typeface="Arial" pitchFamily="34" charset="0"/>
              </a:rPr>
              <a:t> agreement </a:t>
            </a:r>
            <a:r>
              <a:rPr lang="fr-FR" sz="3200" b="1" dirty="0" smtClean="0">
                <a:solidFill>
                  <a:srgbClr val="C00000"/>
                </a:solidFill>
                <a:latin typeface="Arial" pitchFamily="34" charset="0"/>
                <a:cs typeface="Arial" pitchFamily="34" charset="0"/>
              </a:rPr>
              <a:t/>
            </a:r>
            <a:br>
              <a:rPr lang="fr-FR" sz="3200" b="1" dirty="0" smtClean="0">
                <a:solidFill>
                  <a:srgbClr val="C00000"/>
                </a:solidFill>
                <a:latin typeface="Arial" pitchFamily="34" charset="0"/>
                <a:cs typeface="Arial" pitchFamily="34" charset="0"/>
              </a:rPr>
            </a:br>
            <a:endParaRPr lang="fr-FR" b="1" dirty="0">
              <a:solidFill>
                <a:srgbClr val="C00000"/>
              </a:solidFill>
              <a:latin typeface="Arial" pitchFamily="34" charset="0"/>
              <a:cs typeface="Arial" pitchFamily="34" charset="0"/>
            </a:endParaRPr>
          </a:p>
        </p:txBody>
      </p:sp>
      <p:sp>
        <p:nvSpPr>
          <p:cNvPr id="3" name="TextBox 2"/>
          <p:cNvSpPr txBox="1"/>
          <p:nvPr/>
        </p:nvSpPr>
        <p:spPr>
          <a:xfrm>
            <a:off x="418894" y="1629238"/>
            <a:ext cx="8352928" cy="5078313"/>
          </a:xfrm>
          <a:prstGeom prst="rect">
            <a:avLst/>
          </a:prstGeom>
          <a:noFill/>
        </p:spPr>
        <p:txBody>
          <a:bodyPr wrap="square" rtlCol="0">
            <a:spAutoFit/>
          </a:bodyPr>
          <a:lstStyle/>
          <a:p>
            <a:pPr marL="342900" indent="-342900" algn="just">
              <a:buAutoNum type="arabicParenR"/>
            </a:pPr>
            <a:r>
              <a:rPr lang="en-US" dirty="0" smtClean="0">
                <a:latin typeface="Arial" pitchFamily="34" charset="0"/>
                <a:cs typeface="Arial" pitchFamily="34" charset="0"/>
              </a:rPr>
              <a:t>In the chemical production, product X is  a mass-produced product sold to</a:t>
            </a:r>
          </a:p>
          <a:p>
            <a:pPr algn="just"/>
            <a:r>
              <a:rPr lang="en-US" dirty="0" smtClean="0">
                <a:latin typeface="Arial" pitchFamily="34" charset="0"/>
                <a:cs typeface="Arial" pitchFamily="34" charset="0"/>
              </a:rPr>
              <a:t>paper companies. X is a homogenous good ( little differentiation)</a:t>
            </a:r>
          </a:p>
          <a:p>
            <a:pPr marL="342900" indent="-342900" algn="just">
              <a:buAutoNum type="arabicParenR"/>
            </a:pPr>
            <a:endParaRPr lang="en-US" dirty="0">
              <a:latin typeface="Arial" pitchFamily="34" charset="0"/>
              <a:cs typeface="Arial" pitchFamily="34" charset="0"/>
            </a:endParaRPr>
          </a:p>
          <a:p>
            <a:pPr algn="just"/>
            <a:r>
              <a:rPr lang="en-US" dirty="0" smtClean="0">
                <a:latin typeface="Arial" pitchFamily="34" charset="0"/>
                <a:cs typeface="Arial" pitchFamily="34" charset="0"/>
              </a:rPr>
              <a:t>2) The </a:t>
            </a:r>
            <a:r>
              <a:rPr lang="en-US" dirty="0">
                <a:latin typeface="Arial" pitchFamily="34" charset="0"/>
                <a:cs typeface="Arial" pitchFamily="34" charset="0"/>
              </a:rPr>
              <a:t>top three </a:t>
            </a:r>
            <a:r>
              <a:rPr lang="en-US" dirty="0" smtClean="0">
                <a:latin typeface="Arial" pitchFamily="34" charset="0"/>
                <a:cs typeface="Arial" pitchFamily="34" charset="0"/>
              </a:rPr>
              <a:t>producers of X </a:t>
            </a:r>
            <a:r>
              <a:rPr lang="en-US" dirty="0">
                <a:latin typeface="Arial" pitchFamily="34" charset="0"/>
                <a:cs typeface="Arial" pitchFamily="34" charset="0"/>
              </a:rPr>
              <a:t>account for about 70% of the market</a:t>
            </a:r>
            <a:r>
              <a:rPr lang="en-US" dirty="0" smtClean="0">
                <a:latin typeface="Arial" pitchFamily="34" charset="0"/>
                <a:cs typeface="Arial" pitchFamily="34" charset="0"/>
              </a:rPr>
              <a:t>. Altogether there are 8 firms producing X</a:t>
            </a:r>
            <a:endParaRPr lang="en-US" dirty="0">
              <a:latin typeface="Arial" pitchFamily="34" charset="0"/>
              <a:cs typeface="Arial" pitchFamily="34" charset="0"/>
            </a:endParaRPr>
          </a:p>
          <a:p>
            <a:pPr algn="just"/>
            <a:endParaRPr lang="en-US" dirty="0">
              <a:latin typeface="Arial" pitchFamily="34" charset="0"/>
              <a:cs typeface="Arial" pitchFamily="34" charset="0"/>
            </a:endParaRPr>
          </a:p>
          <a:p>
            <a:pPr algn="just"/>
            <a:r>
              <a:rPr lang="en-US" dirty="0" smtClean="0">
                <a:latin typeface="Arial" pitchFamily="34" charset="0"/>
                <a:cs typeface="Arial" pitchFamily="34" charset="0"/>
              </a:rPr>
              <a:t>3) The market for X is quite difficult for the suppliers because  the buyers ( the paper manufacturers) have a lot of buying power. As a result the price of  product X is declining even though the cost increases.</a:t>
            </a:r>
          </a:p>
          <a:p>
            <a:pPr algn="just"/>
            <a:endParaRPr lang="en-US" dirty="0">
              <a:latin typeface="Arial" pitchFamily="34" charset="0"/>
              <a:cs typeface="Arial" pitchFamily="34" charset="0"/>
            </a:endParaRPr>
          </a:p>
          <a:p>
            <a:pPr algn="just"/>
            <a:r>
              <a:rPr lang="en-US" dirty="0" smtClean="0">
                <a:latin typeface="Arial" pitchFamily="34" charset="0"/>
                <a:cs typeface="Arial" pitchFamily="34" charset="0"/>
              </a:rPr>
              <a:t>4) All 8 manufacturers belong to the trade association of X producers  which holds frequent meetings among its members</a:t>
            </a:r>
          </a:p>
          <a:p>
            <a:pPr algn="just"/>
            <a:endParaRPr lang="en-US" dirty="0">
              <a:latin typeface="Arial" pitchFamily="34" charset="0"/>
              <a:cs typeface="Arial" pitchFamily="34" charset="0"/>
            </a:endParaRPr>
          </a:p>
          <a:p>
            <a:pPr algn="just"/>
            <a:r>
              <a:rPr lang="en-US" dirty="0">
                <a:latin typeface="Arial" pitchFamily="34" charset="0"/>
                <a:cs typeface="Arial" pitchFamily="34" charset="0"/>
              </a:rPr>
              <a:t>5</a:t>
            </a:r>
            <a:r>
              <a:rPr lang="en-US" dirty="0" smtClean="0">
                <a:latin typeface="Arial" pitchFamily="34" charset="0"/>
                <a:cs typeface="Arial" pitchFamily="34" charset="0"/>
              </a:rPr>
              <a:t>) Several meetings  are attended by 7 of the 8 firms during a ten months period starting on January 1</a:t>
            </a:r>
            <a:r>
              <a:rPr lang="en-US" baseline="30000" dirty="0" smtClean="0">
                <a:latin typeface="Arial" pitchFamily="34" charset="0"/>
                <a:cs typeface="Arial" pitchFamily="34" charset="0"/>
              </a:rPr>
              <a:t>st</a:t>
            </a:r>
            <a:r>
              <a:rPr lang="en-US" dirty="0" smtClean="0">
                <a:latin typeface="Arial" pitchFamily="34" charset="0"/>
                <a:cs typeface="Arial" pitchFamily="34" charset="0"/>
              </a:rPr>
              <a:t> 2010. Senior managers participate In those meetings  and they </a:t>
            </a:r>
            <a:r>
              <a:rPr lang="en-US" b="1" dirty="0" smtClean="0">
                <a:solidFill>
                  <a:srgbClr val="FF0000"/>
                </a:solidFill>
                <a:latin typeface="Arial" pitchFamily="34" charset="0"/>
                <a:cs typeface="Arial" pitchFamily="34" charset="0"/>
              </a:rPr>
              <a:t>exchange </a:t>
            </a:r>
            <a:r>
              <a:rPr lang="en-US" b="1" dirty="0">
                <a:solidFill>
                  <a:srgbClr val="FF0000"/>
                </a:solidFill>
                <a:latin typeface="Arial" pitchFamily="34" charset="0"/>
                <a:cs typeface="Arial" pitchFamily="34" charset="0"/>
              </a:rPr>
              <a:t>information and opinions about </a:t>
            </a:r>
            <a:r>
              <a:rPr lang="en-US" b="1" dirty="0" smtClean="0">
                <a:solidFill>
                  <a:srgbClr val="FF0000"/>
                </a:solidFill>
                <a:latin typeface="Arial" pitchFamily="34" charset="0"/>
                <a:cs typeface="Arial" pitchFamily="34" charset="0"/>
              </a:rPr>
              <a:t>how to stop the decline in the price of product X and how to increase its sales price </a:t>
            </a:r>
          </a:p>
          <a:p>
            <a:pPr algn="just"/>
            <a:endParaRPr lang="en-US"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27</a:t>
            </a:fld>
            <a:endParaRPr lang="fr-FR"/>
          </a:p>
        </p:txBody>
      </p:sp>
    </p:spTree>
    <p:extLst>
      <p:ext uri="{BB962C8B-B14F-4D97-AF65-F5344CB8AC3E}">
        <p14:creationId xmlns:p14="http://schemas.microsoft.com/office/powerpoint/2010/main" val="2954893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sz="3600" b="1" dirty="0">
                <a:solidFill>
                  <a:srgbClr val="C00000"/>
                </a:solidFill>
                <a:latin typeface="Arial" pitchFamily="34" charset="0"/>
                <a:cs typeface="Arial" pitchFamily="34" charset="0"/>
              </a:rPr>
              <a:t>Case 2: </a:t>
            </a:r>
            <a:r>
              <a:rPr lang="fr-FR" sz="3600" b="1" dirty="0" err="1">
                <a:solidFill>
                  <a:srgbClr val="C00000"/>
                </a:solidFill>
                <a:latin typeface="Arial" pitchFamily="34" charset="0"/>
                <a:cs typeface="Arial" pitchFamily="34" charset="0"/>
              </a:rPr>
              <a:t>Parallel</a:t>
            </a:r>
            <a:r>
              <a:rPr lang="fr-FR" sz="3600" b="1" dirty="0">
                <a:solidFill>
                  <a:srgbClr val="C00000"/>
                </a:solidFill>
                <a:latin typeface="Arial" pitchFamily="34" charset="0"/>
                <a:cs typeface="Arial" pitchFamily="34" charset="0"/>
              </a:rPr>
              <a:t> </a:t>
            </a:r>
            <a:r>
              <a:rPr lang="fr-FR" sz="3600" b="1" dirty="0" err="1">
                <a:solidFill>
                  <a:srgbClr val="C00000"/>
                </a:solidFill>
                <a:latin typeface="Arial" pitchFamily="34" charset="0"/>
                <a:cs typeface="Arial" pitchFamily="34" charset="0"/>
              </a:rPr>
              <a:t>price</a:t>
            </a:r>
            <a:r>
              <a:rPr lang="fr-FR" sz="3600" b="1" dirty="0">
                <a:solidFill>
                  <a:srgbClr val="C00000"/>
                </a:solidFill>
                <a:latin typeface="Arial" pitchFamily="34" charset="0"/>
                <a:cs typeface="Arial" pitchFamily="34" charset="0"/>
              </a:rPr>
              <a:t> </a:t>
            </a:r>
            <a:r>
              <a:rPr lang="fr-FR" sz="3600" b="1" dirty="0" err="1">
                <a:solidFill>
                  <a:srgbClr val="C00000"/>
                </a:solidFill>
                <a:latin typeface="Arial" pitchFamily="34" charset="0"/>
                <a:cs typeface="Arial" pitchFamily="34" charset="0"/>
              </a:rPr>
              <a:t>increases</a:t>
            </a:r>
            <a:r>
              <a:rPr lang="fr-FR" sz="3600" b="1" dirty="0">
                <a:solidFill>
                  <a:srgbClr val="C00000"/>
                </a:solidFill>
                <a:latin typeface="Arial" pitchFamily="34" charset="0"/>
                <a:cs typeface="Arial" pitchFamily="34" charset="0"/>
              </a:rPr>
              <a:t> </a:t>
            </a:r>
            <a:r>
              <a:rPr lang="fr-FR" sz="3600" b="1" dirty="0" smtClean="0">
                <a:solidFill>
                  <a:srgbClr val="C00000"/>
                </a:solidFill>
                <a:latin typeface="Arial" pitchFamily="34" charset="0"/>
                <a:cs typeface="Arial" pitchFamily="34" charset="0"/>
              </a:rPr>
              <a:t/>
            </a:r>
            <a:br>
              <a:rPr lang="fr-FR" sz="3600" b="1" dirty="0" smtClean="0">
                <a:solidFill>
                  <a:srgbClr val="C00000"/>
                </a:solidFill>
                <a:latin typeface="Arial" pitchFamily="34" charset="0"/>
                <a:cs typeface="Arial" pitchFamily="34" charset="0"/>
              </a:rPr>
            </a:br>
            <a:r>
              <a:rPr lang="fr-FR" sz="3600" b="1" dirty="0" smtClean="0">
                <a:solidFill>
                  <a:srgbClr val="C00000"/>
                </a:solidFill>
                <a:latin typeface="Arial" pitchFamily="34" charset="0"/>
                <a:cs typeface="Arial" pitchFamily="34" charset="0"/>
              </a:rPr>
              <a:t>and </a:t>
            </a:r>
            <a:r>
              <a:rPr lang="fr-FR" sz="3600" b="1" dirty="0" err="1" smtClean="0">
                <a:solidFill>
                  <a:srgbClr val="C00000"/>
                </a:solidFill>
                <a:latin typeface="Arial" pitchFamily="34" charset="0"/>
                <a:cs typeface="Arial" pitchFamily="34" charset="0"/>
              </a:rPr>
              <a:t>tacit</a:t>
            </a:r>
            <a:r>
              <a:rPr lang="fr-FR" sz="3600" b="1" dirty="0" smtClean="0">
                <a:solidFill>
                  <a:srgbClr val="C00000"/>
                </a:solidFill>
                <a:latin typeface="Arial" pitchFamily="34" charset="0"/>
                <a:cs typeface="Arial" pitchFamily="34" charset="0"/>
              </a:rPr>
              <a:t> agreement</a:t>
            </a:r>
            <a:r>
              <a:rPr lang="fr-FR" sz="3200" b="1" dirty="0" smtClean="0">
                <a:solidFill>
                  <a:srgbClr val="C00000"/>
                </a:solidFill>
                <a:latin typeface="Arial" pitchFamily="34" charset="0"/>
                <a:cs typeface="Arial" pitchFamily="34" charset="0"/>
              </a:rPr>
              <a:t/>
            </a:r>
            <a:br>
              <a:rPr lang="fr-FR" sz="3200" b="1" dirty="0" smtClean="0">
                <a:solidFill>
                  <a:srgbClr val="C00000"/>
                </a:solidFill>
                <a:latin typeface="Arial" pitchFamily="34" charset="0"/>
                <a:cs typeface="Arial" pitchFamily="34" charset="0"/>
              </a:rPr>
            </a:br>
            <a:endParaRPr lang="fr-FR" b="1" dirty="0">
              <a:solidFill>
                <a:srgbClr val="C00000"/>
              </a:solidFill>
              <a:latin typeface="Arial" pitchFamily="34" charset="0"/>
              <a:cs typeface="Arial" pitchFamily="34" charset="0"/>
            </a:endParaRPr>
          </a:p>
        </p:txBody>
      </p:sp>
      <p:sp>
        <p:nvSpPr>
          <p:cNvPr id="3" name="TextBox 2"/>
          <p:cNvSpPr txBox="1"/>
          <p:nvPr/>
        </p:nvSpPr>
        <p:spPr>
          <a:xfrm>
            <a:off x="418894" y="1629238"/>
            <a:ext cx="8352928" cy="4247317"/>
          </a:xfrm>
          <a:prstGeom prst="rect">
            <a:avLst/>
          </a:prstGeom>
          <a:noFill/>
        </p:spPr>
        <p:txBody>
          <a:bodyPr wrap="square" rtlCol="0">
            <a:spAutoFit/>
          </a:bodyPr>
          <a:lstStyle/>
          <a:p>
            <a:pPr algn="just"/>
            <a:r>
              <a:rPr lang="en-US" dirty="0">
                <a:latin typeface="Arial" pitchFamily="34" charset="0"/>
                <a:cs typeface="Arial" pitchFamily="34" charset="0"/>
              </a:rPr>
              <a:t>5) On June 10,2010,  the 8 firms hold a meeting during which the three majors express their intention of  increasing their price and ask the remaining five firms to follow the price increase</a:t>
            </a:r>
            <a:r>
              <a:rPr lang="en-US" dirty="0" smtClean="0">
                <a:latin typeface="Arial" pitchFamily="34" charset="0"/>
                <a:cs typeface="Arial" pitchFamily="34" charset="0"/>
              </a:rPr>
              <a:t>. It appears that the three largest firms have entered an agreement.</a:t>
            </a:r>
            <a:endParaRPr lang="en-US" dirty="0">
              <a:latin typeface="Arial" pitchFamily="34" charset="0"/>
              <a:cs typeface="Arial" pitchFamily="34" charset="0"/>
            </a:endParaRPr>
          </a:p>
          <a:p>
            <a:pPr marL="342900" indent="-342900" algn="just">
              <a:buAutoNum type="arabicParenR" startAt="6"/>
            </a:pPr>
            <a:endParaRPr lang="en-US" dirty="0" smtClean="0">
              <a:latin typeface="Arial" pitchFamily="34" charset="0"/>
              <a:cs typeface="Arial" pitchFamily="34" charset="0"/>
            </a:endParaRPr>
          </a:p>
          <a:p>
            <a:pPr marL="342900" indent="-342900" algn="just">
              <a:buAutoNum type="arabicParenR" startAt="6"/>
            </a:pPr>
            <a:r>
              <a:rPr lang="en-US" dirty="0" smtClean="0">
                <a:latin typeface="Arial" pitchFamily="34" charset="0"/>
                <a:cs typeface="Arial" pitchFamily="34" charset="0"/>
              </a:rPr>
              <a:t>None of the remaining 5 firm express disapproval of the price increase by</a:t>
            </a:r>
          </a:p>
          <a:p>
            <a:pPr algn="just"/>
            <a:r>
              <a:rPr lang="en-US" dirty="0" smtClean="0">
                <a:latin typeface="Arial" pitchFamily="34" charset="0"/>
                <a:cs typeface="Arial" pitchFamily="34" charset="0"/>
              </a:rPr>
              <a:t>each of the three major companies. But there </a:t>
            </a:r>
            <a:r>
              <a:rPr lang="en-US" b="1" dirty="0" smtClean="0">
                <a:solidFill>
                  <a:srgbClr val="FF0000"/>
                </a:solidFill>
                <a:latin typeface="Arial" pitchFamily="34" charset="0"/>
                <a:cs typeface="Arial" pitchFamily="34" charset="0"/>
              </a:rPr>
              <a:t>is no proof that these 5 firms agree to raise their price.</a:t>
            </a:r>
          </a:p>
          <a:p>
            <a:pPr marL="342900" indent="-342900" algn="just">
              <a:buAutoNum type="arabicParenR" startAt="6"/>
            </a:pPr>
            <a:endParaRPr lang="en-US" dirty="0" smtClean="0">
              <a:latin typeface="Arial" pitchFamily="34" charset="0"/>
              <a:cs typeface="Arial" pitchFamily="34" charset="0"/>
            </a:endParaRPr>
          </a:p>
          <a:p>
            <a:pPr algn="just"/>
            <a:r>
              <a:rPr lang="en-US" dirty="0" smtClean="0">
                <a:latin typeface="Arial" pitchFamily="34" charset="0"/>
                <a:cs typeface="Arial" pitchFamily="34" charset="0"/>
              </a:rPr>
              <a:t>7) Following the meeting of July 1</a:t>
            </a:r>
            <a:r>
              <a:rPr lang="en-US" baseline="30000" dirty="0" smtClean="0">
                <a:latin typeface="Arial" pitchFamily="34" charset="0"/>
                <a:cs typeface="Arial" pitchFamily="34" charset="0"/>
              </a:rPr>
              <a:t>st</a:t>
            </a:r>
            <a:r>
              <a:rPr lang="en-US" dirty="0" smtClean="0">
                <a:latin typeface="Arial" pitchFamily="34" charset="0"/>
                <a:cs typeface="Arial" pitchFamily="34" charset="0"/>
              </a:rPr>
              <a:t> 2010, each of the three main  firms increase their price.</a:t>
            </a:r>
          </a:p>
          <a:p>
            <a:pPr algn="just"/>
            <a:endParaRPr lang="en-US" dirty="0">
              <a:latin typeface="Arial" pitchFamily="34" charset="0"/>
              <a:cs typeface="Arial" pitchFamily="34" charset="0"/>
            </a:endParaRPr>
          </a:p>
          <a:p>
            <a:pPr algn="just"/>
            <a:r>
              <a:rPr lang="en-US" dirty="0" smtClean="0">
                <a:latin typeface="Arial" pitchFamily="34" charset="0"/>
                <a:cs typeface="Arial" pitchFamily="34" charset="0"/>
              </a:rPr>
              <a:t>8</a:t>
            </a:r>
            <a:r>
              <a:rPr lang="en-US" b="1" dirty="0" smtClean="0">
                <a:solidFill>
                  <a:srgbClr val="FF0000"/>
                </a:solidFill>
                <a:latin typeface="Arial" pitchFamily="34" charset="0"/>
                <a:cs typeface="Arial" pitchFamily="34" charset="0"/>
              </a:rPr>
              <a:t>) On August 21  2010, each of the 5 other firms increase their price</a:t>
            </a:r>
            <a:r>
              <a:rPr lang="en-US" dirty="0" smtClean="0">
                <a:latin typeface="Arial" pitchFamily="34" charset="0"/>
                <a:cs typeface="Arial" pitchFamily="34" charset="0"/>
              </a:rPr>
              <a:t>.</a:t>
            </a:r>
            <a:endParaRPr lang="en-US" dirty="0">
              <a:latin typeface="Arial" pitchFamily="34" charset="0"/>
              <a:cs typeface="Arial" pitchFamily="34" charset="0"/>
            </a:endParaRPr>
          </a:p>
          <a:p>
            <a:pPr marL="342900" indent="-342900" algn="just">
              <a:buAutoNum type="arabicParenR"/>
            </a:pPr>
            <a:endParaRPr lang="en-US" dirty="0">
              <a:latin typeface="Arial" pitchFamily="34" charset="0"/>
              <a:cs typeface="Arial" pitchFamily="34" charset="0"/>
            </a:endParaRPr>
          </a:p>
          <a:p>
            <a:pPr marL="342900" indent="-342900" algn="just">
              <a:buAutoNum type="arabicParenR"/>
            </a:pPr>
            <a:endParaRPr lang="en-US"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28</a:t>
            </a:fld>
            <a:endParaRPr lang="fr-FR"/>
          </a:p>
        </p:txBody>
      </p:sp>
    </p:spTree>
    <p:extLst>
      <p:ext uri="{BB962C8B-B14F-4D97-AF65-F5344CB8AC3E}">
        <p14:creationId xmlns:p14="http://schemas.microsoft.com/office/powerpoint/2010/main" val="993579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872" y="260648"/>
            <a:ext cx="8229600" cy="1143000"/>
          </a:xfrm>
        </p:spPr>
        <p:txBody>
          <a:bodyPr>
            <a:normAutofit fontScale="90000"/>
          </a:bodyPr>
          <a:lstStyle/>
          <a:p>
            <a:r>
              <a:rPr lang="fr-FR" sz="3600" b="1" dirty="0">
                <a:solidFill>
                  <a:srgbClr val="C00000"/>
                </a:solidFill>
                <a:latin typeface="Arial" pitchFamily="34" charset="0"/>
                <a:cs typeface="Arial" pitchFamily="34" charset="0"/>
              </a:rPr>
              <a:t>Case 2: </a:t>
            </a:r>
            <a:r>
              <a:rPr lang="fr-FR" sz="3600" b="1" dirty="0" err="1">
                <a:solidFill>
                  <a:srgbClr val="C00000"/>
                </a:solidFill>
                <a:latin typeface="Arial" pitchFamily="34" charset="0"/>
                <a:cs typeface="Arial" pitchFamily="34" charset="0"/>
              </a:rPr>
              <a:t>Parallel</a:t>
            </a:r>
            <a:r>
              <a:rPr lang="fr-FR" sz="3600" b="1" dirty="0">
                <a:solidFill>
                  <a:srgbClr val="C00000"/>
                </a:solidFill>
                <a:latin typeface="Arial" pitchFamily="34" charset="0"/>
                <a:cs typeface="Arial" pitchFamily="34" charset="0"/>
              </a:rPr>
              <a:t> </a:t>
            </a:r>
            <a:r>
              <a:rPr lang="fr-FR" sz="3600" b="1" dirty="0" err="1">
                <a:solidFill>
                  <a:srgbClr val="C00000"/>
                </a:solidFill>
                <a:latin typeface="Arial" pitchFamily="34" charset="0"/>
                <a:cs typeface="Arial" pitchFamily="34" charset="0"/>
              </a:rPr>
              <a:t>price</a:t>
            </a:r>
            <a:r>
              <a:rPr lang="fr-FR" sz="3600" b="1" dirty="0">
                <a:solidFill>
                  <a:srgbClr val="C00000"/>
                </a:solidFill>
                <a:latin typeface="Arial" pitchFamily="34" charset="0"/>
                <a:cs typeface="Arial" pitchFamily="34" charset="0"/>
              </a:rPr>
              <a:t> </a:t>
            </a:r>
            <a:r>
              <a:rPr lang="fr-FR" sz="3600" b="1" dirty="0" err="1">
                <a:solidFill>
                  <a:srgbClr val="C00000"/>
                </a:solidFill>
                <a:latin typeface="Arial" pitchFamily="34" charset="0"/>
                <a:cs typeface="Arial" pitchFamily="34" charset="0"/>
              </a:rPr>
              <a:t>increases</a:t>
            </a:r>
            <a:r>
              <a:rPr lang="fr-FR" sz="3600" b="1" dirty="0">
                <a:solidFill>
                  <a:srgbClr val="C00000"/>
                </a:solidFill>
                <a:latin typeface="Arial" pitchFamily="34" charset="0"/>
                <a:cs typeface="Arial" pitchFamily="34" charset="0"/>
              </a:rPr>
              <a:t> and </a:t>
            </a:r>
            <a:r>
              <a:rPr lang="fr-FR" sz="3600" b="1" dirty="0" err="1" smtClean="0">
                <a:solidFill>
                  <a:srgbClr val="C00000"/>
                </a:solidFill>
                <a:latin typeface="Arial" pitchFamily="34" charset="0"/>
                <a:cs typeface="Arial" pitchFamily="34" charset="0"/>
              </a:rPr>
              <a:t>tacit</a:t>
            </a:r>
            <a:r>
              <a:rPr lang="fr-FR" sz="3600" b="1" dirty="0" smtClean="0">
                <a:solidFill>
                  <a:srgbClr val="C00000"/>
                </a:solidFill>
                <a:latin typeface="Arial" pitchFamily="34" charset="0"/>
                <a:cs typeface="Arial" pitchFamily="34" charset="0"/>
              </a:rPr>
              <a:t> agreement: the </a:t>
            </a:r>
            <a:r>
              <a:rPr lang="fr-FR" sz="3600" b="1" dirty="0" err="1" smtClean="0">
                <a:solidFill>
                  <a:srgbClr val="C00000"/>
                </a:solidFill>
                <a:latin typeface="Arial" pitchFamily="34" charset="0"/>
                <a:cs typeface="Arial" pitchFamily="34" charset="0"/>
              </a:rPr>
              <a:t>court’s</a:t>
            </a:r>
            <a:r>
              <a:rPr lang="fr-FR" sz="3600" b="1" dirty="0" smtClean="0">
                <a:solidFill>
                  <a:srgbClr val="C00000"/>
                </a:solidFill>
                <a:latin typeface="Arial" pitchFamily="34" charset="0"/>
                <a:cs typeface="Arial" pitchFamily="34" charset="0"/>
              </a:rPr>
              <a:t> </a:t>
            </a:r>
            <a:r>
              <a:rPr lang="fr-FR" sz="3600" b="1" dirty="0" err="1" smtClean="0">
                <a:solidFill>
                  <a:srgbClr val="C00000"/>
                </a:solidFill>
                <a:latin typeface="Arial" pitchFamily="34" charset="0"/>
                <a:cs typeface="Arial" pitchFamily="34" charset="0"/>
              </a:rPr>
              <a:t>decision</a:t>
            </a:r>
            <a:r>
              <a:rPr lang="fr-FR" sz="2800" b="1" dirty="0">
                <a:solidFill>
                  <a:srgbClr val="C00000"/>
                </a:solidFill>
                <a:latin typeface="Arial" pitchFamily="34" charset="0"/>
                <a:cs typeface="Arial" pitchFamily="34" charset="0"/>
              </a:rPr>
              <a:t/>
            </a:r>
            <a:br>
              <a:rPr lang="fr-FR" sz="2800" b="1" dirty="0">
                <a:solidFill>
                  <a:srgbClr val="C00000"/>
                </a:solidFill>
                <a:latin typeface="Arial" pitchFamily="34" charset="0"/>
                <a:cs typeface="Arial" pitchFamily="34" charset="0"/>
              </a:rPr>
            </a:br>
            <a:endParaRPr lang="fr-FR" b="1" dirty="0">
              <a:solidFill>
                <a:srgbClr val="C00000"/>
              </a:solidFill>
              <a:latin typeface="Arial" pitchFamily="34" charset="0"/>
              <a:cs typeface="Arial" pitchFamily="34" charset="0"/>
            </a:endParaRPr>
          </a:p>
        </p:txBody>
      </p:sp>
      <p:sp>
        <p:nvSpPr>
          <p:cNvPr id="3" name="TextBox 2"/>
          <p:cNvSpPr txBox="1"/>
          <p:nvPr/>
        </p:nvSpPr>
        <p:spPr>
          <a:xfrm>
            <a:off x="539552" y="1408122"/>
            <a:ext cx="8352928" cy="5909310"/>
          </a:xfrm>
          <a:prstGeom prst="rect">
            <a:avLst/>
          </a:prstGeom>
          <a:noFill/>
        </p:spPr>
        <p:txBody>
          <a:bodyPr wrap="square" rtlCol="0">
            <a:spAutoFit/>
          </a:bodyPr>
          <a:lstStyle/>
          <a:p>
            <a:pPr algn="just"/>
            <a:r>
              <a:rPr lang="en-US" b="1" dirty="0" smtClean="0">
                <a:solidFill>
                  <a:srgbClr val="FF0000"/>
                </a:solidFill>
                <a:latin typeface="Arial" pitchFamily="34" charset="0"/>
                <a:cs typeface="Arial" pitchFamily="34" charset="0"/>
              </a:rPr>
              <a:t>This case is very close to the Toshiba Chemical case in Japan</a:t>
            </a:r>
            <a:r>
              <a:rPr lang="en-US" dirty="0" smtClean="0">
                <a:latin typeface="Arial" pitchFamily="34" charset="0"/>
                <a:cs typeface="Arial" pitchFamily="34" charset="0"/>
              </a:rPr>
              <a:t>. </a:t>
            </a:r>
          </a:p>
          <a:p>
            <a:pPr algn="just"/>
            <a:endParaRPr lang="en-US" dirty="0">
              <a:latin typeface="Arial" pitchFamily="34" charset="0"/>
              <a:cs typeface="Arial" pitchFamily="34" charset="0"/>
            </a:endParaRPr>
          </a:p>
          <a:p>
            <a:pPr algn="just"/>
            <a:r>
              <a:rPr lang="en-US" dirty="0" smtClean="0">
                <a:latin typeface="Arial" pitchFamily="34" charset="0"/>
                <a:cs typeface="Arial" pitchFamily="34" charset="0"/>
              </a:rPr>
              <a:t>In its judgment the </a:t>
            </a:r>
            <a:r>
              <a:rPr lang="en-US" dirty="0">
                <a:latin typeface="Arial" pitchFamily="34" charset="0"/>
                <a:cs typeface="Arial" pitchFamily="34" charset="0"/>
              </a:rPr>
              <a:t>Tokyo </a:t>
            </a:r>
            <a:r>
              <a:rPr lang="en-US" dirty="0" smtClean="0">
                <a:latin typeface="Arial" pitchFamily="34" charset="0"/>
                <a:cs typeface="Arial" pitchFamily="34" charset="0"/>
              </a:rPr>
              <a:t>High Court </a:t>
            </a:r>
            <a:r>
              <a:rPr lang="en-US" dirty="0">
                <a:latin typeface="Arial" pitchFamily="34" charset="0"/>
                <a:cs typeface="Arial" pitchFamily="34" charset="0"/>
              </a:rPr>
              <a:t>on September 25, </a:t>
            </a:r>
            <a:r>
              <a:rPr lang="en-US" dirty="0" smtClean="0">
                <a:latin typeface="Arial" pitchFamily="34" charset="0"/>
                <a:cs typeface="Arial" pitchFamily="34" charset="0"/>
              </a:rPr>
              <a:t>1995</a:t>
            </a:r>
            <a:r>
              <a:rPr lang="en-US" dirty="0">
                <a:latin typeface="Arial" pitchFamily="34" charset="0"/>
                <a:cs typeface="Arial" pitchFamily="34" charset="0"/>
              </a:rPr>
              <a:t> </a:t>
            </a:r>
            <a:r>
              <a:rPr lang="en-US" dirty="0" smtClean="0">
                <a:latin typeface="Arial" pitchFamily="34" charset="0"/>
                <a:cs typeface="Arial" pitchFamily="34" charset="0"/>
              </a:rPr>
              <a:t>stated </a:t>
            </a:r>
          </a:p>
          <a:p>
            <a:pPr algn="just"/>
            <a:r>
              <a:rPr lang="en-US" dirty="0" smtClean="0">
                <a:latin typeface="Arial" pitchFamily="34" charset="0"/>
                <a:cs typeface="Arial" pitchFamily="34" charset="0"/>
              </a:rPr>
              <a:t>1) that it was not necessary to prove an explicit agreement for the Japan Antimonopoly law to apply. </a:t>
            </a:r>
          </a:p>
          <a:p>
            <a:pPr algn="just"/>
            <a:endParaRPr lang="en-US" dirty="0">
              <a:latin typeface="Arial" pitchFamily="34" charset="0"/>
              <a:cs typeface="Arial" pitchFamily="34" charset="0"/>
            </a:endParaRPr>
          </a:p>
          <a:p>
            <a:pPr algn="just"/>
            <a:r>
              <a:rPr lang="en-US" dirty="0">
                <a:latin typeface="Arial" pitchFamily="34" charset="0"/>
                <a:cs typeface="Arial" pitchFamily="34" charset="0"/>
              </a:rPr>
              <a:t>The court gave the following reason </a:t>
            </a:r>
            <a:r>
              <a:rPr lang="en-US" dirty="0" smtClean="0">
                <a:latin typeface="Arial" pitchFamily="34" charset="0"/>
                <a:cs typeface="Arial" pitchFamily="34" charset="0"/>
              </a:rPr>
              <a:t>for this </a:t>
            </a:r>
            <a:r>
              <a:rPr lang="en-US" dirty="0">
                <a:latin typeface="Arial" pitchFamily="34" charset="0"/>
                <a:cs typeface="Arial" pitchFamily="34" charset="0"/>
              </a:rPr>
              <a:t>interpretation</a:t>
            </a:r>
            <a:r>
              <a:rPr lang="en-US" b="1" dirty="0">
                <a:solidFill>
                  <a:srgbClr val="FF0000"/>
                </a:solidFill>
                <a:latin typeface="Arial" pitchFamily="34" charset="0"/>
                <a:cs typeface="Arial" pitchFamily="34" charset="0"/>
              </a:rPr>
              <a:t>: By the nature of such an agreement as Unreasonable Restraint of Trade, </a:t>
            </a:r>
            <a:r>
              <a:rPr lang="en-US" b="1" dirty="0" smtClean="0">
                <a:solidFill>
                  <a:srgbClr val="FF0000"/>
                </a:solidFill>
                <a:latin typeface="Arial" pitchFamily="34" charset="0"/>
                <a:cs typeface="Arial" pitchFamily="34" charset="0"/>
              </a:rPr>
              <a:t>companies usually </a:t>
            </a:r>
            <a:r>
              <a:rPr lang="en-US" b="1" dirty="0">
                <a:solidFill>
                  <a:srgbClr val="FF0000"/>
                </a:solidFill>
                <a:latin typeface="Arial" pitchFamily="34" charset="0"/>
                <a:cs typeface="Arial" pitchFamily="34" charset="0"/>
              </a:rPr>
              <a:t>try to avoid making such an agreement explicitly to the public. If we interpreted that </a:t>
            </a:r>
            <a:r>
              <a:rPr lang="en-US" b="1" dirty="0" smtClean="0">
                <a:solidFill>
                  <a:srgbClr val="FF0000"/>
                </a:solidFill>
                <a:latin typeface="Arial" pitchFamily="34" charset="0"/>
                <a:cs typeface="Arial" pitchFamily="34" charset="0"/>
              </a:rPr>
              <a:t>explicit agreement </a:t>
            </a:r>
            <a:r>
              <a:rPr lang="en-US" b="1" dirty="0">
                <a:solidFill>
                  <a:srgbClr val="FF0000"/>
                </a:solidFill>
                <a:latin typeface="Arial" pitchFamily="34" charset="0"/>
                <a:cs typeface="Arial" pitchFamily="34" charset="0"/>
              </a:rPr>
              <a:t>is necessary to prove Unreasonable Restraint of Trade, the entrepreneurs could easily </a:t>
            </a:r>
            <a:r>
              <a:rPr lang="en-US" b="1" dirty="0" smtClean="0">
                <a:solidFill>
                  <a:srgbClr val="FF0000"/>
                </a:solidFill>
                <a:latin typeface="Arial" pitchFamily="34" charset="0"/>
                <a:cs typeface="Arial" pitchFamily="34" charset="0"/>
              </a:rPr>
              <a:t>get around </a:t>
            </a:r>
            <a:r>
              <a:rPr lang="en-US" b="1" dirty="0">
                <a:solidFill>
                  <a:srgbClr val="FF0000"/>
                </a:solidFill>
                <a:latin typeface="Arial" pitchFamily="34" charset="0"/>
                <a:cs typeface="Arial" pitchFamily="34" charset="0"/>
              </a:rPr>
              <a:t>the hands of the law, and therefore it is obvious that such an interpretation is not appropriate </a:t>
            </a:r>
            <a:r>
              <a:rPr lang="en-US" b="1" dirty="0" smtClean="0">
                <a:solidFill>
                  <a:srgbClr val="FF0000"/>
                </a:solidFill>
                <a:latin typeface="Arial" pitchFamily="34" charset="0"/>
                <a:cs typeface="Arial" pitchFamily="34" charset="0"/>
              </a:rPr>
              <a:t>in reality</a:t>
            </a:r>
            <a:r>
              <a:rPr lang="en-US" dirty="0">
                <a:latin typeface="Arial" pitchFamily="34" charset="0"/>
                <a:cs typeface="Arial" pitchFamily="34" charset="0"/>
              </a:rPr>
              <a:t>.</a:t>
            </a:r>
            <a:endParaRPr lang="en-US" dirty="0" smtClean="0">
              <a:latin typeface="Arial" pitchFamily="34" charset="0"/>
              <a:cs typeface="Arial" pitchFamily="34" charset="0"/>
            </a:endParaRPr>
          </a:p>
          <a:p>
            <a:pPr algn="just"/>
            <a:endParaRPr lang="en-US" dirty="0" smtClean="0">
              <a:latin typeface="Arial" pitchFamily="34" charset="0"/>
              <a:cs typeface="Arial" pitchFamily="34" charset="0"/>
            </a:endParaRPr>
          </a:p>
          <a:p>
            <a:pPr algn="just"/>
            <a:r>
              <a:rPr lang="en-US" dirty="0" smtClean="0">
                <a:latin typeface="Arial" pitchFamily="34" charset="0"/>
                <a:cs typeface="Arial" pitchFamily="34" charset="0"/>
              </a:rPr>
              <a:t>Thus the mere existence of a tacit agreement should be considered  sufficient to prove  a ”liaison of intention” ( or a “ meeting of the minds”). The </a:t>
            </a:r>
            <a:r>
              <a:rPr lang="en-US" dirty="0">
                <a:latin typeface="Arial" pitchFamily="34" charset="0"/>
                <a:cs typeface="Arial" pitchFamily="34" charset="0"/>
              </a:rPr>
              <a:t>court said  “The said “liaison of intention” means that an entrepreneur recognizes or predicts implementation of the same or similar kind of price-raising among entrepreneurs, and accordingly intends to collaborate with such </a:t>
            </a:r>
            <a:r>
              <a:rPr lang="en-US" dirty="0" smtClean="0">
                <a:latin typeface="Arial" pitchFamily="34" charset="0"/>
                <a:cs typeface="Arial" pitchFamily="34" charset="0"/>
              </a:rPr>
              <a:t>price-raising”. </a:t>
            </a:r>
          </a:p>
          <a:p>
            <a:pPr algn="just"/>
            <a:endParaRPr lang="en-US" dirty="0">
              <a:latin typeface="Arial" pitchFamily="34" charset="0"/>
              <a:cs typeface="Arial" pitchFamily="34" charset="0"/>
            </a:endParaRPr>
          </a:p>
          <a:p>
            <a:pPr algn="just"/>
            <a:endParaRPr lang="en-US"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29</a:t>
            </a:fld>
            <a:endParaRPr lang="fr-FR"/>
          </a:p>
        </p:txBody>
      </p:sp>
    </p:spTree>
    <p:extLst>
      <p:ext uri="{BB962C8B-B14F-4D97-AF65-F5344CB8AC3E}">
        <p14:creationId xmlns:p14="http://schemas.microsoft.com/office/powerpoint/2010/main" val="3939618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776"/>
            <a:ext cx="8229600" cy="1143000"/>
          </a:xfrm>
        </p:spPr>
        <p:txBody>
          <a:bodyPr>
            <a:noAutofit/>
          </a:bodyPr>
          <a:lstStyle/>
          <a:p>
            <a:r>
              <a:rPr lang="en-US" sz="3200" b="1" dirty="0">
                <a:solidFill>
                  <a:srgbClr val="C00000"/>
                </a:solidFill>
                <a:latin typeface="Arial" pitchFamily="34" charset="0"/>
                <a:cs typeface="Arial" pitchFamily="34" charset="0"/>
              </a:rPr>
              <a:t>Case 2: Parallel price increases and tacit agreement: the court’s </a:t>
            </a:r>
            <a:r>
              <a:rPr lang="en-US" sz="3200" b="1" dirty="0" smtClean="0">
                <a:solidFill>
                  <a:srgbClr val="C00000"/>
                </a:solidFill>
                <a:latin typeface="Arial" pitchFamily="34" charset="0"/>
                <a:cs typeface="Arial" pitchFamily="34" charset="0"/>
              </a:rPr>
              <a:t>decision</a:t>
            </a:r>
            <a:br>
              <a:rPr lang="en-US" sz="3200" b="1" dirty="0" smtClean="0">
                <a:solidFill>
                  <a:srgbClr val="C00000"/>
                </a:solidFill>
                <a:latin typeface="Arial" pitchFamily="34" charset="0"/>
                <a:cs typeface="Arial" pitchFamily="34" charset="0"/>
              </a:rPr>
            </a:br>
            <a:endParaRPr lang="fr-FR" b="1" dirty="0">
              <a:solidFill>
                <a:srgbClr val="C00000"/>
              </a:solidFill>
              <a:latin typeface="Arial" pitchFamily="34" charset="0"/>
              <a:cs typeface="Arial" pitchFamily="34" charset="0"/>
            </a:endParaRPr>
          </a:p>
        </p:txBody>
      </p:sp>
      <p:sp>
        <p:nvSpPr>
          <p:cNvPr id="3" name="TextBox 2"/>
          <p:cNvSpPr txBox="1"/>
          <p:nvPr/>
        </p:nvSpPr>
        <p:spPr>
          <a:xfrm>
            <a:off x="467544" y="1596856"/>
            <a:ext cx="8352928" cy="2862322"/>
          </a:xfrm>
          <a:prstGeom prst="rect">
            <a:avLst/>
          </a:prstGeom>
          <a:noFill/>
        </p:spPr>
        <p:txBody>
          <a:bodyPr wrap="square" rtlCol="0">
            <a:spAutoFit/>
          </a:bodyPr>
          <a:lstStyle/>
          <a:p>
            <a:pPr algn="just"/>
            <a:r>
              <a:rPr lang="en-US" dirty="0" smtClean="0">
                <a:latin typeface="Arial" pitchFamily="34" charset="0"/>
                <a:cs typeface="Arial" pitchFamily="34" charset="0"/>
              </a:rPr>
              <a:t>In its judgment the </a:t>
            </a:r>
            <a:r>
              <a:rPr lang="en-US" dirty="0">
                <a:latin typeface="Arial" pitchFamily="34" charset="0"/>
                <a:cs typeface="Arial" pitchFamily="34" charset="0"/>
              </a:rPr>
              <a:t>Tokyo </a:t>
            </a:r>
            <a:r>
              <a:rPr lang="en-US" dirty="0" smtClean="0">
                <a:latin typeface="Arial" pitchFamily="34" charset="0"/>
                <a:cs typeface="Arial" pitchFamily="34" charset="0"/>
              </a:rPr>
              <a:t>High Court </a:t>
            </a:r>
            <a:r>
              <a:rPr lang="en-US" dirty="0">
                <a:latin typeface="Arial" pitchFamily="34" charset="0"/>
                <a:cs typeface="Arial" pitchFamily="34" charset="0"/>
              </a:rPr>
              <a:t>on September 25, </a:t>
            </a:r>
            <a:r>
              <a:rPr lang="en-US" dirty="0" smtClean="0">
                <a:latin typeface="Arial" pitchFamily="34" charset="0"/>
                <a:cs typeface="Arial" pitchFamily="34" charset="0"/>
              </a:rPr>
              <a:t>1995</a:t>
            </a:r>
            <a:r>
              <a:rPr lang="en-US" dirty="0">
                <a:latin typeface="Arial" pitchFamily="34" charset="0"/>
                <a:cs typeface="Arial" pitchFamily="34" charset="0"/>
              </a:rPr>
              <a:t> </a:t>
            </a:r>
            <a:r>
              <a:rPr lang="en-US" dirty="0" smtClean="0">
                <a:latin typeface="Arial" pitchFamily="34" charset="0"/>
                <a:cs typeface="Arial" pitchFamily="34" charset="0"/>
              </a:rPr>
              <a:t>stated </a:t>
            </a:r>
          </a:p>
          <a:p>
            <a:pPr algn="just"/>
            <a:endParaRPr lang="en-US" dirty="0">
              <a:latin typeface="Arial" pitchFamily="34" charset="0"/>
              <a:cs typeface="Arial" pitchFamily="34" charset="0"/>
            </a:endParaRPr>
          </a:p>
          <a:p>
            <a:pPr algn="just"/>
            <a:endParaRPr lang="en-US" dirty="0">
              <a:latin typeface="Arial" pitchFamily="34" charset="0"/>
              <a:cs typeface="Arial" pitchFamily="34" charset="0"/>
            </a:endParaRPr>
          </a:p>
          <a:p>
            <a:pPr algn="just"/>
            <a:r>
              <a:rPr lang="en-US" dirty="0" smtClean="0">
                <a:latin typeface="Arial" pitchFamily="34" charset="0"/>
                <a:cs typeface="Arial" pitchFamily="34" charset="0"/>
              </a:rPr>
              <a:t>2) That in </a:t>
            </a:r>
            <a:r>
              <a:rPr lang="en-US" dirty="0">
                <a:latin typeface="Arial" pitchFamily="34" charset="0"/>
                <a:cs typeface="Arial" pitchFamily="34" charset="0"/>
              </a:rPr>
              <a:t>order to </a:t>
            </a:r>
            <a:r>
              <a:rPr lang="en-US" dirty="0" smtClean="0">
                <a:latin typeface="Arial" pitchFamily="34" charset="0"/>
                <a:cs typeface="Arial" pitchFamily="34" charset="0"/>
              </a:rPr>
              <a:t>prove a “liaison </a:t>
            </a:r>
            <a:r>
              <a:rPr lang="en-US" dirty="0">
                <a:latin typeface="Arial" pitchFamily="34" charset="0"/>
                <a:cs typeface="Arial" pitchFamily="34" charset="0"/>
              </a:rPr>
              <a:t>of </a:t>
            </a:r>
            <a:r>
              <a:rPr lang="en-US" dirty="0" smtClean="0">
                <a:latin typeface="Arial" pitchFamily="34" charset="0"/>
                <a:cs typeface="Arial" pitchFamily="34" charset="0"/>
              </a:rPr>
              <a:t>intention” ( or “ a meeting of the minds”),</a:t>
            </a:r>
            <a:r>
              <a:rPr lang="en-US" dirty="0">
                <a:latin typeface="Arial" pitchFamily="34" charset="0"/>
                <a:cs typeface="Arial" pitchFamily="34" charset="0"/>
              </a:rPr>
              <a:t> though the mere recognition or acceptance of an </a:t>
            </a:r>
            <a:r>
              <a:rPr lang="en-US" dirty="0" err="1">
                <a:latin typeface="Arial" pitchFamily="34" charset="0"/>
                <a:cs typeface="Arial" pitchFamily="34" charset="0"/>
              </a:rPr>
              <a:t>entrepreneurs</a:t>
            </a:r>
            <a:r>
              <a:rPr lang="en-US" dirty="0">
                <a:latin typeface="Arial" pitchFamily="34" charset="0"/>
                <a:cs typeface="Arial" pitchFamily="34" charset="0"/>
              </a:rPr>
              <a:t> price-raising by</a:t>
            </a:r>
          </a:p>
          <a:p>
            <a:pPr algn="just"/>
            <a:r>
              <a:rPr lang="en-US" dirty="0">
                <a:latin typeface="Arial" pitchFamily="34" charset="0"/>
                <a:cs typeface="Arial" pitchFamily="34" charset="0"/>
              </a:rPr>
              <a:t>another entrepreneur is not sufficient, </a:t>
            </a:r>
            <a:r>
              <a:rPr lang="en-US" dirty="0" smtClean="0">
                <a:latin typeface="Arial" pitchFamily="34" charset="0"/>
                <a:cs typeface="Arial" pitchFamily="34" charset="0"/>
              </a:rPr>
              <a:t>explicit </a:t>
            </a:r>
            <a:r>
              <a:rPr lang="en-US" dirty="0">
                <a:latin typeface="Arial" pitchFamily="34" charset="0"/>
                <a:cs typeface="Arial" pitchFamily="34" charset="0"/>
              </a:rPr>
              <a:t>agreement binding the related parties is not necessary. </a:t>
            </a:r>
            <a:r>
              <a:rPr lang="en-US" dirty="0" smtClean="0">
                <a:latin typeface="Arial" pitchFamily="34" charset="0"/>
                <a:cs typeface="Arial" pitchFamily="34" charset="0"/>
              </a:rPr>
              <a:t>In other </a:t>
            </a:r>
            <a:r>
              <a:rPr lang="en-US" dirty="0">
                <a:latin typeface="Arial" pitchFamily="34" charset="0"/>
                <a:cs typeface="Arial" pitchFamily="34" charset="0"/>
              </a:rPr>
              <a:t>words</a:t>
            </a:r>
            <a:r>
              <a:rPr lang="en-US" b="1" dirty="0">
                <a:solidFill>
                  <a:srgbClr val="FF0000"/>
                </a:solidFill>
                <a:latin typeface="Arial" pitchFamily="34" charset="0"/>
                <a:cs typeface="Arial" pitchFamily="34" charset="0"/>
              </a:rPr>
              <a:t>, </a:t>
            </a:r>
            <a:r>
              <a:rPr lang="en-US" b="1" dirty="0" smtClean="0">
                <a:solidFill>
                  <a:srgbClr val="FF0000"/>
                </a:solidFill>
                <a:latin typeface="Arial" pitchFamily="34" charset="0"/>
                <a:cs typeface="Arial" pitchFamily="34" charset="0"/>
              </a:rPr>
              <a:t>“</a:t>
            </a:r>
            <a:r>
              <a:rPr lang="en-US" b="1" dirty="0">
                <a:solidFill>
                  <a:srgbClr val="FF0000"/>
                </a:solidFill>
                <a:latin typeface="Arial" pitchFamily="34" charset="0"/>
                <a:cs typeface="Arial" pitchFamily="34" charset="0"/>
              </a:rPr>
              <a:t>liaison of </a:t>
            </a:r>
            <a:r>
              <a:rPr lang="en-US" b="1" dirty="0" smtClean="0">
                <a:solidFill>
                  <a:srgbClr val="FF0000"/>
                </a:solidFill>
                <a:latin typeface="Arial" pitchFamily="34" charset="0"/>
                <a:cs typeface="Arial" pitchFamily="34" charset="0"/>
              </a:rPr>
              <a:t>intention” </a:t>
            </a:r>
            <a:r>
              <a:rPr lang="en-US" b="1" dirty="0">
                <a:solidFill>
                  <a:srgbClr val="FF0000"/>
                </a:solidFill>
                <a:latin typeface="Arial" pitchFamily="34" charset="0"/>
                <a:cs typeface="Arial" pitchFamily="34" charset="0"/>
              </a:rPr>
              <a:t>can be proven by showing mutual recognition of other entrepreneurs</a:t>
            </a:r>
            <a:r>
              <a:rPr lang="en-US" b="1" dirty="0" smtClean="0">
                <a:solidFill>
                  <a:srgbClr val="FF0000"/>
                </a:solidFill>
                <a:latin typeface="Arial" pitchFamily="34" charset="0"/>
                <a:cs typeface="Arial" pitchFamily="34" charset="0"/>
              </a:rPr>
              <a:t> price-raising </a:t>
            </a:r>
            <a:r>
              <a:rPr lang="en-US" b="1" dirty="0">
                <a:solidFill>
                  <a:srgbClr val="FF0000"/>
                </a:solidFill>
                <a:latin typeface="Arial" pitchFamily="34" charset="0"/>
                <a:cs typeface="Arial" pitchFamily="34" charset="0"/>
              </a:rPr>
              <a:t>and tacit acceptance of such price-raising by another</a:t>
            </a:r>
            <a:r>
              <a:rPr lang="en-US" dirty="0">
                <a:latin typeface="Arial" pitchFamily="34" charset="0"/>
                <a:cs typeface="Arial" pitchFamily="34" charset="0"/>
              </a:rPr>
              <a:t>.</a:t>
            </a:r>
            <a:endParaRPr lang="en-US" dirty="0" smtClean="0">
              <a:latin typeface="Arial" pitchFamily="34" charset="0"/>
              <a:cs typeface="Arial" pitchFamily="34" charset="0"/>
            </a:endParaRP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30</a:t>
            </a:fld>
            <a:endParaRPr lang="fr-FR"/>
          </a:p>
        </p:txBody>
      </p:sp>
    </p:spTree>
    <p:extLst>
      <p:ext uri="{BB962C8B-B14F-4D97-AF65-F5344CB8AC3E}">
        <p14:creationId xmlns:p14="http://schemas.microsoft.com/office/powerpoint/2010/main" val="183975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1784"/>
            <a:ext cx="8229600" cy="1143000"/>
          </a:xfrm>
        </p:spPr>
        <p:txBody>
          <a:bodyPr>
            <a:normAutofit fontScale="90000"/>
          </a:bodyPr>
          <a:lstStyle/>
          <a:p>
            <a:r>
              <a:rPr lang="en-US" sz="3600" b="1" dirty="0">
                <a:solidFill>
                  <a:srgbClr val="C00000"/>
                </a:solidFill>
                <a:latin typeface="Arial" pitchFamily="34" charset="0"/>
                <a:cs typeface="Arial" pitchFamily="34" charset="0"/>
              </a:rPr>
              <a:t>Case 2: Parallel price increases and tacit agreement: the court’s </a:t>
            </a:r>
            <a:r>
              <a:rPr lang="en-US" sz="3600" b="1" dirty="0" smtClean="0">
                <a:solidFill>
                  <a:srgbClr val="C00000"/>
                </a:solidFill>
                <a:latin typeface="Arial" pitchFamily="34" charset="0"/>
                <a:cs typeface="Arial" pitchFamily="34" charset="0"/>
              </a:rPr>
              <a:t>decision</a:t>
            </a:r>
            <a:r>
              <a:rPr lang="en-US" sz="3200" b="1" dirty="0" smtClean="0">
                <a:solidFill>
                  <a:srgbClr val="C00000"/>
                </a:solidFill>
                <a:latin typeface="Arial" pitchFamily="34" charset="0"/>
                <a:cs typeface="Arial" pitchFamily="34" charset="0"/>
              </a:rPr>
              <a:t/>
            </a:r>
            <a:br>
              <a:rPr lang="en-US" sz="3200" b="1" dirty="0" smtClean="0">
                <a:solidFill>
                  <a:srgbClr val="C00000"/>
                </a:solidFill>
                <a:latin typeface="Arial" pitchFamily="34" charset="0"/>
                <a:cs typeface="Arial" pitchFamily="34" charset="0"/>
              </a:rPr>
            </a:br>
            <a:endParaRPr lang="fr-FR" b="1" dirty="0">
              <a:solidFill>
                <a:srgbClr val="C00000"/>
              </a:solidFill>
              <a:latin typeface="Arial" pitchFamily="34" charset="0"/>
              <a:cs typeface="Arial" pitchFamily="34" charset="0"/>
            </a:endParaRPr>
          </a:p>
        </p:txBody>
      </p:sp>
      <p:sp>
        <p:nvSpPr>
          <p:cNvPr id="3" name="TextBox 2"/>
          <p:cNvSpPr txBox="1"/>
          <p:nvPr/>
        </p:nvSpPr>
        <p:spPr>
          <a:xfrm>
            <a:off x="467544" y="1629955"/>
            <a:ext cx="8352928" cy="4801314"/>
          </a:xfrm>
          <a:prstGeom prst="rect">
            <a:avLst/>
          </a:prstGeom>
          <a:noFill/>
        </p:spPr>
        <p:txBody>
          <a:bodyPr wrap="square" rtlCol="0">
            <a:spAutoFit/>
          </a:bodyPr>
          <a:lstStyle/>
          <a:p>
            <a:pPr algn="just"/>
            <a:r>
              <a:rPr lang="en-US" dirty="0" smtClean="0">
                <a:latin typeface="Arial" pitchFamily="34" charset="0"/>
                <a:cs typeface="Arial" pitchFamily="34" charset="0"/>
              </a:rPr>
              <a:t>In its judgment the </a:t>
            </a:r>
            <a:r>
              <a:rPr lang="en-US" dirty="0">
                <a:latin typeface="Arial" pitchFamily="34" charset="0"/>
                <a:cs typeface="Arial" pitchFamily="34" charset="0"/>
              </a:rPr>
              <a:t>Tokyo </a:t>
            </a:r>
            <a:r>
              <a:rPr lang="en-US" dirty="0" smtClean="0">
                <a:latin typeface="Arial" pitchFamily="34" charset="0"/>
                <a:cs typeface="Arial" pitchFamily="34" charset="0"/>
              </a:rPr>
              <a:t>High Court </a:t>
            </a:r>
            <a:r>
              <a:rPr lang="en-US" dirty="0">
                <a:latin typeface="Arial" pitchFamily="34" charset="0"/>
                <a:cs typeface="Arial" pitchFamily="34" charset="0"/>
              </a:rPr>
              <a:t>on September 25, </a:t>
            </a:r>
            <a:r>
              <a:rPr lang="en-US" dirty="0" smtClean="0">
                <a:latin typeface="Arial" pitchFamily="34" charset="0"/>
                <a:cs typeface="Arial" pitchFamily="34" charset="0"/>
              </a:rPr>
              <a:t>1995</a:t>
            </a:r>
            <a:r>
              <a:rPr lang="en-US" dirty="0">
                <a:latin typeface="Arial" pitchFamily="34" charset="0"/>
                <a:cs typeface="Arial" pitchFamily="34" charset="0"/>
              </a:rPr>
              <a:t> </a:t>
            </a:r>
            <a:r>
              <a:rPr lang="en-US" dirty="0" smtClean="0">
                <a:latin typeface="Arial" pitchFamily="34" charset="0"/>
                <a:cs typeface="Arial" pitchFamily="34" charset="0"/>
              </a:rPr>
              <a:t>stated </a:t>
            </a:r>
          </a:p>
          <a:p>
            <a:pPr algn="just"/>
            <a:endParaRPr lang="en-US" dirty="0">
              <a:latin typeface="Arial" pitchFamily="34" charset="0"/>
              <a:cs typeface="Arial" pitchFamily="34" charset="0"/>
            </a:endParaRPr>
          </a:p>
          <a:p>
            <a:pPr algn="just"/>
            <a:endParaRPr lang="en-US" dirty="0">
              <a:latin typeface="Arial" pitchFamily="34" charset="0"/>
              <a:cs typeface="Arial" pitchFamily="34" charset="0"/>
            </a:endParaRPr>
          </a:p>
          <a:p>
            <a:pPr algn="just"/>
            <a:r>
              <a:rPr lang="en-US" dirty="0">
                <a:latin typeface="Arial" pitchFamily="34" charset="0"/>
                <a:cs typeface="Arial" pitchFamily="34" charset="0"/>
              </a:rPr>
              <a:t>3</a:t>
            </a:r>
            <a:r>
              <a:rPr lang="en-US" dirty="0" smtClean="0">
                <a:latin typeface="Arial" pitchFamily="34" charset="0"/>
                <a:cs typeface="Arial" pitchFamily="34" charset="0"/>
              </a:rPr>
              <a:t>) </a:t>
            </a:r>
            <a:r>
              <a:rPr lang="en-US" dirty="0">
                <a:latin typeface="Arial" pitchFamily="34" charset="0"/>
                <a:cs typeface="Arial" pitchFamily="34" charset="0"/>
              </a:rPr>
              <a:t>As regards the proof of a tacit agreement, the court in the Toshiba Chemical case </a:t>
            </a:r>
            <a:r>
              <a:rPr lang="en-US" dirty="0" smtClean="0">
                <a:latin typeface="Arial" pitchFamily="34" charset="0"/>
                <a:cs typeface="Arial" pitchFamily="34" charset="0"/>
              </a:rPr>
              <a:t>stated: “Recognition </a:t>
            </a:r>
            <a:r>
              <a:rPr lang="en-US" dirty="0">
                <a:latin typeface="Arial" pitchFamily="34" charset="0"/>
                <a:cs typeface="Arial" pitchFamily="34" charset="0"/>
              </a:rPr>
              <a:t>and intention of the entrepreneurs should be considered by examining various </a:t>
            </a:r>
            <a:r>
              <a:rPr lang="en-US" dirty="0" smtClean="0">
                <a:latin typeface="Arial" pitchFamily="34" charset="0"/>
                <a:cs typeface="Arial" pitchFamily="34" charset="0"/>
              </a:rPr>
              <a:t>circumstances before </a:t>
            </a:r>
            <a:r>
              <a:rPr lang="en-US" dirty="0">
                <a:latin typeface="Arial" pitchFamily="34" charset="0"/>
                <a:cs typeface="Arial" pitchFamily="34" charset="0"/>
              </a:rPr>
              <a:t>and after the price-raising, and then evaluation of whether there is mutual recognition or acceptance</a:t>
            </a:r>
          </a:p>
          <a:p>
            <a:pPr algn="just"/>
            <a:r>
              <a:rPr lang="en-US" dirty="0">
                <a:latin typeface="Arial" pitchFamily="34" charset="0"/>
                <a:cs typeface="Arial" pitchFamily="34" charset="0"/>
              </a:rPr>
              <a:t>among entrepreneurs regarding the price-raising or not. </a:t>
            </a:r>
            <a:endParaRPr lang="en-US" dirty="0" smtClean="0">
              <a:latin typeface="Arial" pitchFamily="34" charset="0"/>
              <a:cs typeface="Arial" pitchFamily="34" charset="0"/>
            </a:endParaRPr>
          </a:p>
          <a:p>
            <a:pPr algn="just"/>
            <a:endParaRPr lang="en-US" dirty="0">
              <a:latin typeface="Arial" pitchFamily="34" charset="0"/>
              <a:cs typeface="Arial" pitchFamily="34" charset="0"/>
            </a:endParaRPr>
          </a:p>
          <a:p>
            <a:pPr algn="just"/>
            <a:r>
              <a:rPr lang="en-US" b="1" dirty="0" smtClean="0">
                <a:solidFill>
                  <a:srgbClr val="FF0000"/>
                </a:solidFill>
                <a:latin typeface="Arial" pitchFamily="34" charset="0"/>
                <a:cs typeface="Arial" pitchFamily="34" charset="0"/>
              </a:rPr>
              <a:t>Thus</a:t>
            </a:r>
            <a:r>
              <a:rPr lang="en-US" b="1" dirty="0">
                <a:solidFill>
                  <a:srgbClr val="FF0000"/>
                </a:solidFill>
                <a:latin typeface="Arial" pitchFamily="34" charset="0"/>
                <a:cs typeface="Arial" pitchFamily="34" charset="0"/>
              </a:rPr>
              <a:t>, in the absence of any explicit, </a:t>
            </a:r>
            <a:r>
              <a:rPr lang="en-US" b="1" dirty="0" smtClean="0">
                <a:solidFill>
                  <a:srgbClr val="FF0000"/>
                </a:solidFill>
                <a:latin typeface="Arial" pitchFamily="34" charset="0"/>
                <a:cs typeface="Arial" pitchFamily="34" charset="0"/>
              </a:rPr>
              <a:t>mutually binding agreement</a:t>
            </a:r>
            <a:r>
              <a:rPr lang="en-US" b="1" dirty="0">
                <a:solidFill>
                  <a:srgbClr val="FF0000"/>
                </a:solidFill>
                <a:latin typeface="Arial" pitchFamily="34" charset="0"/>
                <a:cs typeface="Arial" pitchFamily="34" charset="0"/>
              </a:rPr>
              <a:t>, the existence of a tacit agreement may be proven by indirect evidence attesting </a:t>
            </a:r>
            <a:r>
              <a:rPr lang="en-US" b="1" dirty="0" smtClean="0">
                <a:solidFill>
                  <a:srgbClr val="FF0000"/>
                </a:solidFill>
                <a:latin typeface="Arial" pitchFamily="34" charset="0"/>
                <a:cs typeface="Arial" pitchFamily="34" charset="0"/>
              </a:rPr>
              <a:t>to</a:t>
            </a:r>
          </a:p>
          <a:p>
            <a:pPr algn="just"/>
            <a:endParaRPr lang="en-US" b="1" dirty="0">
              <a:solidFill>
                <a:srgbClr val="FF0000"/>
              </a:solidFill>
              <a:latin typeface="Arial" pitchFamily="34" charset="0"/>
              <a:cs typeface="Arial" pitchFamily="34" charset="0"/>
            </a:endParaRPr>
          </a:p>
          <a:p>
            <a:pPr algn="just"/>
            <a:r>
              <a:rPr lang="en-US" b="1" dirty="0" smtClean="0">
                <a:solidFill>
                  <a:srgbClr val="FF0000"/>
                </a:solidFill>
                <a:latin typeface="Arial" pitchFamily="34" charset="0"/>
                <a:cs typeface="Arial" pitchFamily="34" charset="0"/>
              </a:rPr>
              <a:t>	a) </a:t>
            </a:r>
            <a:r>
              <a:rPr lang="en-US" b="1" dirty="0">
                <a:solidFill>
                  <a:srgbClr val="FF0000"/>
                </a:solidFill>
                <a:latin typeface="Arial" pitchFamily="34" charset="0"/>
                <a:cs typeface="Arial" pitchFamily="34" charset="0"/>
              </a:rPr>
              <a:t>the existence of prior exchange of information and opinions among the parties concerned; </a:t>
            </a:r>
          </a:p>
          <a:p>
            <a:pPr algn="just"/>
            <a:r>
              <a:rPr lang="en-US" b="1" dirty="0" smtClean="0">
                <a:solidFill>
                  <a:srgbClr val="FF0000"/>
                </a:solidFill>
                <a:latin typeface="Arial" pitchFamily="34" charset="0"/>
                <a:cs typeface="Arial" pitchFamily="34" charset="0"/>
              </a:rPr>
              <a:t>	b)  </a:t>
            </a:r>
            <a:r>
              <a:rPr lang="en-US" b="1" dirty="0">
                <a:solidFill>
                  <a:srgbClr val="FF0000"/>
                </a:solidFill>
                <a:latin typeface="Arial" pitchFamily="34" charset="0"/>
                <a:cs typeface="Arial" pitchFamily="34" charset="0"/>
              </a:rPr>
              <a:t>the </a:t>
            </a:r>
            <a:r>
              <a:rPr lang="en-US" b="1" dirty="0" smtClean="0">
                <a:solidFill>
                  <a:srgbClr val="FF0000"/>
                </a:solidFill>
                <a:latin typeface="Arial" pitchFamily="34" charset="0"/>
                <a:cs typeface="Arial" pitchFamily="34" charset="0"/>
              </a:rPr>
              <a:t>content of </a:t>
            </a:r>
            <a:r>
              <a:rPr lang="en-US" b="1" dirty="0">
                <a:solidFill>
                  <a:srgbClr val="FF0000"/>
                </a:solidFill>
                <a:latin typeface="Arial" pitchFamily="34" charset="0"/>
                <a:cs typeface="Arial" pitchFamily="34" charset="0"/>
              </a:rPr>
              <a:t>negotiations among the parties concerned; </a:t>
            </a:r>
            <a:r>
              <a:rPr lang="en-US" b="1" dirty="0" smtClean="0">
                <a:solidFill>
                  <a:srgbClr val="FF0000"/>
                </a:solidFill>
                <a:latin typeface="Arial" pitchFamily="34" charset="0"/>
                <a:cs typeface="Arial" pitchFamily="34" charset="0"/>
              </a:rPr>
              <a:t>and </a:t>
            </a:r>
          </a:p>
          <a:p>
            <a:pPr algn="just"/>
            <a:r>
              <a:rPr lang="en-US" b="1" dirty="0">
                <a:solidFill>
                  <a:srgbClr val="FF0000"/>
                </a:solidFill>
                <a:latin typeface="Arial" pitchFamily="34" charset="0"/>
                <a:cs typeface="Arial" pitchFamily="34" charset="0"/>
              </a:rPr>
              <a:t>	c</a:t>
            </a:r>
            <a:r>
              <a:rPr lang="en-US" b="1" dirty="0" smtClean="0">
                <a:solidFill>
                  <a:srgbClr val="FF0000"/>
                </a:solidFill>
                <a:latin typeface="Arial" pitchFamily="34" charset="0"/>
                <a:cs typeface="Arial" pitchFamily="34" charset="0"/>
              </a:rPr>
              <a:t>) </a:t>
            </a:r>
            <a:r>
              <a:rPr lang="en-US" b="1" dirty="0">
                <a:solidFill>
                  <a:srgbClr val="FF0000"/>
                </a:solidFill>
                <a:latin typeface="Arial" pitchFamily="34" charset="0"/>
                <a:cs typeface="Arial" pitchFamily="34" charset="0"/>
              </a:rPr>
              <a:t>a concerted act as a result.</a:t>
            </a:r>
            <a:endParaRPr lang="en-US" b="1" dirty="0" smtClean="0">
              <a:solidFill>
                <a:srgbClr val="FF000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31</a:t>
            </a:fld>
            <a:endParaRPr lang="fr-FR"/>
          </a:p>
        </p:txBody>
      </p:sp>
    </p:spTree>
    <p:extLst>
      <p:ext uri="{BB962C8B-B14F-4D97-AF65-F5344CB8AC3E}">
        <p14:creationId xmlns:p14="http://schemas.microsoft.com/office/powerpoint/2010/main" val="11919157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3200" b="1" dirty="0" smtClean="0">
                <a:solidFill>
                  <a:srgbClr val="C00000"/>
                </a:solidFill>
                <a:latin typeface="Arial" pitchFamily="34" charset="0"/>
                <a:cs typeface="Arial" pitchFamily="34" charset="0"/>
              </a:rPr>
              <a:t> The use of </a:t>
            </a:r>
            <a:r>
              <a:rPr lang="fr-FR" sz="3200" b="1" dirty="0">
                <a:solidFill>
                  <a:srgbClr val="C00000"/>
                </a:solidFill>
                <a:latin typeface="Arial" pitchFamily="34" charset="0"/>
                <a:cs typeface="Arial" pitchFamily="34" charset="0"/>
              </a:rPr>
              <a:t>i</a:t>
            </a:r>
            <a:r>
              <a:rPr lang="fr-FR" sz="3200" b="1" dirty="0" smtClean="0">
                <a:solidFill>
                  <a:srgbClr val="C00000"/>
                </a:solidFill>
                <a:latin typeface="Arial" pitchFamily="34" charset="0"/>
                <a:cs typeface="Arial" pitchFamily="34" charset="0"/>
              </a:rPr>
              <a:t>ndirect </a:t>
            </a:r>
            <a:r>
              <a:rPr lang="fr-FR" sz="3200" b="1" dirty="0" err="1" smtClean="0">
                <a:solidFill>
                  <a:srgbClr val="C00000"/>
                </a:solidFill>
                <a:latin typeface="Arial" pitchFamily="34" charset="0"/>
                <a:cs typeface="Arial" pitchFamily="34" charset="0"/>
              </a:rPr>
              <a:t>evidence</a:t>
            </a:r>
            <a:r>
              <a:rPr lang="fr-FR" sz="3200" b="1" dirty="0" smtClean="0">
                <a:solidFill>
                  <a:srgbClr val="C00000"/>
                </a:solidFill>
                <a:latin typeface="Arial" pitchFamily="34" charset="0"/>
                <a:cs typeface="Arial" pitchFamily="34" charset="0"/>
              </a:rPr>
              <a:t> in </a:t>
            </a:r>
            <a:r>
              <a:rPr lang="fr-FR" sz="3200" b="1" dirty="0" err="1" smtClean="0">
                <a:solidFill>
                  <a:srgbClr val="C00000"/>
                </a:solidFill>
                <a:latin typeface="Arial" pitchFamily="34" charset="0"/>
                <a:cs typeface="Arial" pitchFamily="34" charset="0"/>
              </a:rPr>
              <a:t>Japan</a:t>
            </a:r>
            <a:endParaRPr lang="fr-FR" b="1" dirty="0">
              <a:solidFill>
                <a:srgbClr val="C00000"/>
              </a:solidFill>
              <a:latin typeface="Arial" pitchFamily="34" charset="0"/>
              <a:cs typeface="Arial" pitchFamily="34" charset="0"/>
            </a:endParaRPr>
          </a:p>
        </p:txBody>
      </p:sp>
      <p:sp>
        <p:nvSpPr>
          <p:cNvPr id="3" name="TextBox 2"/>
          <p:cNvSpPr txBox="1"/>
          <p:nvPr/>
        </p:nvSpPr>
        <p:spPr>
          <a:xfrm>
            <a:off x="467544" y="1628800"/>
            <a:ext cx="8352928" cy="4524315"/>
          </a:xfrm>
          <a:prstGeom prst="rect">
            <a:avLst/>
          </a:prstGeom>
          <a:noFill/>
        </p:spPr>
        <p:txBody>
          <a:bodyPr wrap="square" rtlCol="0">
            <a:spAutoFit/>
          </a:bodyPr>
          <a:lstStyle/>
          <a:p>
            <a:pPr algn="just"/>
            <a:r>
              <a:rPr lang="en-US" dirty="0">
                <a:latin typeface="Arial" pitchFamily="34" charset="0"/>
                <a:cs typeface="Arial" pitchFamily="34" charset="0"/>
              </a:rPr>
              <a:t>A cartel agreement is generally reached behind closed doors among entrepreneurs. It is a </a:t>
            </a:r>
            <a:r>
              <a:rPr lang="en-US" dirty="0" smtClean="0">
                <a:latin typeface="Arial" pitchFamily="34" charset="0"/>
                <a:cs typeface="Arial" pitchFamily="34" charset="0"/>
              </a:rPr>
              <a:t>very important </a:t>
            </a:r>
            <a:r>
              <a:rPr lang="en-US" dirty="0">
                <a:latin typeface="Arial" pitchFamily="34" charset="0"/>
                <a:cs typeface="Arial" pitchFamily="34" charset="0"/>
              </a:rPr>
              <a:t>challenge for a competition authority to determine how to detect and prove the existence of </a:t>
            </a:r>
            <a:r>
              <a:rPr lang="en-US" dirty="0" smtClean="0">
                <a:latin typeface="Arial" pitchFamily="34" charset="0"/>
                <a:cs typeface="Arial" pitchFamily="34" charset="0"/>
              </a:rPr>
              <a:t>such an </a:t>
            </a:r>
            <a:r>
              <a:rPr lang="en-US" dirty="0">
                <a:latin typeface="Arial" pitchFamily="34" charset="0"/>
                <a:cs typeface="Arial" pitchFamily="34" charset="0"/>
              </a:rPr>
              <a:t>agreement. As entrepreneurs have recently been more skillful in establishing cartel agreements for </a:t>
            </a:r>
            <a:r>
              <a:rPr lang="en-US" dirty="0" smtClean="0">
                <a:latin typeface="Arial" pitchFamily="34" charset="0"/>
                <a:cs typeface="Arial" pitchFamily="34" charset="0"/>
              </a:rPr>
              <a:t>fear of </a:t>
            </a:r>
            <a:r>
              <a:rPr lang="en-US" dirty="0">
                <a:latin typeface="Arial" pitchFamily="34" charset="0"/>
                <a:cs typeface="Arial" pitchFamily="34" charset="0"/>
              </a:rPr>
              <a:t>being prosecuted by competition authorities, it is becoming more and more difficult to detect </a:t>
            </a:r>
            <a:r>
              <a:rPr lang="en-US" dirty="0" smtClean="0">
                <a:latin typeface="Arial" pitchFamily="34" charset="0"/>
                <a:cs typeface="Arial" pitchFamily="34" charset="0"/>
              </a:rPr>
              <a:t>direct evidence </a:t>
            </a:r>
            <a:r>
              <a:rPr lang="en-US" dirty="0">
                <a:latin typeface="Arial" pitchFamily="34" charset="0"/>
                <a:cs typeface="Arial" pitchFamily="34" charset="0"/>
              </a:rPr>
              <a:t>of agreement in a cartel. Thus, in cartel cases without direct evidence, it is essential to prove </a:t>
            </a:r>
            <a:r>
              <a:rPr lang="en-US" dirty="0" smtClean="0">
                <a:latin typeface="Arial" pitchFamily="34" charset="0"/>
                <a:cs typeface="Arial" pitchFamily="34" charset="0"/>
              </a:rPr>
              <a:t>the existence </a:t>
            </a:r>
            <a:r>
              <a:rPr lang="en-US" dirty="0">
                <a:latin typeface="Arial" pitchFamily="34" charset="0"/>
                <a:cs typeface="Arial" pitchFamily="34" charset="0"/>
              </a:rPr>
              <a:t>of cartels reasonably by the accumulation of relevant facts which are established based </a:t>
            </a:r>
            <a:r>
              <a:rPr lang="en-US" dirty="0" smtClean="0">
                <a:latin typeface="Arial" pitchFamily="34" charset="0"/>
                <a:cs typeface="Arial" pitchFamily="34" charset="0"/>
              </a:rPr>
              <a:t>upon indirect </a:t>
            </a:r>
            <a:r>
              <a:rPr lang="en-US" dirty="0">
                <a:latin typeface="Arial" pitchFamily="34" charset="0"/>
                <a:cs typeface="Arial" pitchFamily="34" charset="0"/>
              </a:rPr>
              <a:t>evidences. </a:t>
            </a:r>
            <a:endParaRPr lang="en-US" dirty="0" smtClean="0">
              <a:latin typeface="Arial" pitchFamily="34" charset="0"/>
              <a:cs typeface="Arial" pitchFamily="34" charset="0"/>
            </a:endParaRPr>
          </a:p>
          <a:p>
            <a:pPr algn="just"/>
            <a:endParaRPr lang="en-US" dirty="0">
              <a:latin typeface="Arial" pitchFamily="34" charset="0"/>
              <a:cs typeface="Arial" pitchFamily="34" charset="0"/>
            </a:endParaRPr>
          </a:p>
          <a:p>
            <a:pPr algn="just"/>
            <a:r>
              <a:rPr lang="en-US" b="1" dirty="0" smtClean="0">
                <a:solidFill>
                  <a:srgbClr val="FF0000"/>
                </a:solidFill>
                <a:latin typeface="Arial" pitchFamily="34" charset="0"/>
                <a:cs typeface="Arial" pitchFamily="34" charset="0"/>
              </a:rPr>
              <a:t>The </a:t>
            </a:r>
            <a:r>
              <a:rPr lang="en-US" b="1" dirty="0">
                <a:solidFill>
                  <a:srgbClr val="FF0000"/>
                </a:solidFill>
                <a:latin typeface="Arial" pitchFamily="34" charset="0"/>
                <a:cs typeface="Arial" pitchFamily="34" charset="0"/>
              </a:rPr>
              <a:t>JFTC</a:t>
            </a:r>
            <a:r>
              <a:rPr lang="en-US" b="1" dirty="0" smtClean="0">
                <a:solidFill>
                  <a:srgbClr val="FF0000"/>
                </a:solidFill>
                <a:latin typeface="Arial" pitchFamily="34" charset="0"/>
                <a:cs typeface="Arial" pitchFamily="34" charset="0"/>
              </a:rPr>
              <a:t>, </a:t>
            </a:r>
            <a:r>
              <a:rPr lang="en-US" b="1" dirty="0">
                <a:solidFill>
                  <a:srgbClr val="FF0000"/>
                </a:solidFill>
                <a:latin typeface="Arial" pitchFamily="34" charset="0"/>
                <a:cs typeface="Arial" pitchFamily="34" charset="0"/>
              </a:rPr>
              <a:t>bases its approach on the theory that explicit agreement among </a:t>
            </a:r>
            <a:r>
              <a:rPr lang="en-US" b="1" dirty="0" smtClean="0">
                <a:solidFill>
                  <a:srgbClr val="FF0000"/>
                </a:solidFill>
                <a:latin typeface="Arial" pitchFamily="34" charset="0"/>
                <a:cs typeface="Arial" pitchFamily="34" charset="0"/>
              </a:rPr>
              <a:t>the entrepreneurs </a:t>
            </a:r>
            <a:r>
              <a:rPr lang="en-US" b="1" dirty="0">
                <a:solidFill>
                  <a:srgbClr val="FF0000"/>
                </a:solidFill>
                <a:latin typeface="Arial" pitchFamily="34" charset="0"/>
                <a:cs typeface="Arial" pitchFamily="34" charset="0"/>
              </a:rPr>
              <a:t>is not necessary to prove a cartel agreement; i.e., liaison of intention, and a tacit </a:t>
            </a:r>
            <a:r>
              <a:rPr lang="en-US" b="1" dirty="0" smtClean="0">
                <a:solidFill>
                  <a:srgbClr val="FF0000"/>
                </a:solidFill>
                <a:latin typeface="Arial" pitchFamily="34" charset="0"/>
                <a:cs typeface="Arial" pitchFamily="34" charset="0"/>
              </a:rPr>
              <a:t>agreement suffices</a:t>
            </a:r>
            <a:r>
              <a:rPr lang="en-US" dirty="0">
                <a:latin typeface="Arial" pitchFamily="34" charset="0"/>
                <a:cs typeface="Arial" pitchFamily="34" charset="0"/>
              </a:rPr>
              <a:t>. </a:t>
            </a:r>
            <a:endParaRPr lang="en-US" dirty="0" smtClean="0">
              <a:latin typeface="Arial" pitchFamily="34" charset="0"/>
              <a:cs typeface="Arial" pitchFamily="34" charset="0"/>
            </a:endParaRPr>
          </a:p>
          <a:p>
            <a:pPr algn="just"/>
            <a:endParaRPr lang="en-US" dirty="0">
              <a:latin typeface="Arial" pitchFamily="34" charset="0"/>
              <a:cs typeface="Arial" pitchFamily="34" charset="0"/>
            </a:endParaRPr>
          </a:p>
          <a:p>
            <a:pPr algn="just"/>
            <a:r>
              <a:rPr lang="en-US" dirty="0" smtClean="0">
                <a:latin typeface="Arial" pitchFamily="34" charset="0"/>
                <a:cs typeface="Arial" pitchFamily="34" charset="0"/>
              </a:rPr>
              <a:t>In </a:t>
            </a:r>
            <a:r>
              <a:rPr lang="en-US" dirty="0">
                <a:latin typeface="Arial" pitchFamily="34" charset="0"/>
                <a:cs typeface="Arial" pitchFamily="34" charset="0"/>
              </a:rPr>
              <a:t>the Toshiba Chemical case, which involved a cartel without direct evidence, the Tokyo </a:t>
            </a:r>
            <a:r>
              <a:rPr lang="en-US" dirty="0" smtClean="0">
                <a:latin typeface="Arial" pitchFamily="34" charset="0"/>
                <a:cs typeface="Arial" pitchFamily="34" charset="0"/>
              </a:rPr>
              <a:t>High Court </a:t>
            </a:r>
            <a:r>
              <a:rPr lang="en-US" dirty="0" err="1">
                <a:latin typeface="Arial" pitchFamily="34" charset="0"/>
                <a:cs typeface="Arial" pitchFamily="34" charset="0"/>
              </a:rPr>
              <a:t>recognised</a:t>
            </a:r>
            <a:r>
              <a:rPr lang="en-US" dirty="0">
                <a:latin typeface="Arial" pitchFamily="34" charset="0"/>
                <a:cs typeface="Arial" pitchFamily="34" charset="0"/>
              </a:rPr>
              <a:t> this theory.</a:t>
            </a:r>
            <a:endParaRPr lang="fr-FR"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32</a:t>
            </a:fld>
            <a:endParaRPr lang="fr-FR"/>
          </a:p>
        </p:txBody>
      </p:sp>
    </p:spTree>
    <p:extLst>
      <p:ext uri="{BB962C8B-B14F-4D97-AF65-F5344CB8AC3E}">
        <p14:creationId xmlns:p14="http://schemas.microsoft.com/office/powerpoint/2010/main" val="42844573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normAutofit fontScale="90000"/>
          </a:bodyPr>
          <a:lstStyle/>
          <a:p>
            <a:r>
              <a:rPr lang="fr-FR" sz="3600" b="1" dirty="0" err="1" smtClean="0">
                <a:solidFill>
                  <a:srgbClr val="C00000"/>
                </a:solidFill>
                <a:latin typeface="Arial" pitchFamily="34" charset="0"/>
                <a:cs typeface="Arial" pitchFamily="34" charset="0"/>
              </a:rPr>
              <a:t>Establishing</a:t>
            </a:r>
            <a:r>
              <a:rPr lang="fr-FR" sz="3600" b="1" dirty="0" smtClean="0">
                <a:solidFill>
                  <a:srgbClr val="C00000"/>
                </a:solidFill>
                <a:latin typeface="Arial" pitchFamily="34" charset="0"/>
                <a:cs typeface="Arial" pitchFamily="34" charset="0"/>
              </a:rPr>
              <a:t> the proof of a </a:t>
            </a:r>
            <a:r>
              <a:rPr lang="fr-FR" sz="3600" b="1" dirty="0" err="1" smtClean="0">
                <a:solidFill>
                  <a:srgbClr val="C00000"/>
                </a:solidFill>
                <a:latin typeface="Arial" pitchFamily="34" charset="0"/>
                <a:cs typeface="Arial" pitchFamily="34" charset="0"/>
              </a:rPr>
              <a:t>tacit</a:t>
            </a:r>
            <a:r>
              <a:rPr lang="fr-FR" sz="3600" b="1" dirty="0" smtClean="0">
                <a:solidFill>
                  <a:srgbClr val="C00000"/>
                </a:solidFill>
                <a:latin typeface="Arial" pitchFamily="34" charset="0"/>
                <a:cs typeface="Arial" pitchFamily="34" charset="0"/>
              </a:rPr>
              <a:t> agreement in </a:t>
            </a:r>
            <a:r>
              <a:rPr lang="fr-FR" sz="3600" b="1" dirty="0" err="1" smtClean="0">
                <a:solidFill>
                  <a:srgbClr val="C00000"/>
                </a:solidFill>
                <a:latin typeface="Arial" pitchFamily="34" charset="0"/>
                <a:cs typeface="Arial" pitchFamily="34" charset="0"/>
              </a:rPr>
              <a:t>Japan</a:t>
            </a:r>
            <a:endParaRPr lang="fr-FR" sz="3600" b="1" dirty="0">
              <a:solidFill>
                <a:srgbClr val="C00000"/>
              </a:solidFill>
              <a:latin typeface="Arial" pitchFamily="34" charset="0"/>
              <a:cs typeface="Arial" pitchFamily="34" charset="0"/>
            </a:endParaRPr>
          </a:p>
        </p:txBody>
      </p:sp>
      <p:sp>
        <p:nvSpPr>
          <p:cNvPr id="3" name="TextBox 2"/>
          <p:cNvSpPr txBox="1"/>
          <p:nvPr/>
        </p:nvSpPr>
        <p:spPr>
          <a:xfrm>
            <a:off x="323528" y="1268760"/>
            <a:ext cx="8424936" cy="5355312"/>
          </a:xfrm>
          <a:prstGeom prst="rect">
            <a:avLst/>
          </a:prstGeom>
          <a:noFill/>
        </p:spPr>
        <p:txBody>
          <a:bodyPr wrap="square" rtlCol="0">
            <a:spAutoFit/>
          </a:bodyPr>
          <a:lstStyle/>
          <a:p>
            <a:r>
              <a:rPr lang="en-US" dirty="0" smtClean="0">
                <a:latin typeface="Arial" pitchFamily="34" charset="0"/>
                <a:cs typeface="Arial" pitchFamily="34" charset="0"/>
              </a:rPr>
              <a:t>Different </a:t>
            </a:r>
            <a:r>
              <a:rPr lang="en-US" dirty="0">
                <a:latin typeface="Arial" pitchFamily="34" charset="0"/>
                <a:cs typeface="Arial" pitchFamily="34" charset="0"/>
              </a:rPr>
              <a:t>cases require different forms of evidence to prove the existence of a liaison of intention.</a:t>
            </a:r>
            <a:r>
              <a:rPr lang="en-US" dirty="0" smtClean="0">
                <a:latin typeface="Arial" pitchFamily="34" charset="0"/>
                <a:cs typeface="Arial" pitchFamily="34" charset="0"/>
              </a:rPr>
              <a:t> In </a:t>
            </a:r>
            <a:r>
              <a:rPr lang="en-US" dirty="0">
                <a:latin typeface="Arial" pitchFamily="34" charset="0"/>
                <a:cs typeface="Arial" pitchFamily="34" charset="0"/>
              </a:rPr>
              <a:t>particular, judgment on a tacit liaison of intention has to be made on a case-by-case basis. </a:t>
            </a:r>
            <a:endParaRPr lang="en-US" dirty="0" smtClean="0">
              <a:latin typeface="Arial" pitchFamily="34" charset="0"/>
              <a:cs typeface="Arial" pitchFamily="34" charset="0"/>
            </a:endParaRPr>
          </a:p>
          <a:p>
            <a:endParaRPr lang="en-US" dirty="0">
              <a:latin typeface="Arial" pitchFamily="34" charset="0"/>
              <a:cs typeface="Arial" pitchFamily="34" charset="0"/>
            </a:endParaRPr>
          </a:p>
          <a:p>
            <a:r>
              <a:rPr lang="en-US" dirty="0" smtClean="0">
                <a:latin typeface="Arial" pitchFamily="34" charset="0"/>
                <a:cs typeface="Arial" pitchFamily="34" charset="0"/>
              </a:rPr>
              <a:t>The three criteria </a:t>
            </a:r>
            <a:r>
              <a:rPr lang="en-US" dirty="0">
                <a:latin typeface="Arial" pitchFamily="34" charset="0"/>
                <a:cs typeface="Arial" pitchFamily="34" charset="0"/>
              </a:rPr>
              <a:t>identified in the Toshiba Chemical case would require that the following indirect facts, </a:t>
            </a:r>
            <a:r>
              <a:rPr lang="en-US" dirty="0" smtClean="0">
                <a:latin typeface="Arial" pitchFamily="34" charset="0"/>
                <a:cs typeface="Arial" pitchFamily="34" charset="0"/>
              </a:rPr>
              <a:t>for example</a:t>
            </a:r>
            <a:r>
              <a:rPr lang="en-US" dirty="0">
                <a:latin typeface="Arial" pitchFamily="34" charset="0"/>
                <a:cs typeface="Arial" pitchFamily="34" charset="0"/>
              </a:rPr>
              <a:t>, be found</a:t>
            </a:r>
            <a:r>
              <a:rPr lang="en-US" dirty="0" smtClean="0">
                <a:latin typeface="Arial" pitchFamily="34" charset="0"/>
                <a:cs typeface="Arial" pitchFamily="34" charset="0"/>
              </a:rPr>
              <a:t>:</a:t>
            </a:r>
          </a:p>
          <a:p>
            <a:endParaRPr lang="en-US" dirty="0">
              <a:latin typeface="Arial" pitchFamily="34" charset="0"/>
              <a:cs typeface="Arial" pitchFamily="34" charset="0"/>
            </a:endParaRPr>
          </a:p>
          <a:p>
            <a:r>
              <a:rPr lang="en-US" dirty="0">
                <a:latin typeface="Arial" pitchFamily="34" charset="0"/>
                <a:cs typeface="Arial" pitchFamily="34" charset="0"/>
              </a:rPr>
              <a:t>•  </a:t>
            </a:r>
            <a:r>
              <a:rPr lang="en-US" b="1" dirty="0">
                <a:solidFill>
                  <a:srgbClr val="FF0000"/>
                </a:solidFill>
                <a:latin typeface="Arial" pitchFamily="34" charset="0"/>
                <a:cs typeface="Arial" pitchFamily="34" charset="0"/>
              </a:rPr>
              <a:t>Existence of prior exchange of information and opinions among the parties concerned</a:t>
            </a:r>
          </a:p>
          <a:p>
            <a:r>
              <a:rPr lang="en-US" dirty="0">
                <a:latin typeface="Arial" pitchFamily="34" charset="0"/>
                <a:cs typeface="Arial" pitchFamily="34" charset="0"/>
              </a:rPr>
              <a:t>−  Frequent meetings prior to the price increase</a:t>
            </a:r>
          </a:p>
          <a:p>
            <a:r>
              <a:rPr lang="en-US" dirty="0">
                <a:latin typeface="Arial" pitchFamily="34" charset="0"/>
                <a:cs typeface="Arial" pitchFamily="34" charset="0"/>
              </a:rPr>
              <a:t>−  Telephone conversation or e-mail on such meetings</a:t>
            </a:r>
          </a:p>
          <a:p>
            <a:r>
              <a:rPr lang="en-US" b="1" dirty="0">
                <a:solidFill>
                  <a:srgbClr val="FF0000"/>
                </a:solidFill>
                <a:latin typeface="Arial" pitchFamily="34" charset="0"/>
                <a:cs typeface="Arial" pitchFamily="34" charset="0"/>
              </a:rPr>
              <a:t>•  Content of negotiations among the parties concerned</a:t>
            </a:r>
          </a:p>
          <a:p>
            <a:r>
              <a:rPr lang="en-US" dirty="0">
                <a:latin typeface="Arial" pitchFamily="34" charset="0"/>
                <a:cs typeface="Arial" pitchFamily="34" charset="0"/>
              </a:rPr>
              <a:t>−  Current condition of the industry</a:t>
            </a:r>
          </a:p>
          <a:p>
            <a:r>
              <a:rPr lang="en-US" dirty="0">
                <a:latin typeface="Arial" pitchFamily="34" charset="0"/>
                <a:cs typeface="Arial" pitchFamily="34" charset="0"/>
              </a:rPr>
              <a:t>−  Exchange of information on current price, etc. </a:t>
            </a:r>
          </a:p>
          <a:p>
            <a:r>
              <a:rPr lang="en-US" dirty="0">
                <a:latin typeface="Arial" pitchFamily="34" charset="0"/>
                <a:cs typeface="Arial" pitchFamily="34" charset="0"/>
              </a:rPr>
              <a:t>−  Declaration of intention to raise the price</a:t>
            </a:r>
          </a:p>
          <a:p>
            <a:r>
              <a:rPr lang="en-US" dirty="0">
                <a:latin typeface="Arial" pitchFamily="34" charset="0"/>
                <a:cs typeface="Arial" pitchFamily="34" charset="0"/>
              </a:rPr>
              <a:t>−  Discussion of measures to be taken against discounters</a:t>
            </a:r>
          </a:p>
          <a:p>
            <a:r>
              <a:rPr lang="en-US" b="1" dirty="0">
                <a:solidFill>
                  <a:srgbClr val="FF0000"/>
                </a:solidFill>
                <a:latin typeface="Arial" pitchFamily="34" charset="0"/>
                <a:cs typeface="Arial" pitchFamily="34" charset="0"/>
              </a:rPr>
              <a:t>•  Concerted act as a result</a:t>
            </a:r>
          </a:p>
          <a:p>
            <a:r>
              <a:rPr lang="en-US" dirty="0">
                <a:latin typeface="Arial" pitchFamily="34" charset="0"/>
                <a:cs typeface="Arial" pitchFamily="34" charset="0"/>
              </a:rPr>
              <a:t>−  Actual price-raising by the entrepreneurs</a:t>
            </a:r>
          </a:p>
          <a:p>
            <a:r>
              <a:rPr lang="en-US" dirty="0">
                <a:latin typeface="Arial" pitchFamily="34" charset="0"/>
                <a:cs typeface="Arial" pitchFamily="34" charset="0"/>
              </a:rPr>
              <a:t>−  Entrepreneurs pricing decision process</a:t>
            </a:r>
            <a:endParaRPr lang="fr-FR"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33</a:t>
            </a:fld>
            <a:endParaRPr lang="fr-FR"/>
          </a:p>
        </p:txBody>
      </p:sp>
    </p:spTree>
    <p:extLst>
      <p:ext uri="{BB962C8B-B14F-4D97-AF65-F5344CB8AC3E}">
        <p14:creationId xmlns:p14="http://schemas.microsoft.com/office/powerpoint/2010/main" val="39779334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200" b="1" dirty="0" smtClean="0">
                <a:solidFill>
                  <a:srgbClr val="C00000"/>
                </a:solidFill>
                <a:latin typeface="Arial" pitchFamily="34" charset="0"/>
                <a:cs typeface="Arial" pitchFamily="34" charset="0"/>
              </a:rPr>
              <a:t>Case 3: </a:t>
            </a:r>
            <a:r>
              <a:rPr lang="fr-FR" sz="3200" b="1" dirty="0" err="1" smtClean="0">
                <a:solidFill>
                  <a:srgbClr val="C00000"/>
                </a:solidFill>
                <a:latin typeface="Arial" pitchFamily="34" charset="0"/>
                <a:cs typeface="Arial" pitchFamily="34" charset="0"/>
              </a:rPr>
              <a:t>economic</a:t>
            </a:r>
            <a:r>
              <a:rPr lang="fr-FR" sz="3200" b="1" dirty="0" smtClean="0">
                <a:solidFill>
                  <a:srgbClr val="C00000"/>
                </a:solidFill>
                <a:latin typeface="Arial" pitchFamily="34" charset="0"/>
                <a:cs typeface="Arial" pitchFamily="34" charset="0"/>
              </a:rPr>
              <a:t> </a:t>
            </a:r>
            <a:r>
              <a:rPr lang="fr-FR" sz="3200" b="1" dirty="0" err="1" smtClean="0">
                <a:solidFill>
                  <a:srgbClr val="C00000"/>
                </a:solidFill>
                <a:latin typeface="Arial" pitchFamily="34" charset="0"/>
                <a:cs typeface="Arial" pitchFamily="34" charset="0"/>
              </a:rPr>
              <a:t>evidence</a:t>
            </a:r>
            <a:r>
              <a:rPr lang="fr-FR" sz="3200" b="1" dirty="0" smtClean="0">
                <a:solidFill>
                  <a:srgbClr val="C00000"/>
                </a:solidFill>
                <a:latin typeface="Arial" pitchFamily="34" charset="0"/>
                <a:cs typeface="Arial" pitchFamily="34" charset="0"/>
              </a:rPr>
              <a:t> and communication </a:t>
            </a:r>
            <a:r>
              <a:rPr lang="fr-FR" sz="3200" b="1" dirty="0" err="1" smtClean="0">
                <a:solidFill>
                  <a:srgbClr val="C00000"/>
                </a:solidFill>
                <a:latin typeface="Arial" pitchFamily="34" charset="0"/>
                <a:cs typeface="Arial" pitchFamily="34" charset="0"/>
              </a:rPr>
              <a:t>evidence</a:t>
            </a:r>
            <a:endParaRPr lang="fr-FR" sz="3200" b="1" dirty="0">
              <a:solidFill>
                <a:srgbClr val="C00000"/>
              </a:solidFill>
              <a:latin typeface="Arial" pitchFamily="34" charset="0"/>
              <a:cs typeface="Arial" pitchFamily="34" charset="0"/>
            </a:endParaRPr>
          </a:p>
        </p:txBody>
      </p:sp>
      <p:sp>
        <p:nvSpPr>
          <p:cNvPr id="3" name="TextBox 2"/>
          <p:cNvSpPr txBox="1"/>
          <p:nvPr/>
        </p:nvSpPr>
        <p:spPr>
          <a:xfrm>
            <a:off x="395536" y="1700808"/>
            <a:ext cx="8352928" cy="4247317"/>
          </a:xfrm>
          <a:prstGeom prst="rect">
            <a:avLst/>
          </a:prstGeom>
          <a:noFill/>
        </p:spPr>
        <p:txBody>
          <a:bodyPr wrap="square" rtlCol="0">
            <a:spAutoFit/>
          </a:bodyPr>
          <a:lstStyle/>
          <a:p>
            <a:pPr algn="just"/>
            <a:r>
              <a:rPr lang="en-US" dirty="0" smtClean="0">
                <a:latin typeface="Arial" pitchFamily="34" charset="0"/>
                <a:cs typeface="Arial" pitchFamily="34" charset="0"/>
              </a:rPr>
              <a:t>Facts of the case:</a:t>
            </a:r>
          </a:p>
          <a:p>
            <a:pPr algn="just"/>
            <a:endParaRPr lang="en-US" dirty="0">
              <a:latin typeface="Arial" pitchFamily="34" charset="0"/>
              <a:cs typeface="Arial" pitchFamily="34" charset="0"/>
            </a:endParaRPr>
          </a:p>
          <a:p>
            <a:pPr algn="just"/>
            <a:r>
              <a:rPr lang="en-US" dirty="0" smtClean="0">
                <a:latin typeface="Arial" pitchFamily="34" charset="0"/>
                <a:cs typeface="Arial" pitchFamily="34" charset="0"/>
              </a:rPr>
              <a:t>1)The production of an industrial product is highly concentrated ( there are just a few producers)</a:t>
            </a:r>
          </a:p>
          <a:p>
            <a:pPr marL="342900" indent="-342900" algn="just">
              <a:buAutoNum type="arabicParenR"/>
            </a:pPr>
            <a:endParaRPr lang="en-US" dirty="0">
              <a:latin typeface="Arial" pitchFamily="34" charset="0"/>
              <a:cs typeface="Arial" pitchFamily="34" charset="0"/>
            </a:endParaRPr>
          </a:p>
          <a:p>
            <a:pPr algn="just"/>
            <a:r>
              <a:rPr lang="en-US" dirty="0" smtClean="0">
                <a:latin typeface="Arial" pitchFamily="34" charset="0"/>
                <a:cs typeface="Arial" pitchFamily="34" charset="0"/>
              </a:rPr>
              <a:t>2) The product is homogeneous</a:t>
            </a:r>
          </a:p>
          <a:p>
            <a:pPr marL="342900" indent="-342900" algn="just">
              <a:buAutoNum type="arabicParenR"/>
            </a:pPr>
            <a:endParaRPr lang="en-US" dirty="0">
              <a:latin typeface="Arial" pitchFamily="34" charset="0"/>
              <a:cs typeface="Arial" pitchFamily="34" charset="0"/>
            </a:endParaRPr>
          </a:p>
          <a:p>
            <a:pPr algn="just"/>
            <a:r>
              <a:rPr lang="en-US" dirty="0" smtClean="0">
                <a:latin typeface="Arial" pitchFamily="34" charset="0"/>
                <a:cs typeface="Arial" pitchFamily="34" charset="0"/>
              </a:rPr>
              <a:t>3) Price is the most important feature of competition</a:t>
            </a:r>
          </a:p>
          <a:p>
            <a:pPr marL="342900" indent="-342900" algn="just">
              <a:buAutoNum type="arabicParenR"/>
            </a:pPr>
            <a:endParaRPr lang="en-US" dirty="0" smtClean="0">
              <a:latin typeface="Arial" pitchFamily="34" charset="0"/>
              <a:cs typeface="Arial" pitchFamily="34" charset="0"/>
            </a:endParaRPr>
          </a:p>
          <a:p>
            <a:pPr algn="just"/>
            <a:r>
              <a:rPr lang="en-US" dirty="0" smtClean="0">
                <a:latin typeface="Arial" pitchFamily="34" charset="0"/>
                <a:cs typeface="Arial" pitchFamily="34" charset="0"/>
              </a:rPr>
              <a:t>4) Several </a:t>
            </a:r>
            <a:r>
              <a:rPr lang="en-US" dirty="0">
                <a:latin typeface="Arial" pitchFamily="34" charset="0"/>
                <a:cs typeface="Arial" pitchFamily="34" charset="0"/>
              </a:rPr>
              <a:t>times in the relevant period </a:t>
            </a:r>
            <a:r>
              <a:rPr lang="en-US" dirty="0" smtClean="0">
                <a:latin typeface="Arial" pitchFamily="34" charset="0"/>
                <a:cs typeface="Arial" pitchFamily="34" charset="0"/>
              </a:rPr>
              <a:t>the producers  raise their </a:t>
            </a:r>
            <a:r>
              <a:rPr lang="en-US" dirty="0">
                <a:latin typeface="Arial" pitchFamily="34" charset="0"/>
                <a:cs typeface="Arial" pitchFamily="34" charset="0"/>
              </a:rPr>
              <a:t>list prices </a:t>
            </a:r>
            <a:r>
              <a:rPr lang="en-US" dirty="0" smtClean="0">
                <a:latin typeface="Arial" pitchFamily="34" charset="0"/>
                <a:cs typeface="Arial" pitchFamily="34" charset="0"/>
              </a:rPr>
              <a:t>by</a:t>
            </a:r>
          </a:p>
          <a:p>
            <a:pPr algn="just"/>
            <a:r>
              <a:rPr lang="en-US" dirty="0" smtClean="0">
                <a:latin typeface="Arial" pitchFamily="34" charset="0"/>
                <a:cs typeface="Arial" pitchFamily="34" charset="0"/>
              </a:rPr>
              <a:t>identical </a:t>
            </a:r>
            <a:r>
              <a:rPr lang="en-US" dirty="0">
                <a:latin typeface="Arial" pitchFamily="34" charset="0"/>
                <a:cs typeface="Arial" pitchFamily="34" charset="0"/>
              </a:rPr>
              <a:t>amounts and within close time frames. </a:t>
            </a:r>
            <a:endParaRPr lang="en-US" dirty="0" smtClean="0">
              <a:latin typeface="Arial" pitchFamily="34" charset="0"/>
              <a:cs typeface="Arial" pitchFamily="34" charset="0"/>
            </a:endParaRPr>
          </a:p>
          <a:p>
            <a:pPr algn="just"/>
            <a:endParaRPr lang="en-US" dirty="0">
              <a:latin typeface="Arial" pitchFamily="34" charset="0"/>
              <a:cs typeface="Arial" pitchFamily="34" charset="0"/>
            </a:endParaRPr>
          </a:p>
          <a:p>
            <a:pPr algn="just"/>
            <a:r>
              <a:rPr lang="en-US" dirty="0" smtClean="0">
                <a:latin typeface="Arial" pitchFamily="34" charset="0"/>
                <a:cs typeface="Arial" pitchFamily="34" charset="0"/>
              </a:rPr>
              <a:t>5) There are high fixed costs in the industry</a:t>
            </a:r>
          </a:p>
          <a:p>
            <a:pPr algn="just"/>
            <a:endParaRPr lang="en-US" dirty="0">
              <a:latin typeface="Arial" pitchFamily="34" charset="0"/>
              <a:cs typeface="Arial" pitchFamily="34" charset="0"/>
            </a:endParaRPr>
          </a:p>
          <a:p>
            <a:pPr algn="just"/>
            <a:endParaRPr lang="en-US"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34</a:t>
            </a:fld>
            <a:endParaRPr lang="fr-FR"/>
          </a:p>
        </p:txBody>
      </p:sp>
    </p:spTree>
    <p:extLst>
      <p:ext uri="{BB962C8B-B14F-4D97-AF65-F5344CB8AC3E}">
        <p14:creationId xmlns:p14="http://schemas.microsoft.com/office/powerpoint/2010/main" val="23213319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200" b="1" dirty="0">
                <a:solidFill>
                  <a:srgbClr val="C00000"/>
                </a:solidFill>
                <a:latin typeface="Arial" pitchFamily="34" charset="0"/>
                <a:cs typeface="Arial" pitchFamily="34" charset="0"/>
              </a:rPr>
              <a:t>Case 3</a:t>
            </a:r>
            <a:r>
              <a:rPr lang="fr-FR" sz="3200" b="1" dirty="0" smtClean="0">
                <a:solidFill>
                  <a:srgbClr val="C00000"/>
                </a:solidFill>
                <a:latin typeface="Arial" pitchFamily="34" charset="0"/>
                <a:cs typeface="Arial" pitchFamily="34" charset="0"/>
              </a:rPr>
              <a:t>: </a:t>
            </a:r>
            <a:r>
              <a:rPr lang="fr-FR" sz="3200" b="1" dirty="0" err="1" smtClean="0">
                <a:solidFill>
                  <a:srgbClr val="C00000"/>
                </a:solidFill>
                <a:latin typeface="Arial" pitchFamily="34" charset="0"/>
                <a:cs typeface="Arial" pitchFamily="34" charset="0"/>
              </a:rPr>
              <a:t>economic</a:t>
            </a:r>
            <a:r>
              <a:rPr lang="fr-FR" sz="3200" b="1" dirty="0" smtClean="0">
                <a:solidFill>
                  <a:srgbClr val="C00000"/>
                </a:solidFill>
                <a:latin typeface="Arial" pitchFamily="34" charset="0"/>
                <a:cs typeface="Arial" pitchFamily="34" charset="0"/>
              </a:rPr>
              <a:t> </a:t>
            </a:r>
            <a:r>
              <a:rPr lang="fr-FR" sz="3200" b="1" dirty="0" err="1" smtClean="0">
                <a:solidFill>
                  <a:srgbClr val="C00000"/>
                </a:solidFill>
                <a:latin typeface="Arial" pitchFamily="34" charset="0"/>
                <a:cs typeface="Arial" pitchFamily="34" charset="0"/>
              </a:rPr>
              <a:t>evidence</a:t>
            </a:r>
            <a:r>
              <a:rPr lang="fr-FR" sz="3200" b="1" dirty="0" smtClean="0">
                <a:solidFill>
                  <a:srgbClr val="C00000"/>
                </a:solidFill>
                <a:latin typeface="Arial" pitchFamily="34" charset="0"/>
                <a:cs typeface="Arial" pitchFamily="34" charset="0"/>
              </a:rPr>
              <a:t> and communication </a:t>
            </a:r>
            <a:r>
              <a:rPr lang="fr-FR" sz="3200" b="1" dirty="0" err="1" smtClean="0">
                <a:solidFill>
                  <a:srgbClr val="C00000"/>
                </a:solidFill>
                <a:latin typeface="Arial" pitchFamily="34" charset="0"/>
                <a:cs typeface="Arial" pitchFamily="34" charset="0"/>
              </a:rPr>
              <a:t>evidence</a:t>
            </a:r>
            <a:endParaRPr lang="fr-FR" sz="3200" dirty="0"/>
          </a:p>
        </p:txBody>
      </p:sp>
      <p:sp>
        <p:nvSpPr>
          <p:cNvPr id="3" name="TextBox 2"/>
          <p:cNvSpPr txBox="1"/>
          <p:nvPr/>
        </p:nvSpPr>
        <p:spPr>
          <a:xfrm>
            <a:off x="395536" y="1772816"/>
            <a:ext cx="8352928" cy="3693319"/>
          </a:xfrm>
          <a:prstGeom prst="rect">
            <a:avLst/>
          </a:prstGeom>
          <a:noFill/>
        </p:spPr>
        <p:txBody>
          <a:bodyPr wrap="square" rtlCol="0">
            <a:spAutoFit/>
          </a:bodyPr>
          <a:lstStyle/>
          <a:p>
            <a:pPr algn="just"/>
            <a:r>
              <a:rPr lang="en-US" dirty="0" smtClean="0">
                <a:latin typeface="Arial" pitchFamily="34" charset="0"/>
                <a:cs typeface="Arial" pitchFamily="34" charset="0"/>
              </a:rPr>
              <a:t>Facts of the case</a:t>
            </a:r>
          </a:p>
          <a:p>
            <a:pPr algn="just"/>
            <a:endParaRPr lang="en-US" dirty="0">
              <a:latin typeface="Arial" pitchFamily="34" charset="0"/>
              <a:cs typeface="Arial" pitchFamily="34" charset="0"/>
            </a:endParaRPr>
          </a:p>
          <a:p>
            <a:pPr algn="just"/>
            <a:r>
              <a:rPr lang="en-US" dirty="0">
                <a:latin typeface="Arial" pitchFamily="34" charset="0"/>
                <a:cs typeface="Arial" pitchFamily="34" charset="0"/>
              </a:rPr>
              <a:t>5) There is substantial excess capacity</a:t>
            </a:r>
          </a:p>
          <a:p>
            <a:pPr marL="342900" indent="-342900" algn="just">
              <a:buAutoNum type="arabicParenR"/>
            </a:pPr>
            <a:endParaRPr lang="en-US" dirty="0">
              <a:latin typeface="Arial" pitchFamily="34" charset="0"/>
              <a:cs typeface="Arial" pitchFamily="34" charset="0"/>
            </a:endParaRPr>
          </a:p>
          <a:p>
            <a:pPr algn="just"/>
            <a:r>
              <a:rPr lang="en-US" dirty="0">
                <a:latin typeface="Arial" pitchFamily="34" charset="0"/>
                <a:cs typeface="Arial" pitchFamily="34" charset="0"/>
              </a:rPr>
              <a:t>6) The increases were not prompted by any change in costs or demand, and their result was to attract a new entrant. </a:t>
            </a:r>
          </a:p>
          <a:p>
            <a:pPr marL="342900" indent="-342900" algn="just">
              <a:buAutoNum type="arabicParenR"/>
            </a:pPr>
            <a:endParaRPr lang="en-US" dirty="0">
              <a:latin typeface="Arial" pitchFamily="34" charset="0"/>
              <a:cs typeface="Arial" pitchFamily="34" charset="0"/>
            </a:endParaRPr>
          </a:p>
          <a:p>
            <a:pPr algn="just"/>
            <a:r>
              <a:rPr lang="en-US" dirty="0" smtClean="0">
                <a:latin typeface="Arial" pitchFamily="34" charset="0"/>
                <a:cs typeface="Arial" pitchFamily="34" charset="0"/>
              </a:rPr>
              <a:t>7) There were </a:t>
            </a:r>
            <a:r>
              <a:rPr lang="en-US" dirty="0">
                <a:latin typeface="Arial" pitchFamily="34" charset="0"/>
                <a:cs typeface="Arial" pitchFamily="34" charset="0"/>
              </a:rPr>
              <a:t>a series of meetings and communications in which prices were discussed. </a:t>
            </a:r>
            <a:endParaRPr lang="en-US" dirty="0" smtClean="0">
              <a:latin typeface="Arial" pitchFamily="34" charset="0"/>
              <a:cs typeface="Arial" pitchFamily="34" charset="0"/>
            </a:endParaRPr>
          </a:p>
          <a:p>
            <a:pPr algn="just"/>
            <a:endParaRPr lang="en-US" dirty="0" smtClean="0">
              <a:latin typeface="Arial" pitchFamily="34" charset="0"/>
              <a:cs typeface="Arial" pitchFamily="34" charset="0"/>
            </a:endParaRPr>
          </a:p>
          <a:p>
            <a:pPr algn="just"/>
            <a:r>
              <a:rPr lang="en-US" dirty="0" smtClean="0">
                <a:latin typeface="Arial" pitchFamily="34" charset="0"/>
                <a:cs typeface="Arial" pitchFamily="34" charset="0"/>
              </a:rPr>
              <a:t>8) Internal </a:t>
            </a:r>
            <a:r>
              <a:rPr lang="en-US" dirty="0">
                <a:latin typeface="Arial" pitchFamily="34" charset="0"/>
                <a:cs typeface="Arial" pitchFamily="34" charset="0"/>
              </a:rPr>
              <a:t>records of </a:t>
            </a:r>
            <a:r>
              <a:rPr lang="en-US" dirty="0" smtClean="0">
                <a:latin typeface="Arial" pitchFamily="34" charset="0"/>
                <a:cs typeface="Arial" pitchFamily="34" charset="0"/>
              </a:rPr>
              <a:t>the participants </a:t>
            </a:r>
            <a:r>
              <a:rPr lang="en-US" dirty="0">
                <a:latin typeface="Arial" pitchFamily="34" charset="0"/>
                <a:cs typeface="Arial" pitchFamily="34" charset="0"/>
              </a:rPr>
              <a:t>indicated that they typically had knowledge of one </a:t>
            </a:r>
            <a:r>
              <a:rPr lang="en-US" dirty="0" err="1" smtClean="0">
                <a:latin typeface="Arial" pitchFamily="34" charset="0"/>
                <a:cs typeface="Arial" pitchFamily="34" charset="0"/>
              </a:rPr>
              <a:t>another’</a:t>
            </a:r>
            <a:r>
              <a:rPr lang="en-US" dirty="0" err="1">
                <a:latin typeface="Arial" pitchFamily="34" charset="0"/>
                <a:cs typeface="Arial" pitchFamily="34" charset="0"/>
              </a:rPr>
              <a:t>s</a:t>
            </a:r>
            <a:r>
              <a:rPr lang="en-US" dirty="0">
                <a:latin typeface="Arial" pitchFamily="34" charset="0"/>
                <a:cs typeface="Arial" pitchFamily="34" charset="0"/>
              </a:rPr>
              <a:t> pricing policies that they </a:t>
            </a:r>
            <a:r>
              <a:rPr lang="en-US" dirty="0" smtClean="0">
                <a:latin typeface="Arial" pitchFamily="34" charset="0"/>
                <a:cs typeface="Arial" pitchFamily="34" charset="0"/>
              </a:rPr>
              <a:t>could not </a:t>
            </a:r>
            <a:r>
              <a:rPr lang="en-US" dirty="0">
                <a:latin typeface="Arial" pitchFamily="34" charset="0"/>
                <a:cs typeface="Arial" pitchFamily="34" charset="0"/>
              </a:rPr>
              <a:t>have acquired by public means. </a:t>
            </a:r>
          </a:p>
        </p:txBody>
      </p:sp>
      <p:sp>
        <p:nvSpPr>
          <p:cNvPr id="4" name="Slide Number Placeholder 3"/>
          <p:cNvSpPr>
            <a:spLocks noGrp="1"/>
          </p:cNvSpPr>
          <p:nvPr>
            <p:ph type="sldNum" sz="quarter" idx="12"/>
          </p:nvPr>
        </p:nvSpPr>
        <p:spPr/>
        <p:txBody>
          <a:bodyPr/>
          <a:lstStyle/>
          <a:p>
            <a:fld id="{86E64AF1-B2DA-4863-ADC3-8EDCD797695C}" type="slidenum">
              <a:rPr lang="fr-FR" smtClean="0"/>
              <a:t>35</a:t>
            </a:fld>
            <a:endParaRPr lang="fr-FR"/>
          </a:p>
        </p:txBody>
      </p:sp>
    </p:spTree>
    <p:extLst>
      <p:ext uri="{BB962C8B-B14F-4D97-AF65-F5344CB8AC3E}">
        <p14:creationId xmlns:p14="http://schemas.microsoft.com/office/powerpoint/2010/main" val="31264100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200" b="1" dirty="0">
                <a:solidFill>
                  <a:srgbClr val="C00000"/>
                </a:solidFill>
                <a:latin typeface="Arial" pitchFamily="34" charset="0"/>
                <a:cs typeface="Arial" pitchFamily="34" charset="0"/>
              </a:rPr>
              <a:t>Case 3: </a:t>
            </a:r>
            <a:r>
              <a:rPr lang="fr-FR" sz="3200" b="1" dirty="0" err="1" smtClean="0">
                <a:solidFill>
                  <a:srgbClr val="C00000"/>
                </a:solidFill>
                <a:latin typeface="Arial" pitchFamily="34" charset="0"/>
                <a:cs typeface="Arial" pitchFamily="34" charset="0"/>
              </a:rPr>
              <a:t>economic</a:t>
            </a:r>
            <a:r>
              <a:rPr lang="fr-FR" sz="3200" b="1" dirty="0" smtClean="0">
                <a:solidFill>
                  <a:srgbClr val="C00000"/>
                </a:solidFill>
                <a:latin typeface="Arial" pitchFamily="34" charset="0"/>
                <a:cs typeface="Arial" pitchFamily="34" charset="0"/>
              </a:rPr>
              <a:t> </a:t>
            </a:r>
            <a:r>
              <a:rPr lang="fr-FR" sz="3200" b="1" dirty="0" err="1" smtClean="0">
                <a:solidFill>
                  <a:srgbClr val="C00000"/>
                </a:solidFill>
                <a:latin typeface="Arial" pitchFamily="34" charset="0"/>
                <a:cs typeface="Arial" pitchFamily="34" charset="0"/>
              </a:rPr>
              <a:t>evidence</a:t>
            </a:r>
            <a:endParaRPr lang="fr-FR" sz="3200" dirty="0"/>
          </a:p>
        </p:txBody>
      </p:sp>
      <p:sp>
        <p:nvSpPr>
          <p:cNvPr id="3" name="TextBox 2"/>
          <p:cNvSpPr txBox="1"/>
          <p:nvPr/>
        </p:nvSpPr>
        <p:spPr>
          <a:xfrm>
            <a:off x="395536" y="1214164"/>
            <a:ext cx="8352928" cy="6186309"/>
          </a:xfrm>
          <a:prstGeom prst="rect">
            <a:avLst/>
          </a:prstGeom>
          <a:noFill/>
        </p:spPr>
        <p:txBody>
          <a:bodyPr wrap="square" rtlCol="0">
            <a:spAutoFit/>
          </a:bodyPr>
          <a:lstStyle/>
          <a:p>
            <a:pPr algn="just"/>
            <a:endParaRPr lang="en-US" dirty="0">
              <a:latin typeface="Arial" pitchFamily="34" charset="0"/>
              <a:cs typeface="Arial" pitchFamily="34" charset="0"/>
            </a:endParaRPr>
          </a:p>
          <a:p>
            <a:pPr algn="just"/>
            <a:r>
              <a:rPr lang="sv-SE" b="1" dirty="0" smtClean="0">
                <a:solidFill>
                  <a:srgbClr val="FF0000"/>
                </a:solidFill>
                <a:latin typeface="Arial" pitchFamily="34" charset="0"/>
                <a:cs typeface="Arial" pitchFamily="34" charset="0"/>
              </a:rPr>
              <a:t>This case is substantially the Flat </a:t>
            </a:r>
            <a:r>
              <a:rPr lang="sv-SE" b="1" dirty="0">
                <a:solidFill>
                  <a:srgbClr val="FF0000"/>
                </a:solidFill>
                <a:latin typeface="Arial" pitchFamily="34" charset="0"/>
                <a:cs typeface="Arial" pitchFamily="34" charset="0"/>
              </a:rPr>
              <a:t>Glass Antitrust Litigation, 385 F 3d 350, 359-60 (3d Cir. 2004</a:t>
            </a:r>
            <a:r>
              <a:rPr lang="sv-SE" b="1" dirty="0" smtClean="0">
                <a:solidFill>
                  <a:srgbClr val="FF0000"/>
                </a:solidFill>
                <a:latin typeface="Arial" pitchFamily="34" charset="0"/>
                <a:cs typeface="Arial" pitchFamily="34" charset="0"/>
              </a:rPr>
              <a:t>) in the US.</a:t>
            </a:r>
          </a:p>
          <a:p>
            <a:pPr algn="just"/>
            <a:endParaRPr lang="sv-SE" dirty="0">
              <a:latin typeface="Arial" pitchFamily="34" charset="0"/>
              <a:cs typeface="Arial" pitchFamily="34" charset="0"/>
            </a:endParaRPr>
          </a:p>
          <a:p>
            <a:pPr algn="just"/>
            <a:r>
              <a:rPr lang="sv-SE" dirty="0" smtClean="0">
                <a:latin typeface="Arial" pitchFamily="34" charset="0"/>
                <a:cs typeface="Arial" pitchFamily="34" charset="0"/>
              </a:rPr>
              <a:t>The Departement of Justice relied on </a:t>
            </a:r>
            <a:r>
              <a:rPr lang="sv-SE" b="1" dirty="0" smtClean="0">
                <a:solidFill>
                  <a:srgbClr val="FF0000"/>
                </a:solidFill>
                <a:latin typeface="Arial" pitchFamily="34" charset="0"/>
                <a:cs typeface="Arial" pitchFamily="34" charset="0"/>
              </a:rPr>
              <a:t>several structural economic evidence </a:t>
            </a:r>
            <a:r>
              <a:rPr lang="sv-SE" dirty="0" smtClean="0">
                <a:latin typeface="Arial" pitchFamily="34" charset="0"/>
                <a:cs typeface="Arial" pitchFamily="34" charset="0"/>
              </a:rPr>
              <a:t>( on concentration, high fixed costs, excess capacity) and </a:t>
            </a:r>
            <a:r>
              <a:rPr lang="sv-SE" b="1" dirty="0" smtClean="0">
                <a:solidFill>
                  <a:srgbClr val="FF0000"/>
                </a:solidFill>
                <a:latin typeface="Arial" pitchFamily="34" charset="0"/>
                <a:cs typeface="Arial" pitchFamily="34" charset="0"/>
              </a:rPr>
              <a:t>several conduct economic evidence </a:t>
            </a:r>
            <a:r>
              <a:rPr lang="sv-SE" dirty="0" smtClean="0">
                <a:latin typeface="Arial" pitchFamily="34" charset="0"/>
                <a:cs typeface="Arial" pitchFamily="34" charset="0"/>
              </a:rPr>
              <a:t>( simultaneity of increases in proce, the fact that the price increases were not justified by costs or demand variations).</a:t>
            </a:r>
          </a:p>
          <a:p>
            <a:pPr algn="just"/>
            <a:endParaRPr lang="sv-SE" dirty="0">
              <a:latin typeface="Arial" pitchFamily="34" charset="0"/>
              <a:cs typeface="Arial" pitchFamily="34" charset="0"/>
            </a:endParaRPr>
          </a:p>
          <a:p>
            <a:pPr algn="just"/>
            <a:r>
              <a:rPr lang="en-US" dirty="0">
                <a:latin typeface="Arial" pitchFamily="34" charset="0"/>
                <a:cs typeface="Arial" pitchFamily="34" charset="0"/>
              </a:rPr>
              <a:t>But the court said that while this evidence was important, it was not sufficient in</a:t>
            </a:r>
          </a:p>
          <a:p>
            <a:pPr algn="just"/>
            <a:r>
              <a:rPr lang="en-US" dirty="0">
                <a:latin typeface="Arial" pitchFamily="34" charset="0"/>
                <a:cs typeface="Arial" pitchFamily="34" charset="0"/>
              </a:rPr>
              <a:t>this case: The most important evidence will generally be non-economic evidence that there was </a:t>
            </a:r>
            <a:r>
              <a:rPr lang="en-US" b="1" dirty="0" smtClean="0">
                <a:solidFill>
                  <a:srgbClr val="FF0000"/>
                </a:solidFill>
                <a:latin typeface="Arial" pitchFamily="34" charset="0"/>
                <a:cs typeface="Arial" pitchFamily="34" charset="0"/>
              </a:rPr>
              <a:t>an actual</a:t>
            </a:r>
            <a:r>
              <a:rPr lang="en-US" b="1" dirty="0">
                <a:solidFill>
                  <a:srgbClr val="FF0000"/>
                </a:solidFill>
                <a:latin typeface="Arial" pitchFamily="34" charset="0"/>
                <a:cs typeface="Arial" pitchFamily="34" charset="0"/>
              </a:rPr>
              <a:t>, manifest agreement not to compete</a:t>
            </a:r>
            <a:r>
              <a:rPr lang="en-US" dirty="0">
                <a:latin typeface="Arial" pitchFamily="34" charset="0"/>
                <a:cs typeface="Arial" pitchFamily="34" charset="0"/>
              </a:rPr>
              <a:t>. </a:t>
            </a:r>
            <a:r>
              <a:rPr lang="en-US" dirty="0" smtClean="0">
                <a:latin typeface="Arial" pitchFamily="34" charset="0"/>
                <a:cs typeface="Arial" pitchFamily="34" charset="0"/>
              </a:rPr>
              <a:t> </a:t>
            </a:r>
          </a:p>
          <a:p>
            <a:pPr algn="just"/>
            <a:endParaRPr lang="en-US" dirty="0">
              <a:latin typeface="Arial" pitchFamily="34" charset="0"/>
              <a:cs typeface="Arial" pitchFamily="34" charset="0"/>
            </a:endParaRPr>
          </a:p>
          <a:p>
            <a:pPr algn="just"/>
            <a:r>
              <a:rPr lang="en-US" dirty="0" smtClean="0">
                <a:latin typeface="Arial" pitchFamily="34" charset="0"/>
                <a:cs typeface="Arial" pitchFamily="34" charset="0"/>
              </a:rPr>
              <a:t>There </a:t>
            </a:r>
            <a:r>
              <a:rPr lang="en-US" dirty="0">
                <a:latin typeface="Arial" pitchFamily="34" charset="0"/>
                <a:cs typeface="Arial" pitchFamily="34" charset="0"/>
              </a:rPr>
              <a:t>was also ample evidence of this kind. There </a:t>
            </a:r>
            <a:r>
              <a:rPr lang="en-US" dirty="0" smtClean="0">
                <a:latin typeface="Arial" pitchFamily="34" charset="0"/>
                <a:cs typeface="Arial" pitchFamily="34" charset="0"/>
              </a:rPr>
              <a:t>had been </a:t>
            </a:r>
            <a:r>
              <a:rPr lang="en-US" dirty="0">
                <a:latin typeface="Arial" pitchFamily="34" charset="0"/>
                <a:cs typeface="Arial" pitchFamily="34" charset="0"/>
              </a:rPr>
              <a:t>a series of meetings and </a:t>
            </a:r>
            <a:r>
              <a:rPr lang="en-US" b="1" dirty="0">
                <a:solidFill>
                  <a:srgbClr val="FF0000"/>
                </a:solidFill>
                <a:latin typeface="Arial" pitchFamily="34" charset="0"/>
                <a:cs typeface="Arial" pitchFamily="34" charset="0"/>
              </a:rPr>
              <a:t>communications </a:t>
            </a:r>
            <a:r>
              <a:rPr lang="en-US" dirty="0">
                <a:latin typeface="Arial" pitchFamily="34" charset="0"/>
                <a:cs typeface="Arial" pitchFamily="34" charset="0"/>
              </a:rPr>
              <a:t>in which prices were discussed. Internal records of </a:t>
            </a:r>
            <a:r>
              <a:rPr lang="en-US" dirty="0" smtClean="0">
                <a:latin typeface="Arial" pitchFamily="34" charset="0"/>
                <a:cs typeface="Arial" pitchFamily="34" charset="0"/>
              </a:rPr>
              <a:t>the participants </a:t>
            </a:r>
            <a:r>
              <a:rPr lang="en-US" dirty="0">
                <a:latin typeface="Arial" pitchFamily="34" charset="0"/>
                <a:cs typeface="Arial" pitchFamily="34" charset="0"/>
              </a:rPr>
              <a:t>indicated that they typically had knowledge of one </a:t>
            </a:r>
            <a:r>
              <a:rPr lang="en-US" dirty="0" err="1">
                <a:latin typeface="Arial" pitchFamily="34" charset="0"/>
                <a:cs typeface="Arial" pitchFamily="34" charset="0"/>
              </a:rPr>
              <a:t>anothers</a:t>
            </a:r>
            <a:r>
              <a:rPr lang="en-US" dirty="0">
                <a:latin typeface="Arial" pitchFamily="34" charset="0"/>
                <a:cs typeface="Arial" pitchFamily="34" charset="0"/>
              </a:rPr>
              <a:t> pricing policies that they </a:t>
            </a:r>
            <a:r>
              <a:rPr lang="en-US" dirty="0" smtClean="0">
                <a:latin typeface="Arial" pitchFamily="34" charset="0"/>
                <a:cs typeface="Arial" pitchFamily="34" charset="0"/>
              </a:rPr>
              <a:t>could not </a:t>
            </a:r>
            <a:r>
              <a:rPr lang="en-US" dirty="0">
                <a:latin typeface="Arial" pitchFamily="34" charset="0"/>
                <a:cs typeface="Arial" pitchFamily="34" charset="0"/>
              </a:rPr>
              <a:t>have acquired by public means. </a:t>
            </a:r>
            <a:endParaRPr lang="en-US" dirty="0" smtClean="0">
              <a:latin typeface="Arial" pitchFamily="34" charset="0"/>
              <a:cs typeface="Arial" pitchFamily="34" charset="0"/>
            </a:endParaRPr>
          </a:p>
          <a:p>
            <a:pPr algn="just"/>
            <a:endParaRPr lang="en-US" dirty="0">
              <a:latin typeface="Arial" pitchFamily="34" charset="0"/>
              <a:cs typeface="Arial" pitchFamily="34" charset="0"/>
            </a:endParaRPr>
          </a:p>
          <a:p>
            <a:pPr algn="just"/>
            <a:r>
              <a:rPr lang="en-US" b="1" dirty="0" smtClean="0">
                <a:solidFill>
                  <a:srgbClr val="FF0000"/>
                </a:solidFill>
                <a:latin typeface="Arial" pitchFamily="34" charset="0"/>
                <a:cs typeface="Arial" pitchFamily="34" charset="0"/>
              </a:rPr>
              <a:t>The </a:t>
            </a:r>
            <a:r>
              <a:rPr lang="en-US" b="1" dirty="0">
                <a:solidFill>
                  <a:srgbClr val="FF0000"/>
                </a:solidFill>
                <a:latin typeface="Arial" pitchFamily="34" charset="0"/>
                <a:cs typeface="Arial" pitchFamily="34" charset="0"/>
              </a:rPr>
              <a:t>court held that in its totality the circumstantial evidence </a:t>
            </a:r>
            <a:r>
              <a:rPr lang="en-US" b="1" dirty="0" smtClean="0">
                <a:solidFill>
                  <a:srgbClr val="FF0000"/>
                </a:solidFill>
                <a:latin typeface="Arial" pitchFamily="34" charset="0"/>
                <a:cs typeface="Arial" pitchFamily="34" charset="0"/>
              </a:rPr>
              <a:t>was sufficient </a:t>
            </a:r>
            <a:r>
              <a:rPr lang="en-US" b="1" dirty="0">
                <a:solidFill>
                  <a:srgbClr val="FF0000"/>
                </a:solidFill>
                <a:latin typeface="Arial" pitchFamily="34" charset="0"/>
                <a:cs typeface="Arial" pitchFamily="34" charset="0"/>
              </a:rPr>
              <a:t>to support the finding of an unlawful agreement</a:t>
            </a:r>
            <a:r>
              <a:rPr lang="en-US" dirty="0">
                <a:latin typeface="Arial" pitchFamily="34" charset="0"/>
                <a:cs typeface="Arial" pitchFamily="34" charset="0"/>
              </a:rPr>
              <a:t>.</a:t>
            </a:r>
            <a:endParaRPr lang="sv-SE" dirty="0" smtClean="0">
              <a:latin typeface="Arial" pitchFamily="34" charset="0"/>
              <a:cs typeface="Arial" pitchFamily="34" charset="0"/>
            </a:endParaRPr>
          </a:p>
          <a:p>
            <a:pPr algn="just"/>
            <a:endParaRPr lang="sv-SE" dirty="0">
              <a:latin typeface="Arial" pitchFamily="34" charset="0"/>
              <a:cs typeface="Arial" pitchFamily="34" charset="0"/>
            </a:endParaRP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86E64AF1-B2DA-4863-ADC3-8EDCD797695C}" type="slidenum">
              <a:rPr lang="fr-FR" smtClean="0"/>
              <a:t>36</a:t>
            </a:fld>
            <a:endParaRPr lang="fr-FR"/>
          </a:p>
        </p:txBody>
      </p:sp>
    </p:spTree>
    <p:extLst>
      <p:ext uri="{BB962C8B-B14F-4D97-AF65-F5344CB8AC3E}">
        <p14:creationId xmlns:p14="http://schemas.microsoft.com/office/powerpoint/2010/main" val="395365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408"/>
            <a:ext cx="8229600" cy="1143000"/>
          </a:xfrm>
        </p:spPr>
        <p:txBody>
          <a:bodyPr>
            <a:normAutofit/>
          </a:bodyPr>
          <a:lstStyle/>
          <a:p>
            <a:r>
              <a:rPr lang="fr-FR" sz="3200" b="1" dirty="0" smtClean="0">
                <a:solidFill>
                  <a:srgbClr val="C00000"/>
                </a:solidFill>
                <a:latin typeface="Arial" pitchFamily="34" charset="0"/>
                <a:cs typeface="Arial" pitchFamily="34" charset="0"/>
              </a:rPr>
              <a:t>Conclusion</a:t>
            </a:r>
            <a:endParaRPr lang="fr-FR" sz="3200" b="1" dirty="0">
              <a:solidFill>
                <a:srgbClr val="C00000"/>
              </a:solidFill>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86E64AF1-B2DA-4863-ADC3-8EDCD797695C}" type="slidenum">
              <a:rPr lang="fr-FR" smtClean="0"/>
              <a:t>37</a:t>
            </a:fld>
            <a:endParaRPr lang="fr-FR"/>
          </a:p>
        </p:txBody>
      </p:sp>
      <p:sp>
        <p:nvSpPr>
          <p:cNvPr id="4" name="TextBox 3"/>
          <p:cNvSpPr txBox="1"/>
          <p:nvPr/>
        </p:nvSpPr>
        <p:spPr>
          <a:xfrm>
            <a:off x="683568" y="908720"/>
            <a:ext cx="7920880" cy="5909310"/>
          </a:xfrm>
          <a:prstGeom prst="rect">
            <a:avLst/>
          </a:prstGeom>
          <a:noFill/>
        </p:spPr>
        <p:txBody>
          <a:bodyPr wrap="square" rtlCol="0">
            <a:spAutoFit/>
          </a:bodyPr>
          <a:lstStyle/>
          <a:p>
            <a:pPr algn="just"/>
            <a:r>
              <a:rPr lang="fr-FR" dirty="0" smtClean="0"/>
              <a:t>-  </a:t>
            </a:r>
            <a:r>
              <a:rPr lang="fr-FR" dirty="0" smtClean="0">
                <a:latin typeface="Arabic Typesetting" pitchFamily="66" charset="-78"/>
                <a:cs typeface="Arabic Typesetting" pitchFamily="66" charset="-78"/>
              </a:rPr>
              <a:t>  </a:t>
            </a:r>
            <a:r>
              <a:rPr lang="fr-FR" dirty="0" err="1" smtClean="0">
                <a:latin typeface="Arial" pitchFamily="34" charset="0"/>
                <a:cs typeface="Arial" pitchFamily="34" charset="0"/>
              </a:rPr>
              <a:t>Competition</a:t>
            </a:r>
            <a:r>
              <a:rPr lang="fr-FR" dirty="0" smtClean="0">
                <a:latin typeface="Arial" pitchFamily="34" charset="0"/>
                <a:cs typeface="Arial" pitchFamily="34" charset="0"/>
              </a:rPr>
              <a:t> </a:t>
            </a:r>
            <a:r>
              <a:rPr lang="fr-FR" dirty="0" err="1" smtClean="0">
                <a:latin typeface="Arial" pitchFamily="34" charset="0"/>
                <a:cs typeface="Arial" pitchFamily="34" charset="0"/>
              </a:rPr>
              <a:t>law</a:t>
            </a:r>
            <a:r>
              <a:rPr lang="fr-FR" dirty="0" smtClean="0">
                <a:latin typeface="Arial" pitchFamily="34" charset="0"/>
                <a:cs typeface="Arial" pitchFamily="34" charset="0"/>
              </a:rPr>
              <a:t> </a:t>
            </a:r>
            <a:r>
              <a:rPr lang="fr-FR" dirty="0" err="1" smtClean="0">
                <a:latin typeface="Arial" pitchFamily="34" charset="0"/>
                <a:cs typeface="Arial" pitchFamily="34" charset="0"/>
              </a:rPr>
              <a:t>is</a:t>
            </a:r>
            <a:r>
              <a:rPr lang="fr-FR" dirty="0" smtClean="0">
                <a:latin typeface="Arial" pitchFamily="34" charset="0"/>
                <a:cs typeface="Arial" pitchFamily="34" charset="0"/>
              </a:rPr>
              <a:t> </a:t>
            </a:r>
            <a:r>
              <a:rPr lang="fr-FR" dirty="0" err="1" smtClean="0">
                <a:latin typeface="Arial" pitchFamily="34" charset="0"/>
                <a:cs typeface="Arial" pitchFamily="34" charset="0"/>
              </a:rPr>
              <a:t>grounded</a:t>
            </a:r>
            <a:r>
              <a:rPr lang="fr-FR" dirty="0" smtClean="0">
                <a:latin typeface="Arial" pitchFamily="34" charset="0"/>
                <a:cs typeface="Arial" pitchFamily="34" charset="0"/>
              </a:rPr>
              <a:t> in </a:t>
            </a:r>
            <a:r>
              <a:rPr lang="fr-FR" dirty="0" err="1" smtClean="0">
                <a:latin typeface="Arial" pitchFamily="34" charset="0"/>
                <a:cs typeface="Arial" pitchFamily="34" charset="0"/>
              </a:rPr>
              <a:t>economic</a:t>
            </a:r>
            <a:r>
              <a:rPr lang="fr-FR" dirty="0" smtClean="0">
                <a:latin typeface="Arial" pitchFamily="34" charset="0"/>
                <a:cs typeface="Arial" pitchFamily="34" charset="0"/>
              </a:rPr>
              <a:t> </a:t>
            </a:r>
            <a:r>
              <a:rPr lang="fr-FR" dirty="0" err="1" smtClean="0">
                <a:latin typeface="Arial" pitchFamily="34" charset="0"/>
                <a:cs typeface="Arial" pitchFamily="34" charset="0"/>
              </a:rPr>
              <a:t>theory</a:t>
            </a:r>
            <a:endParaRPr lang="fr-FR" dirty="0" smtClean="0">
              <a:latin typeface="Arial" pitchFamily="34" charset="0"/>
              <a:cs typeface="Arial" pitchFamily="34" charset="0"/>
            </a:endParaRPr>
          </a:p>
          <a:p>
            <a:pPr algn="just"/>
            <a:endParaRPr lang="fr-FR" dirty="0">
              <a:latin typeface="Arial" pitchFamily="34" charset="0"/>
              <a:cs typeface="Arial" pitchFamily="34" charset="0"/>
            </a:endParaRPr>
          </a:p>
          <a:p>
            <a:pPr marL="285750" indent="-285750" algn="just">
              <a:buFontTx/>
              <a:buChar char="-"/>
            </a:pPr>
            <a:r>
              <a:rPr lang="fr-FR" dirty="0" err="1" smtClean="0">
                <a:latin typeface="Arial" pitchFamily="34" charset="0"/>
                <a:cs typeface="Arial" pitchFamily="34" charset="0"/>
              </a:rPr>
              <a:t>Therefore</a:t>
            </a:r>
            <a:r>
              <a:rPr lang="fr-FR" dirty="0" smtClean="0">
                <a:latin typeface="Arial" pitchFamily="34" charset="0"/>
                <a:cs typeface="Arial" pitchFamily="34" charset="0"/>
              </a:rPr>
              <a:t> the </a:t>
            </a:r>
            <a:r>
              <a:rPr lang="fr-FR" dirty="0" err="1" smtClean="0">
                <a:latin typeface="Arial" pitchFamily="34" charset="0"/>
                <a:cs typeface="Arial" pitchFamily="34" charset="0"/>
              </a:rPr>
              <a:t>implementation</a:t>
            </a:r>
            <a:r>
              <a:rPr lang="fr-FR" dirty="0" smtClean="0">
                <a:latin typeface="Arial" pitchFamily="34" charset="0"/>
                <a:cs typeface="Arial" pitchFamily="34" charset="0"/>
              </a:rPr>
              <a:t> of </a:t>
            </a:r>
            <a:r>
              <a:rPr lang="fr-FR" dirty="0" err="1" smtClean="0">
                <a:latin typeface="Arial" pitchFamily="34" charset="0"/>
                <a:cs typeface="Arial" pitchFamily="34" charset="0"/>
              </a:rPr>
              <a:t>competition</a:t>
            </a:r>
            <a:r>
              <a:rPr lang="fr-FR" dirty="0" smtClean="0">
                <a:latin typeface="Arial" pitchFamily="34" charset="0"/>
                <a:cs typeface="Arial" pitchFamily="34" charset="0"/>
              </a:rPr>
              <a:t> </a:t>
            </a:r>
            <a:r>
              <a:rPr lang="fr-FR" dirty="0" err="1" smtClean="0">
                <a:latin typeface="Arial" pitchFamily="34" charset="0"/>
                <a:cs typeface="Arial" pitchFamily="34" charset="0"/>
              </a:rPr>
              <a:t>law</a:t>
            </a:r>
            <a:r>
              <a:rPr lang="fr-FR" dirty="0" smtClean="0">
                <a:latin typeface="Arial" pitchFamily="34" charset="0"/>
                <a:cs typeface="Arial" pitchFamily="34" charset="0"/>
              </a:rPr>
              <a:t> </a:t>
            </a:r>
            <a:r>
              <a:rPr lang="fr-FR" dirty="0" err="1" smtClean="0">
                <a:latin typeface="Arial" pitchFamily="34" charset="0"/>
                <a:cs typeface="Arial" pitchFamily="34" charset="0"/>
              </a:rPr>
              <a:t>requires</a:t>
            </a:r>
            <a:r>
              <a:rPr lang="fr-FR" dirty="0" smtClean="0">
                <a:latin typeface="Arial" pitchFamily="34" charset="0"/>
                <a:cs typeface="Arial" pitchFamily="34" charset="0"/>
              </a:rPr>
              <a:t> a </a:t>
            </a:r>
            <a:r>
              <a:rPr lang="fr-FR" dirty="0" err="1" smtClean="0">
                <a:latin typeface="Arial" pitchFamily="34" charset="0"/>
                <a:cs typeface="Arial" pitchFamily="34" charset="0"/>
              </a:rPr>
              <a:t>combination</a:t>
            </a:r>
            <a:r>
              <a:rPr lang="fr-FR" dirty="0" smtClean="0">
                <a:latin typeface="Arial" pitchFamily="34" charset="0"/>
                <a:cs typeface="Arial" pitchFamily="34" charset="0"/>
              </a:rPr>
              <a:t> of </a:t>
            </a:r>
            <a:r>
              <a:rPr lang="fr-FR" dirty="0" err="1" smtClean="0">
                <a:latin typeface="Arial" pitchFamily="34" charset="0"/>
                <a:cs typeface="Arial" pitchFamily="34" charset="0"/>
              </a:rPr>
              <a:t>legal</a:t>
            </a:r>
            <a:r>
              <a:rPr lang="fr-FR" dirty="0" smtClean="0">
                <a:latin typeface="Arial" pitchFamily="34" charset="0"/>
                <a:cs typeface="Arial" pitchFamily="34" charset="0"/>
              </a:rPr>
              <a:t> and </a:t>
            </a:r>
            <a:r>
              <a:rPr lang="fr-FR" dirty="0" err="1" smtClean="0">
                <a:latin typeface="Arial" pitchFamily="34" charset="0"/>
                <a:cs typeface="Arial" pitchFamily="34" charset="0"/>
              </a:rPr>
              <a:t>economic</a:t>
            </a:r>
            <a:r>
              <a:rPr lang="fr-FR" dirty="0" smtClean="0">
                <a:latin typeface="Arial" pitchFamily="34" charset="0"/>
                <a:cs typeface="Arial" pitchFamily="34" charset="0"/>
              </a:rPr>
              <a:t> expertise.</a:t>
            </a:r>
          </a:p>
          <a:p>
            <a:pPr marL="285750" indent="-285750" algn="just">
              <a:buFontTx/>
              <a:buChar char="-"/>
            </a:pPr>
            <a:endParaRPr lang="fr-FR" dirty="0">
              <a:latin typeface="Arial" pitchFamily="34" charset="0"/>
              <a:cs typeface="Arial" pitchFamily="34" charset="0"/>
            </a:endParaRPr>
          </a:p>
          <a:p>
            <a:pPr marL="285750" indent="-285750" algn="just">
              <a:buFontTx/>
              <a:buChar char="-"/>
            </a:pPr>
            <a:r>
              <a:rPr lang="fr-FR" dirty="0" smtClean="0">
                <a:latin typeface="Arial" pitchFamily="34" charset="0"/>
                <a:cs typeface="Arial" pitchFamily="34" charset="0"/>
              </a:rPr>
              <a:t>There </a:t>
            </a:r>
            <a:r>
              <a:rPr lang="fr-FR" dirty="0" err="1" smtClean="0">
                <a:latin typeface="Arial" pitchFamily="34" charset="0"/>
                <a:cs typeface="Arial" pitchFamily="34" charset="0"/>
              </a:rPr>
              <a:t>is</a:t>
            </a:r>
            <a:r>
              <a:rPr lang="fr-FR" dirty="0" smtClean="0">
                <a:latin typeface="Arial" pitchFamily="34" charset="0"/>
                <a:cs typeface="Arial" pitchFamily="34" charset="0"/>
              </a:rPr>
              <a:t> </a:t>
            </a:r>
            <a:r>
              <a:rPr lang="fr-FR" dirty="0" err="1" smtClean="0">
                <a:latin typeface="Arial" pitchFamily="34" charset="0"/>
                <a:cs typeface="Arial" pitchFamily="34" charset="0"/>
              </a:rPr>
              <a:t>now</a:t>
            </a:r>
            <a:r>
              <a:rPr lang="fr-FR" dirty="0" smtClean="0">
                <a:latin typeface="Arial" pitchFamily="34" charset="0"/>
                <a:cs typeface="Arial" pitchFamily="34" charset="0"/>
              </a:rPr>
              <a:t> a consensus on the </a:t>
            </a:r>
            <a:r>
              <a:rPr lang="fr-FR" dirty="0" err="1" smtClean="0">
                <a:latin typeface="Arial" pitchFamily="34" charset="0"/>
                <a:cs typeface="Arial" pitchFamily="34" charset="0"/>
              </a:rPr>
              <a:t>fact</a:t>
            </a:r>
            <a:r>
              <a:rPr lang="fr-FR" dirty="0" smtClean="0">
                <a:latin typeface="Arial" pitchFamily="34" charset="0"/>
                <a:cs typeface="Arial" pitchFamily="34" charset="0"/>
              </a:rPr>
              <a:t> </a:t>
            </a:r>
            <a:r>
              <a:rPr lang="fr-FR" dirty="0" err="1" smtClean="0">
                <a:latin typeface="Arial" pitchFamily="34" charset="0"/>
                <a:cs typeface="Arial" pitchFamily="34" charset="0"/>
              </a:rPr>
              <a:t>that</a:t>
            </a:r>
            <a:r>
              <a:rPr lang="fr-FR" dirty="0" smtClean="0">
                <a:latin typeface="Arial" pitchFamily="34" charset="0"/>
                <a:cs typeface="Arial" pitchFamily="34" charset="0"/>
              </a:rPr>
              <a:t> a </a:t>
            </a:r>
            <a:r>
              <a:rPr lang="fr-FR" dirty="0" err="1" smtClean="0">
                <a:latin typeface="Arial" pitchFamily="34" charset="0"/>
                <a:cs typeface="Arial" pitchFamily="34" charset="0"/>
              </a:rPr>
              <a:t>rule</a:t>
            </a:r>
            <a:r>
              <a:rPr lang="fr-FR" dirty="0" smtClean="0">
                <a:latin typeface="Arial" pitchFamily="34" charset="0"/>
                <a:cs typeface="Arial" pitchFamily="34" charset="0"/>
              </a:rPr>
              <a:t> of </a:t>
            </a:r>
            <a:r>
              <a:rPr lang="fr-FR" dirty="0" err="1" smtClean="0">
                <a:latin typeface="Arial" pitchFamily="34" charset="0"/>
                <a:cs typeface="Arial" pitchFamily="34" charset="0"/>
              </a:rPr>
              <a:t>reason</a:t>
            </a:r>
            <a:r>
              <a:rPr lang="fr-FR" dirty="0" smtClean="0">
                <a:latin typeface="Arial" pitchFamily="34" charset="0"/>
                <a:cs typeface="Arial" pitchFamily="34" charset="0"/>
              </a:rPr>
              <a:t> ( or </a:t>
            </a:r>
            <a:r>
              <a:rPr lang="fr-FR" dirty="0" err="1" smtClean="0">
                <a:latin typeface="Arial" pitchFamily="34" charset="0"/>
                <a:cs typeface="Arial" pitchFamily="34" charset="0"/>
              </a:rPr>
              <a:t>effect’s</a:t>
            </a:r>
            <a:r>
              <a:rPr lang="fr-FR" dirty="0" smtClean="0">
                <a:latin typeface="Arial" pitchFamily="34" charset="0"/>
                <a:cs typeface="Arial" pitchFamily="34" charset="0"/>
              </a:rPr>
              <a:t> </a:t>
            </a:r>
            <a:r>
              <a:rPr lang="fr-FR" dirty="0" err="1" smtClean="0">
                <a:latin typeface="Arial" pitchFamily="34" charset="0"/>
                <a:cs typeface="Arial" pitchFamily="34" charset="0"/>
              </a:rPr>
              <a:t>based</a:t>
            </a:r>
            <a:r>
              <a:rPr lang="fr-FR" dirty="0" smtClean="0">
                <a:latin typeface="Arial" pitchFamily="34" charset="0"/>
                <a:cs typeface="Arial" pitchFamily="34" charset="0"/>
              </a:rPr>
              <a:t> </a:t>
            </a:r>
            <a:r>
              <a:rPr lang="fr-FR" dirty="0" err="1" smtClean="0">
                <a:latin typeface="Arial" pitchFamily="34" charset="0"/>
                <a:cs typeface="Arial" pitchFamily="34" charset="0"/>
              </a:rPr>
              <a:t>approach</a:t>
            </a:r>
            <a:r>
              <a:rPr lang="fr-FR" dirty="0" smtClean="0">
                <a:latin typeface="Arial" pitchFamily="34" charset="0"/>
                <a:cs typeface="Arial" pitchFamily="34" charset="0"/>
              </a:rPr>
              <a:t> ) to </a:t>
            </a:r>
            <a:r>
              <a:rPr lang="fr-FR" dirty="0" err="1" smtClean="0">
                <a:latin typeface="Arial" pitchFamily="34" charset="0"/>
                <a:cs typeface="Arial" pitchFamily="34" charset="0"/>
              </a:rPr>
              <a:t>competition</a:t>
            </a:r>
            <a:r>
              <a:rPr lang="fr-FR" dirty="0" smtClean="0">
                <a:latin typeface="Arial" pitchFamily="34" charset="0"/>
                <a:cs typeface="Arial" pitchFamily="34" charset="0"/>
              </a:rPr>
              <a:t> </a:t>
            </a:r>
            <a:r>
              <a:rPr lang="fr-FR" dirty="0" err="1" smtClean="0">
                <a:latin typeface="Arial" pitchFamily="34" charset="0"/>
                <a:cs typeface="Arial" pitchFamily="34" charset="0"/>
              </a:rPr>
              <a:t>law</a:t>
            </a:r>
            <a:r>
              <a:rPr lang="fr-FR" dirty="0" smtClean="0">
                <a:latin typeface="Arial" pitchFamily="34" charset="0"/>
                <a:cs typeface="Arial" pitchFamily="34" charset="0"/>
              </a:rPr>
              <a:t> </a:t>
            </a:r>
            <a:r>
              <a:rPr lang="fr-FR" dirty="0" err="1" smtClean="0">
                <a:latin typeface="Arial" pitchFamily="34" charset="0"/>
                <a:cs typeface="Arial" pitchFamily="34" charset="0"/>
              </a:rPr>
              <a:t>is</a:t>
            </a:r>
            <a:r>
              <a:rPr lang="fr-FR" dirty="0" smtClean="0">
                <a:latin typeface="Arial" pitchFamily="34" charset="0"/>
                <a:cs typeface="Arial" pitchFamily="34" charset="0"/>
              </a:rPr>
              <a:t> more </a:t>
            </a:r>
            <a:r>
              <a:rPr lang="fr-FR" dirty="0" err="1" smtClean="0">
                <a:latin typeface="Arial" pitchFamily="34" charset="0"/>
                <a:cs typeface="Arial" pitchFamily="34" charset="0"/>
              </a:rPr>
              <a:t>appropriate</a:t>
            </a:r>
            <a:r>
              <a:rPr lang="fr-FR" dirty="0" smtClean="0">
                <a:latin typeface="Arial" pitchFamily="34" charset="0"/>
                <a:cs typeface="Arial" pitchFamily="34" charset="0"/>
              </a:rPr>
              <a:t> </a:t>
            </a:r>
            <a:r>
              <a:rPr lang="fr-FR" dirty="0" err="1" smtClean="0">
                <a:latin typeface="Arial" pitchFamily="34" charset="0"/>
                <a:cs typeface="Arial" pitchFamily="34" charset="0"/>
              </a:rPr>
              <a:t>than</a:t>
            </a:r>
            <a:r>
              <a:rPr lang="fr-FR" dirty="0" smtClean="0">
                <a:latin typeface="Arial" pitchFamily="34" charset="0"/>
                <a:cs typeface="Arial" pitchFamily="34" charset="0"/>
              </a:rPr>
              <a:t> a </a:t>
            </a:r>
            <a:r>
              <a:rPr lang="fr-FR" dirty="0" err="1" smtClean="0">
                <a:latin typeface="Arial" pitchFamily="34" charset="0"/>
                <a:cs typeface="Arial" pitchFamily="34" charset="0"/>
              </a:rPr>
              <a:t>legalistic</a:t>
            </a:r>
            <a:r>
              <a:rPr lang="fr-FR" dirty="0" smtClean="0">
                <a:latin typeface="Arial" pitchFamily="34" charset="0"/>
                <a:cs typeface="Arial" pitchFamily="34" charset="0"/>
              </a:rPr>
              <a:t> « per se » </a:t>
            </a:r>
            <a:r>
              <a:rPr lang="fr-FR" dirty="0" err="1" smtClean="0">
                <a:latin typeface="Arial" pitchFamily="34" charset="0"/>
                <a:cs typeface="Arial" pitchFamily="34" charset="0"/>
              </a:rPr>
              <a:t>approach</a:t>
            </a:r>
            <a:r>
              <a:rPr lang="fr-FR" dirty="0" smtClean="0">
                <a:latin typeface="Arial" pitchFamily="34" charset="0"/>
                <a:cs typeface="Arial" pitchFamily="34" charset="0"/>
              </a:rPr>
              <a:t>.</a:t>
            </a:r>
          </a:p>
          <a:p>
            <a:pPr marL="285750" indent="-285750" algn="just">
              <a:buFontTx/>
              <a:buChar char="-"/>
            </a:pPr>
            <a:endParaRPr lang="fr-FR" dirty="0">
              <a:latin typeface="Arial" pitchFamily="34" charset="0"/>
              <a:cs typeface="Arial" pitchFamily="34" charset="0"/>
            </a:endParaRPr>
          </a:p>
          <a:p>
            <a:pPr marL="285750" indent="-285750" algn="just">
              <a:buFontTx/>
              <a:buChar char="-"/>
            </a:pPr>
            <a:r>
              <a:rPr lang="fr-FR" dirty="0" smtClean="0">
                <a:latin typeface="Arial" pitchFamily="34" charset="0"/>
                <a:cs typeface="Arial" pitchFamily="34" charset="0"/>
              </a:rPr>
              <a:t>To </a:t>
            </a:r>
            <a:r>
              <a:rPr lang="fr-FR" dirty="0" err="1" smtClean="0">
                <a:latin typeface="Arial" pitchFamily="34" charset="0"/>
                <a:cs typeface="Arial" pitchFamily="34" charset="0"/>
              </a:rPr>
              <a:t>build</a:t>
            </a:r>
            <a:r>
              <a:rPr lang="fr-FR" dirty="0" smtClean="0">
                <a:latin typeface="Arial" pitchFamily="34" charset="0"/>
                <a:cs typeface="Arial" pitchFamily="34" charset="0"/>
              </a:rPr>
              <a:t> a </a:t>
            </a:r>
            <a:r>
              <a:rPr lang="fr-FR" dirty="0" err="1" smtClean="0">
                <a:latin typeface="Arial" pitchFamily="34" charset="0"/>
                <a:cs typeface="Arial" pitchFamily="34" charset="0"/>
              </a:rPr>
              <a:t>competition</a:t>
            </a:r>
            <a:r>
              <a:rPr lang="fr-FR" dirty="0" smtClean="0">
                <a:latin typeface="Arial" pitchFamily="34" charset="0"/>
                <a:cs typeface="Arial" pitchFamily="34" charset="0"/>
              </a:rPr>
              <a:t> culture </a:t>
            </a:r>
            <a:r>
              <a:rPr lang="fr-FR" dirty="0" err="1" smtClean="0">
                <a:latin typeface="Arial" pitchFamily="34" charset="0"/>
                <a:cs typeface="Arial" pitchFamily="34" charset="0"/>
              </a:rPr>
              <a:t>competition</a:t>
            </a:r>
            <a:r>
              <a:rPr lang="fr-FR" dirty="0" smtClean="0">
                <a:latin typeface="Arial" pitchFamily="34" charset="0"/>
                <a:cs typeface="Arial" pitchFamily="34" charset="0"/>
              </a:rPr>
              <a:t> </a:t>
            </a:r>
            <a:r>
              <a:rPr lang="fr-FR" dirty="0" err="1" smtClean="0">
                <a:latin typeface="Arial" pitchFamily="34" charset="0"/>
                <a:cs typeface="Arial" pitchFamily="34" charset="0"/>
              </a:rPr>
              <a:t>authorities</a:t>
            </a:r>
            <a:r>
              <a:rPr lang="fr-FR" dirty="0" smtClean="0">
                <a:latin typeface="Arial" pitchFamily="34" charset="0"/>
                <a:cs typeface="Arial" pitchFamily="34" charset="0"/>
              </a:rPr>
              <a:t> </a:t>
            </a:r>
            <a:r>
              <a:rPr lang="fr-FR" dirty="0" err="1" smtClean="0">
                <a:latin typeface="Arial" pitchFamily="34" charset="0"/>
                <a:cs typeface="Arial" pitchFamily="34" charset="0"/>
              </a:rPr>
              <a:t>need</a:t>
            </a:r>
            <a:r>
              <a:rPr lang="fr-FR" dirty="0" smtClean="0">
                <a:latin typeface="Arial" pitchFamily="34" charset="0"/>
                <a:cs typeface="Arial" pitchFamily="34" charset="0"/>
              </a:rPr>
              <a:t> to have a good </a:t>
            </a:r>
            <a:r>
              <a:rPr lang="fr-FR" dirty="0" err="1" smtClean="0">
                <a:latin typeface="Arial" pitchFamily="34" charset="0"/>
                <a:cs typeface="Arial" pitchFamily="34" charset="0"/>
              </a:rPr>
              <a:t>enforcement</a:t>
            </a:r>
            <a:r>
              <a:rPr lang="fr-FR" dirty="0" smtClean="0">
                <a:latin typeface="Arial" pitchFamily="34" charset="0"/>
                <a:cs typeface="Arial" pitchFamily="34" charset="0"/>
              </a:rPr>
              <a:t> record</a:t>
            </a:r>
          </a:p>
          <a:p>
            <a:pPr marL="285750" indent="-285750" algn="just">
              <a:buFontTx/>
              <a:buChar char="-"/>
            </a:pPr>
            <a:endParaRPr lang="fr-FR" dirty="0">
              <a:latin typeface="Arial" pitchFamily="34" charset="0"/>
              <a:cs typeface="Arial" pitchFamily="34" charset="0"/>
            </a:endParaRPr>
          </a:p>
          <a:p>
            <a:pPr marL="285750" indent="-285750" algn="just">
              <a:buFontTx/>
              <a:buChar char="-"/>
            </a:pPr>
            <a:r>
              <a:rPr lang="fr-FR" dirty="0" smtClean="0">
                <a:latin typeface="Arial" pitchFamily="34" charset="0"/>
                <a:cs typeface="Arial" pitchFamily="34" charset="0"/>
              </a:rPr>
              <a:t>But </a:t>
            </a:r>
            <a:r>
              <a:rPr lang="fr-FR" dirty="0" err="1" smtClean="0">
                <a:latin typeface="Arial" pitchFamily="34" charset="0"/>
                <a:cs typeface="Arial" pitchFamily="34" charset="0"/>
              </a:rPr>
              <a:t>finding</a:t>
            </a:r>
            <a:r>
              <a:rPr lang="fr-FR" dirty="0" smtClean="0">
                <a:latin typeface="Arial" pitchFamily="34" charset="0"/>
                <a:cs typeface="Arial" pitchFamily="34" charset="0"/>
              </a:rPr>
              <a:t> </a:t>
            </a:r>
            <a:r>
              <a:rPr lang="fr-FR" dirty="0" err="1" smtClean="0">
                <a:latin typeface="Arial" pitchFamily="34" charset="0"/>
                <a:cs typeface="Arial" pitchFamily="34" charset="0"/>
              </a:rPr>
              <a:t>evidence</a:t>
            </a:r>
            <a:r>
              <a:rPr lang="fr-FR" dirty="0" smtClean="0">
                <a:latin typeface="Arial" pitchFamily="34" charset="0"/>
                <a:cs typeface="Arial" pitchFamily="34" charset="0"/>
              </a:rPr>
              <a:t> of collusive </a:t>
            </a:r>
            <a:r>
              <a:rPr lang="fr-FR" dirty="0" err="1" smtClean="0">
                <a:latin typeface="Arial" pitchFamily="34" charset="0"/>
                <a:cs typeface="Arial" pitchFamily="34" charset="0"/>
              </a:rPr>
              <a:t>behaviour</a:t>
            </a:r>
            <a:r>
              <a:rPr lang="fr-FR" dirty="0" smtClean="0">
                <a:latin typeface="Arial" pitchFamily="34" charset="0"/>
                <a:cs typeface="Arial" pitchFamily="34" charset="0"/>
              </a:rPr>
              <a:t> in countries </a:t>
            </a:r>
            <a:r>
              <a:rPr lang="fr-FR" dirty="0" err="1" smtClean="0">
                <a:latin typeface="Arial" pitchFamily="34" charset="0"/>
                <a:cs typeface="Arial" pitchFamily="34" charset="0"/>
              </a:rPr>
              <a:t>where</a:t>
            </a:r>
            <a:r>
              <a:rPr lang="fr-FR" dirty="0" smtClean="0">
                <a:latin typeface="Arial" pitchFamily="34" charset="0"/>
                <a:cs typeface="Arial" pitchFamily="34" charset="0"/>
              </a:rPr>
              <a:t> </a:t>
            </a:r>
            <a:r>
              <a:rPr lang="fr-FR" dirty="0" err="1" smtClean="0">
                <a:latin typeface="Arial" pitchFamily="34" charset="0"/>
                <a:cs typeface="Arial" pitchFamily="34" charset="0"/>
              </a:rPr>
              <a:t>competition</a:t>
            </a:r>
            <a:r>
              <a:rPr lang="fr-FR" dirty="0" smtClean="0">
                <a:latin typeface="Arial" pitchFamily="34" charset="0"/>
                <a:cs typeface="Arial" pitchFamily="34" charset="0"/>
              </a:rPr>
              <a:t> </a:t>
            </a:r>
            <a:r>
              <a:rPr lang="fr-FR" dirty="0" err="1" smtClean="0">
                <a:latin typeface="Arial" pitchFamily="34" charset="0"/>
                <a:cs typeface="Arial" pitchFamily="34" charset="0"/>
              </a:rPr>
              <a:t>law</a:t>
            </a:r>
            <a:r>
              <a:rPr lang="fr-FR" dirty="0" smtClean="0">
                <a:latin typeface="Arial" pitchFamily="34" charset="0"/>
                <a:cs typeface="Arial" pitchFamily="34" charset="0"/>
              </a:rPr>
              <a:t> </a:t>
            </a:r>
            <a:r>
              <a:rPr lang="fr-FR" dirty="0" err="1" smtClean="0">
                <a:latin typeface="Arial" pitchFamily="34" charset="0"/>
                <a:cs typeface="Arial" pitchFamily="34" charset="0"/>
              </a:rPr>
              <a:t>enforcement</a:t>
            </a:r>
            <a:r>
              <a:rPr lang="fr-FR" dirty="0" smtClean="0">
                <a:latin typeface="Arial" pitchFamily="34" charset="0"/>
                <a:cs typeface="Arial" pitchFamily="34" charset="0"/>
              </a:rPr>
              <a:t> </a:t>
            </a:r>
            <a:r>
              <a:rPr lang="fr-FR" dirty="0" err="1" smtClean="0">
                <a:latin typeface="Arial" pitchFamily="34" charset="0"/>
                <a:cs typeface="Arial" pitchFamily="34" charset="0"/>
              </a:rPr>
              <a:t>is</a:t>
            </a:r>
            <a:r>
              <a:rPr lang="fr-FR" dirty="0" smtClean="0">
                <a:latin typeface="Arial" pitchFamily="34" charset="0"/>
                <a:cs typeface="Arial" pitchFamily="34" charset="0"/>
              </a:rPr>
              <a:t> not </a:t>
            </a:r>
            <a:r>
              <a:rPr lang="fr-FR" dirty="0" err="1" smtClean="0">
                <a:latin typeface="Arial" pitchFamily="34" charset="0"/>
                <a:cs typeface="Arial" pitchFamily="34" charset="0"/>
              </a:rPr>
              <a:t>so</a:t>
            </a:r>
            <a:r>
              <a:rPr lang="fr-FR" dirty="0" smtClean="0">
                <a:latin typeface="Arial" pitchFamily="34" charset="0"/>
                <a:cs typeface="Arial" pitchFamily="34" charset="0"/>
              </a:rPr>
              <a:t> </a:t>
            </a:r>
            <a:r>
              <a:rPr lang="fr-FR" dirty="0" err="1" smtClean="0">
                <a:latin typeface="Arial" pitchFamily="34" charset="0"/>
                <a:cs typeface="Arial" pitchFamily="34" charset="0"/>
              </a:rPr>
              <a:t>much</a:t>
            </a:r>
            <a:r>
              <a:rPr lang="fr-FR" dirty="0" smtClean="0">
                <a:latin typeface="Arial" pitchFamily="34" charset="0"/>
                <a:cs typeface="Arial" pitchFamily="34" charset="0"/>
              </a:rPr>
              <a:t> </a:t>
            </a:r>
            <a:r>
              <a:rPr lang="fr-FR" dirty="0" err="1" smtClean="0">
                <a:latin typeface="Arial" pitchFamily="34" charset="0"/>
                <a:cs typeface="Arial" pitchFamily="34" charset="0"/>
              </a:rPr>
              <a:t>developed</a:t>
            </a:r>
            <a:r>
              <a:rPr lang="fr-FR" dirty="0" smtClean="0">
                <a:latin typeface="Arial" pitchFamily="34" charset="0"/>
                <a:cs typeface="Arial" pitchFamily="34" charset="0"/>
              </a:rPr>
              <a:t> </a:t>
            </a:r>
            <a:r>
              <a:rPr lang="fr-FR" dirty="0" err="1" smtClean="0">
                <a:latin typeface="Arial" pitchFamily="34" charset="0"/>
                <a:cs typeface="Arial" pitchFamily="34" charset="0"/>
              </a:rPr>
              <a:t>requires</a:t>
            </a:r>
            <a:r>
              <a:rPr lang="fr-FR" dirty="0" smtClean="0">
                <a:latin typeface="Arial" pitchFamily="34" charset="0"/>
                <a:cs typeface="Arial" pitchFamily="34" charset="0"/>
              </a:rPr>
              <a:t> the use of «  </a:t>
            </a:r>
            <a:r>
              <a:rPr lang="fr-FR" dirty="0" err="1" smtClean="0">
                <a:latin typeface="Arial" pitchFamily="34" charset="0"/>
                <a:cs typeface="Arial" pitchFamily="34" charset="0"/>
              </a:rPr>
              <a:t>circumstantial</a:t>
            </a:r>
            <a:r>
              <a:rPr lang="fr-FR" dirty="0" smtClean="0">
                <a:latin typeface="Arial" pitchFamily="34" charset="0"/>
                <a:cs typeface="Arial" pitchFamily="34" charset="0"/>
              </a:rPr>
              <a:t> </a:t>
            </a:r>
            <a:r>
              <a:rPr lang="fr-FR" dirty="0" err="1" smtClean="0">
                <a:latin typeface="Arial" pitchFamily="34" charset="0"/>
                <a:cs typeface="Arial" pitchFamily="34" charset="0"/>
              </a:rPr>
              <a:t>evidence</a:t>
            </a:r>
            <a:r>
              <a:rPr lang="fr-FR" dirty="0" smtClean="0">
                <a:latin typeface="Arial" pitchFamily="34" charset="0"/>
                <a:cs typeface="Arial" pitchFamily="34" charset="0"/>
              </a:rPr>
              <a:t> »</a:t>
            </a:r>
          </a:p>
          <a:p>
            <a:pPr marL="285750" indent="-285750" algn="just">
              <a:buFontTx/>
              <a:buChar char="-"/>
            </a:pPr>
            <a:endParaRPr lang="fr-FR" dirty="0">
              <a:latin typeface="Arial" pitchFamily="34" charset="0"/>
              <a:cs typeface="Arial" pitchFamily="34" charset="0"/>
            </a:endParaRPr>
          </a:p>
          <a:p>
            <a:pPr marL="285750" indent="-285750" algn="just">
              <a:buFontTx/>
              <a:buChar char="-"/>
            </a:pPr>
            <a:endParaRPr lang="fr-FR" dirty="0" smtClean="0">
              <a:latin typeface="Arial" pitchFamily="34" charset="0"/>
              <a:cs typeface="Arial" pitchFamily="34" charset="0"/>
            </a:endParaRPr>
          </a:p>
          <a:p>
            <a:pPr marL="285750" indent="-285750" algn="just">
              <a:buFontTx/>
              <a:buChar char="-"/>
            </a:pPr>
            <a:endParaRPr lang="fr-FR" dirty="0">
              <a:latin typeface="Arial" pitchFamily="34" charset="0"/>
              <a:cs typeface="Arial" pitchFamily="34" charset="0"/>
            </a:endParaRPr>
          </a:p>
          <a:p>
            <a:pPr marL="285750" indent="-285750" algn="just">
              <a:buFontTx/>
              <a:buChar char="-"/>
            </a:pPr>
            <a:endParaRPr lang="fr-FR" dirty="0" smtClean="0">
              <a:latin typeface="Arial" pitchFamily="34" charset="0"/>
              <a:cs typeface="Arial" pitchFamily="34" charset="0"/>
            </a:endParaRPr>
          </a:p>
          <a:p>
            <a:endParaRPr lang="fr-FR" dirty="0">
              <a:latin typeface="Arial" pitchFamily="34" charset="0"/>
              <a:cs typeface="Arial" pitchFamily="34" charset="0"/>
            </a:endParaRPr>
          </a:p>
          <a:p>
            <a:endParaRPr lang="fr-FR" dirty="0"/>
          </a:p>
        </p:txBody>
      </p:sp>
    </p:spTree>
    <p:extLst>
      <p:ext uri="{BB962C8B-B14F-4D97-AF65-F5344CB8AC3E}">
        <p14:creationId xmlns:p14="http://schemas.microsoft.com/office/powerpoint/2010/main" val="28159839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408"/>
            <a:ext cx="8229600" cy="1143000"/>
          </a:xfrm>
        </p:spPr>
        <p:txBody>
          <a:bodyPr>
            <a:normAutofit/>
          </a:bodyPr>
          <a:lstStyle/>
          <a:p>
            <a:r>
              <a:rPr lang="fr-FR" sz="3200" b="1" dirty="0" smtClean="0">
                <a:solidFill>
                  <a:srgbClr val="C00000"/>
                </a:solidFill>
                <a:latin typeface="Arial" pitchFamily="34" charset="0"/>
                <a:cs typeface="Arial" pitchFamily="34" charset="0"/>
              </a:rPr>
              <a:t>Conclusion</a:t>
            </a:r>
            <a:endParaRPr lang="fr-FR" sz="3200" b="1" dirty="0">
              <a:solidFill>
                <a:srgbClr val="C00000"/>
              </a:solidFill>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86E64AF1-B2DA-4863-ADC3-8EDCD797695C}" type="slidenum">
              <a:rPr lang="fr-FR" smtClean="0"/>
              <a:t>38</a:t>
            </a:fld>
            <a:endParaRPr lang="fr-FR"/>
          </a:p>
        </p:txBody>
      </p:sp>
      <p:sp>
        <p:nvSpPr>
          <p:cNvPr id="4" name="TextBox 3"/>
          <p:cNvSpPr txBox="1"/>
          <p:nvPr/>
        </p:nvSpPr>
        <p:spPr>
          <a:xfrm>
            <a:off x="683568" y="908720"/>
            <a:ext cx="7920880" cy="3416320"/>
          </a:xfrm>
          <a:prstGeom prst="rect">
            <a:avLst/>
          </a:prstGeom>
          <a:noFill/>
        </p:spPr>
        <p:txBody>
          <a:bodyPr wrap="square" rtlCol="0">
            <a:spAutoFit/>
          </a:bodyPr>
          <a:lstStyle/>
          <a:p>
            <a:pPr algn="just"/>
            <a:r>
              <a:rPr lang="fr-FR" dirty="0" smtClean="0">
                <a:latin typeface="Arial" pitchFamily="34" charset="0"/>
                <a:cs typeface="Arial" pitchFamily="34" charset="0"/>
              </a:rPr>
              <a:t>-  </a:t>
            </a:r>
            <a:endParaRPr lang="en-US" dirty="0">
              <a:latin typeface="Arial" pitchFamily="34" charset="0"/>
              <a:cs typeface="Arial" pitchFamily="34" charset="0"/>
            </a:endParaRPr>
          </a:p>
          <a:p>
            <a:pPr algn="just"/>
            <a:r>
              <a:rPr lang="en-US" dirty="0">
                <a:latin typeface="Arial" pitchFamily="34" charset="0"/>
                <a:cs typeface="Arial" pitchFamily="34" charset="0"/>
              </a:rPr>
              <a:t>Competition authorities should be vey cautious about how they use such evidence </a:t>
            </a:r>
          </a:p>
          <a:p>
            <a:pPr algn="just"/>
            <a:endParaRPr lang="en-US" dirty="0">
              <a:latin typeface="Arial" pitchFamily="34" charset="0"/>
              <a:cs typeface="Arial" pitchFamily="34" charset="0"/>
            </a:endParaRPr>
          </a:p>
          <a:p>
            <a:pPr algn="just"/>
            <a:r>
              <a:rPr lang="en-US" dirty="0">
                <a:latin typeface="Arial" pitchFamily="34" charset="0"/>
                <a:cs typeface="Arial" pitchFamily="34" charset="0"/>
              </a:rPr>
              <a:t>They should ensure that when they base themselves on circumstantial evidence , they can demonstrate why collusion is more likely than without the </a:t>
            </a:r>
            <a:r>
              <a:rPr lang="en-US" dirty="0" err="1" smtClean="0">
                <a:latin typeface="Arial" pitchFamily="34" charset="0"/>
                <a:cs typeface="Arial" pitchFamily="34" charset="0"/>
              </a:rPr>
              <a:t>circumstancial</a:t>
            </a:r>
            <a:r>
              <a:rPr lang="en-US" dirty="0" smtClean="0">
                <a:latin typeface="Arial" pitchFamily="34" charset="0"/>
                <a:cs typeface="Arial" pitchFamily="34" charset="0"/>
              </a:rPr>
              <a:t> </a:t>
            </a:r>
            <a:r>
              <a:rPr lang="en-US" dirty="0">
                <a:latin typeface="Arial" pitchFamily="34" charset="0"/>
                <a:cs typeface="Arial" pitchFamily="34" charset="0"/>
              </a:rPr>
              <a:t>evidence;</a:t>
            </a:r>
          </a:p>
          <a:p>
            <a:pPr algn="just"/>
            <a:endParaRPr lang="en-US" dirty="0">
              <a:latin typeface="Arial" pitchFamily="34" charset="0"/>
              <a:cs typeface="Arial" pitchFamily="34" charset="0"/>
            </a:endParaRPr>
          </a:p>
          <a:p>
            <a:pPr algn="just"/>
            <a:r>
              <a:rPr lang="en-US" dirty="0">
                <a:latin typeface="Arial" pitchFamily="34" charset="0"/>
                <a:cs typeface="Arial" pitchFamily="34" charset="0"/>
              </a:rPr>
              <a:t>Competition authorities should also keep in mind the standard of proof that judges require to establish the </a:t>
            </a:r>
            <a:r>
              <a:rPr lang="en-US" dirty="0" smtClean="0">
                <a:latin typeface="Arial" pitchFamily="34" charset="0"/>
                <a:cs typeface="Arial" pitchFamily="34" charset="0"/>
              </a:rPr>
              <a:t>existence of </a:t>
            </a:r>
            <a:r>
              <a:rPr lang="en-US" dirty="0">
                <a:latin typeface="Arial" pitchFamily="34" charset="0"/>
                <a:cs typeface="Arial" pitchFamily="34" charset="0"/>
              </a:rPr>
              <a:t>a </a:t>
            </a:r>
            <a:r>
              <a:rPr lang="en-US" dirty="0" smtClean="0">
                <a:latin typeface="Arial" pitchFamily="34" charset="0"/>
                <a:cs typeface="Arial" pitchFamily="34" charset="0"/>
              </a:rPr>
              <a:t>competition law violation</a:t>
            </a:r>
            <a:endParaRPr lang="en-US" dirty="0">
              <a:latin typeface="Arial" pitchFamily="34" charset="0"/>
              <a:cs typeface="Arial" pitchFamily="34" charset="0"/>
            </a:endParaRPr>
          </a:p>
          <a:p>
            <a:pPr algn="just"/>
            <a:endParaRPr lang="fr-FR" dirty="0" smtClean="0">
              <a:latin typeface="Arial" pitchFamily="34" charset="0"/>
              <a:cs typeface="Arial" pitchFamily="34" charset="0"/>
            </a:endParaRPr>
          </a:p>
          <a:p>
            <a:pPr algn="just"/>
            <a:endParaRPr lang="fr-FR" dirty="0">
              <a:latin typeface="Arabic Typesetting" pitchFamily="66" charset="-78"/>
              <a:cs typeface="Arabic Typesetting" pitchFamily="66" charset="-78"/>
            </a:endParaRPr>
          </a:p>
        </p:txBody>
      </p:sp>
    </p:spTree>
    <p:extLst>
      <p:ext uri="{BB962C8B-B14F-4D97-AF65-F5344CB8AC3E}">
        <p14:creationId xmlns:p14="http://schemas.microsoft.com/office/powerpoint/2010/main" val="36452588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1143000"/>
          </a:xfrm>
        </p:spPr>
        <p:txBody>
          <a:bodyPr>
            <a:normAutofit fontScale="90000"/>
          </a:bodyPr>
          <a:lstStyle/>
          <a:p>
            <a:r>
              <a:rPr lang="fr-FR" sz="3600" b="1" dirty="0" err="1" smtClean="0">
                <a:solidFill>
                  <a:srgbClr val="FF0000"/>
                </a:solidFill>
                <a:latin typeface="Arial" pitchFamily="34" charset="0"/>
                <a:cs typeface="Arial" pitchFamily="34" charset="0"/>
              </a:rPr>
              <a:t>Thank</a:t>
            </a:r>
            <a:r>
              <a:rPr lang="fr-FR" sz="3600" b="1" dirty="0" smtClean="0">
                <a:solidFill>
                  <a:srgbClr val="FF0000"/>
                </a:solidFill>
                <a:latin typeface="Arial" pitchFamily="34" charset="0"/>
                <a:cs typeface="Arial" pitchFamily="34" charset="0"/>
              </a:rPr>
              <a:t> </a:t>
            </a:r>
            <a:r>
              <a:rPr lang="fr-FR" sz="3600" b="1" dirty="0" err="1" smtClean="0">
                <a:solidFill>
                  <a:srgbClr val="FF0000"/>
                </a:solidFill>
                <a:latin typeface="Arial" pitchFamily="34" charset="0"/>
                <a:cs typeface="Arial" pitchFamily="34" charset="0"/>
              </a:rPr>
              <a:t>you</a:t>
            </a:r>
            <a:r>
              <a:rPr lang="fr-FR" sz="3600" b="1" dirty="0" smtClean="0">
                <a:solidFill>
                  <a:srgbClr val="FF0000"/>
                </a:solidFill>
                <a:latin typeface="Arial" pitchFamily="34" charset="0"/>
                <a:cs typeface="Arial" pitchFamily="34" charset="0"/>
              </a:rPr>
              <a:t> </a:t>
            </a:r>
            <a:r>
              <a:rPr lang="fr-FR" sz="3600" b="1" dirty="0" err="1" smtClean="0">
                <a:solidFill>
                  <a:srgbClr val="FF0000"/>
                </a:solidFill>
                <a:latin typeface="Arial" pitchFamily="34" charset="0"/>
                <a:cs typeface="Arial" pitchFamily="34" charset="0"/>
              </a:rPr>
              <a:t>very</a:t>
            </a:r>
            <a:r>
              <a:rPr lang="fr-FR" sz="3600" b="1" dirty="0" smtClean="0">
                <a:solidFill>
                  <a:srgbClr val="FF0000"/>
                </a:solidFill>
                <a:latin typeface="Arial" pitchFamily="34" charset="0"/>
                <a:cs typeface="Arial" pitchFamily="34" charset="0"/>
              </a:rPr>
              <a:t> </a:t>
            </a:r>
            <a:r>
              <a:rPr lang="fr-FR" sz="3600" b="1" dirty="0" err="1" smtClean="0">
                <a:solidFill>
                  <a:srgbClr val="FF0000"/>
                </a:solidFill>
                <a:latin typeface="Arial" pitchFamily="34" charset="0"/>
                <a:cs typeface="Arial" pitchFamily="34" charset="0"/>
              </a:rPr>
              <a:t>much</a:t>
            </a:r>
            <a:r>
              <a:rPr lang="fr-FR" sz="3600" b="1" dirty="0" smtClean="0">
                <a:solidFill>
                  <a:srgbClr val="FF0000"/>
                </a:solidFill>
                <a:latin typeface="Arial" pitchFamily="34" charset="0"/>
                <a:cs typeface="Arial" pitchFamily="34" charset="0"/>
              </a:rPr>
              <a:t> for </a:t>
            </a:r>
            <a:r>
              <a:rPr lang="fr-FR" sz="3600" b="1" dirty="0" err="1" smtClean="0">
                <a:solidFill>
                  <a:srgbClr val="FF0000"/>
                </a:solidFill>
                <a:latin typeface="Arial" pitchFamily="34" charset="0"/>
                <a:cs typeface="Arial" pitchFamily="34" charset="0"/>
              </a:rPr>
              <a:t>your</a:t>
            </a:r>
            <a:r>
              <a:rPr lang="fr-FR" sz="3600" b="1" dirty="0" smtClean="0">
                <a:solidFill>
                  <a:srgbClr val="FF0000"/>
                </a:solidFill>
                <a:latin typeface="Arial" pitchFamily="34" charset="0"/>
                <a:cs typeface="Arial" pitchFamily="34" charset="0"/>
              </a:rPr>
              <a:t> attention</a:t>
            </a:r>
            <a:br>
              <a:rPr lang="fr-FR" sz="3600" b="1" dirty="0" smtClean="0">
                <a:solidFill>
                  <a:srgbClr val="FF0000"/>
                </a:solidFill>
                <a:latin typeface="Arial" pitchFamily="34" charset="0"/>
                <a:cs typeface="Arial" pitchFamily="34" charset="0"/>
              </a:rPr>
            </a:br>
            <a:r>
              <a:rPr lang="fr-FR" dirty="0"/>
              <a:t/>
            </a:r>
            <a:br>
              <a:rPr lang="fr-FR" dirty="0"/>
            </a:br>
            <a:r>
              <a:rPr lang="fr-FR" sz="3600" dirty="0" smtClean="0">
                <a:solidFill>
                  <a:srgbClr val="0070C0"/>
                </a:solidFill>
              </a:rPr>
              <a:t>Frederic.jenny@gmail.com</a:t>
            </a:r>
            <a:endParaRPr lang="fr-FR" dirty="0">
              <a:solidFill>
                <a:srgbClr val="0070C0"/>
              </a:solidFill>
            </a:endParaRPr>
          </a:p>
        </p:txBody>
      </p:sp>
      <p:sp>
        <p:nvSpPr>
          <p:cNvPr id="3" name="Slide Number Placeholder 2"/>
          <p:cNvSpPr>
            <a:spLocks noGrp="1"/>
          </p:cNvSpPr>
          <p:nvPr>
            <p:ph type="sldNum" sz="quarter" idx="12"/>
          </p:nvPr>
        </p:nvSpPr>
        <p:spPr/>
        <p:txBody>
          <a:bodyPr/>
          <a:lstStyle/>
          <a:p>
            <a:fld id="{86E64AF1-B2DA-4863-ADC3-8EDCD797695C}" type="slidenum">
              <a:rPr lang="fr-FR" smtClean="0"/>
              <a:t>39</a:t>
            </a:fld>
            <a:endParaRPr lang="fr-FR"/>
          </a:p>
        </p:txBody>
      </p:sp>
    </p:spTree>
    <p:extLst>
      <p:ext uri="{BB962C8B-B14F-4D97-AF65-F5344CB8AC3E}">
        <p14:creationId xmlns:p14="http://schemas.microsoft.com/office/powerpoint/2010/main" val="335809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9709</TotalTime>
  <Words>4815</Words>
  <Application>Microsoft Office PowerPoint</Application>
  <PresentationFormat>Affichage à l'écran (4:3)</PresentationFormat>
  <Paragraphs>422</Paragraphs>
  <Slides>39</Slides>
  <Notes>0</Notes>
  <HiddenSlides>0</HiddenSlides>
  <MMClips>0</MMClips>
  <ScaleCrop>false</ScaleCrop>
  <HeadingPairs>
    <vt:vector size="4" baseType="variant">
      <vt:variant>
        <vt:lpstr>Thème</vt:lpstr>
      </vt:variant>
      <vt:variant>
        <vt:i4>1</vt:i4>
      </vt:variant>
      <vt:variant>
        <vt:lpstr>Titres des diapositives</vt:lpstr>
      </vt:variant>
      <vt:variant>
        <vt:i4>39</vt:i4>
      </vt:variant>
    </vt:vector>
  </HeadingPairs>
  <TitlesOfParts>
    <vt:vector size="40" baseType="lpstr">
      <vt:lpstr>Office Theme</vt:lpstr>
      <vt:lpstr>Fighting cartels without direct evidence</vt:lpstr>
      <vt:lpstr>Circumstantial evidence is employed in cartel cases in all countries</vt:lpstr>
      <vt:lpstr>The secrecy of cartels and the problem of evidence</vt:lpstr>
      <vt:lpstr>The secrecy of cartels and the problem of evidence</vt:lpstr>
      <vt:lpstr>Circumstancial evidence  in countries that are relatively new to anti-cartel enforcement   </vt:lpstr>
      <vt:lpstr>Strong cartel enforcement is necessary to develop a competition culture     </vt:lpstr>
      <vt:lpstr>Two types of circumstantial evidence: communication evidence and economic evidence.  </vt:lpstr>
      <vt:lpstr>Parallel  behaviour and tacit agreement</vt:lpstr>
      <vt:lpstr>Plus factors: communication</vt:lpstr>
      <vt:lpstr>Economic evidence : conduct and structure </vt:lpstr>
      <vt:lpstr>Economic conduct evidence</vt:lpstr>
      <vt:lpstr>Economic conduct evidence</vt:lpstr>
      <vt:lpstr>Economic structural  evidence</vt:lpstr>
      <vt:lpstr>Circumstantial evidence: Happyland Guidelines on cartels  </vt:lpstr>
      <vt:lpstr>The proper use of economic evidence</vt:lpstr>
      <vt:lpstr>A holistic approach  to circumstantial evidence. </vt:lpstr>
      <vt:lpstr>Circumstantial evidence and  standard of proof  </vt:lpstr>
      <vt:lpstr>Circumstantial evidence and the courts  </vt:lpstr>
      <vt:lpstr>But no distinction should be made between direct and circumstantial evidence</vt:lpstr>
      <vt:lpstr>Case 1: Bid rigging detection and circumstantial evidence</vt:lpstr>
      <vt:lpstr>Case 1: Bid rigging detection and circumstantial evidence</vt:lpstr>
      <vt:lpstr>Case 1: Bid rigging detection and circumstantial evidence </vt:lpstr>
      <vt:lpstr>Case 1: Bid rigging detection and circumstantial evidence: the defendants’ arguments</vt:lpstr>
      <vt:lpstr>Case 1: Bid rigging detection and circumstantial evidence: The court’s decision</vt:lpstr>
      <vt:lpstr>Case 1: Bid rigging detection and circumstantial evidence: the court’s decision </vt:lpstr>
      <vt:lpstr>Case 1: Bid rigging detection and circumstantial evidence: the court’s decision </vt:lpstr>
      <vt:lpstr>Case 2: Parallel price increases  and tacit agreement  </vt:lpstr>
      <vt:lpstr>Case 2: Parallel price increases  and tacit agreement </vt:lpstr>
      <vt:lpstr>Case 2: Parallel price increases and tacit agreement: the court’s decision </vt:lpstr>
      <vt:lpstr>Case 2: Parallel price increases and tacit agreement: the court’s decision </vt:lpstr>
      <vt:lpstr>Case 2: Parallel price increases and tacit agreement: the court’s decision </vt:lpstr>
      <vt:lpstr> The use of indirect evidence in Japan</vt:lpstr>
      <vt:lpstr>Establishing the proof of a tacit agreement in Japan</vt:lpstr>
      <vt:lpstr>Case 3: economic evidence and communication evidence</vt:lpstr>
      <vt:lpstr>Case 3: economic evidence and communication evidence</vt:lpstr>
      <vt:lpstr>Case 3: economic evidence</vt:lpstr>
      <vt:lpstr>Conclusion</vt:lpstr>
      <vt:lpstr>Conclusion</vt:lpstr>
      <vt:lpstr>Thank you very much for your attention  Frederic.jenny@gmail.com</vt:lpstr>
    </vt:vector>
  </TitlesOfParts>
  <Company>GROUPE ESSEC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Frederic Jenny</dc:creator>
  <cp:lastModifiedBy>jenny</cp:lastModifiedBy>
  <cp:revision>98</cp:revision>
  <cp:lastPrinted>2016-07-13T06:51:59Z</cp:lastPrinted>
  <dcterms:created xsi:type="dcterms:W3CDTF">2014-05-31T15:01:30Z</dcterms:created>
  <dcterms:modified xsi:type="dcterms:W3CDTF">2016-12-16T09:30:44Z</dcterms:modified>
</cp:coreProperties>
</file>