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575" r:id="rId3"/>
    <p:sldId id="579" r:id="rId4"/>
    <p:sldId id="578" r:id="rId5"/>
    <p:sldId id="581" r:id="rId6"/>
    <p:sldId id="580" r:id="rId7"/>
    <p:sldId id="577" r:id="rId8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993300"/>
    <a:srgbClr val="FF3300"/>
    <a:srgbClr val="FF0066"/>
    <a:srgbClr val="FFFF00"/>
    <a:srgbClr val="00808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0860" autoAdjust="0"/>
  </p:normalViewPr>
  <p:slideViewPr>
    <p:cSldViewPr>
      <p:cViewPr varScale="1">
        <p:scale>
          <a:sx n="92" d="100"/>
          <a:sy n="92" d="100"/>
        </p:scale>
        <p:origin x="138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3F0B1D-D83B-43AD-8EC7-3445DE12FA9B}" type="doc">
      <dgm:prSet loTypeId="urn:microsoft.com/office/officeart/2005/8/layout/arrow1" loCatId="relationship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16FDBEA-3859-4FCD-B6BF-E4BE6F92C9D2}">
      <dgm:prSet phldrT="[Текст]"/>
      <dgm:spPr/>
      <dgm:t>
        <a:bodyPr/>
        <a:lstStyle/>
        <a:p>
          <a:r>
            <a:rPr lang="en-US" dirty="0" smtClean="0"/>
            <a:t>Modern</a:t>
          </a:r>
          <a:endParaRPr lang="ru-RU" dirty="0"/>
        </a:p>
      </dgm:t>
    </dgm:pt>
    <dgm:pt modelId="{B0EE6DA5-D24D-49E1-9E81-9CCAE2017B13}" type="parTrans" cxnId="{E78AD4A8-454B-4B79-A6EC-8B8280FA41A6}">
      <dgm:prSet/>
      <dgm:spPr/>
      <dgm:t>
        <a:bodyPr/>
        <a:lstStyle/>
        <a:p>
          <a:endParaRPr lang="ru-RU"/>
        </a:p>
      </dgm:t>
    </dgm:pt>
    <dgm:pt modelId="{CF7FA790-8B59-40A5-A030-244F1682E571}" type="sibTrans" cxnId="{E78AD4A8-454B-4B79-A6EC-8B8280FA41A6}">
      <dgm:prSet/>
      <dgm:spPr/>
      <dgm:t>
        <a:bodyPr/>
        <a:lstStyle/>
        <a:p>
          <a:endParaRPr lang="ru-RU"/>
        </a:p>
      </dgm:t>
    </dgm:pt>
    <dgm:pt modelId="{754EEC54-DD50-41D0-8778-BD8657DBE40C}">
      <dgm:prSet phldrT="[Текст]"/>
      <dgm:spPr/>
      <dgm:t>
        <a:bodyPr/>
        <a:lstStyle/>
        <a:p>
          <a:r>
            <a:rPr lang="en-US" dirty="0" smtClean="0"/>
            <a:t>Traditional</a:t>
          </a:r>
          <a:endParaRPr lang="ru-RU" dirty="0"/>
        </a:p>
      </dgm:t>
    </dgm:pt>
    <dgm:pt modelId="{CC149869-2736-47D5-9DC6-FE96C9DEBA6C}" type="parTrans" cxnId="{0F7E1DFD-6737-4725-A92F-255D03700BDA}">
      <dgm:prSet/>
      <dgm:spPr/>
      <dgm:t>
        <a:bodyPr/>
        <a:lstStyle/>
        <a:p>
          <a:endParaRPr lang="ru-RU"/>
        </a:p>
      </dgm:t>
    </dgm:pt>
    <dgm:pt modelId="{2749E494-41FF-4D29-850D-F3F15432D3B7}" type="sibTrans" cxnId="{0F7E1DFD-6737-4725-A92F-255D03700BDA}">
      <dgm:prSet/>
      <dgm:spPr/>
      <dgm:t>
        <a:bodyPr/>
        <a:lstStyle/>
        <a:p>
          <a:endParaRPr lang="ru-RU"/>
        </a:p>
      </dgm:t>
    </dgm:pt>
    <dgm:pt modelId="{C70FC518-9586-4EB3-B303-B27E3600926D}" type="pres">
      <dgm:prSet presAssocID="{AB3F0B1D-D83B-43AD-8EC7-3445DE12FA9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D6C240-886D-474E-B79C-C96E9D172A34}" type="pres">
      <dgm:prSet presAssocID="{E16FDBEA-3859-4FCD-B6BF-E4BE6F92C9D2}" presName="arrow" presStyleLbl="node1" presStyleIdx="0" presStyleCnt="2" custAng="19163177" custScaleX="46435" custRadScaleRad="82592" custRadScaleInc="-2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94A30-830A-4E87-BB84-5BF9502A2A11}" type="pres">
      <dgm:prSet presAssocID="{754EEC54-DD50-41D0-8778-BD8657DBE40C}" presName="arrow" presStyleLbl="node1" presStyleIdx="1" presStyleCnt="2" custAng="2573506" custScaleX="43737" custRadScaleRad="77579" custRadScaleInc="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4C0582-3BDC-4F44-B807-6D73A4C1F57A}" type="presOf" srcId="{754EEC54-DD50-41D0-8778-BD8657DBE40C}" destId="{82194A30-830A-4E87-BB84-5BF9502A2A11}" srcOrd="0" destOrd="0" presId="urn:microsoft.com/office/officeart/2005/8/layout/arrow1"/>
    <dgm:cxn modelId="{F223BD35-7AA0-40F4-91B5-5CC082646B3A}" type="presOf" srcId="{AB3F0B1D-D83B-43AD-8EC7-3445DE12FA9B}" destId="{C70FC518-9586-4EB3-B303-B27E3600926D}" srcOrd="0" destOrd="0" presId="urn:microsoft.com/office/officeart/2005/8/layout/arrow1"/>
    <dgm:cxn modelId="{E78AD4A8-454B-4B79-A6EC-8B8280FA41A6}" srcId="{AB3F0B1D-D83B-43AD-8EC7-3445DE12FA9B}" destId="{E16FDBEA-3859-4FCD-B6BF-E4BE6F92C9D2}" srcOrd="0" destOrd="0" parTransId="{B0EE6DA5-D24D-49E1-9E81-9CCAE2017B13}" sibTransId="{CF7FA790-8B59-40A5-A030-244F1682E571}"/>
    <dgm:cxn modelId="{3904F055-572B-43B3-86C5-B10EE425BF5F}" type="presOf" srcId="{E16FDBEA-3859-4FCD-B6BF-E4BE6F92C9D2}" destId="{32D6C240-886D-474E-B79C-C96E9D172A34}" srcOrd="0" destOrd="0" presId="urn:microsoft.com/office/officeart/2005/8/layout/arrow1"/>
    <dgm:cxn modelId="{0F7E1DFD-6737-4725-A92F-255D03700BDA}" srcId="{AB3F0B1D-D83B-43AD-8EC7-3445DE12FA9B}" destId="{754EEC54-DD50-41D0-8778-BD8657DBE40C}" srcOrd="1" destOrd="0" parTransId="{CC149869-2736-47D5-9DC6-FE96C9DEBA6C}" sibTransId="{2749E494-41FF-4D29-850D-F3F15432D3B7}"/>
    <dgm:cxn modelId="{2B6FE205-D58D-478E-8DD8-1103050BB260}" type="presParOf" srcId="{C70FC518-9586-4EB3-B303-B27E3600926D}" destId="{32D6C240-886D-474E-B79C-C96E9D172A34}" srcOrd="0" destOrd="0" presId="urn:microsoft.com/office/officeart/2005/8/layout/arrow1"/>
    <dgm:cxn modelId="{8F342B11-53D1-42B7-B8FA-6A8D3ED0D626}" type="presParOf" srcId="{C70FC518-9586-4EB3-B303-B27E3600926D}" destId="{82194A30-830A-4E87-BB84-5BF9502A2A11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6C240-886D-474E-B79C-C96E9D172A34}">
      <dsp:nvSpPr>
        <dsp:cNvPr id="0" name=""/>
        <dsp:cNvSpPr/>
      </dsp:nvSpPr>
      <dsp:spPr>
        <a:xfrm rot="13763177">
          <a:off x="1145925" y="1376"/>
          <a:ext cx="1158226" cy="2494296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Modern</a:t>
          </a:r>
          <a:endParaRPr lang="ru-RU" sz="1900" kern="1200" dirty="0"/>
        </a:p>
      </dsp:txBody>
      <dsp:txXfrm rot="5400000">
        <a:off x="656168" y="892995"/>
        <a:ext cx="2291606" cy="579113"/>
      </dsp:txXfrm>
    </dsp:sp>
    <dsp:sp modelId="{82194A30-830A-4E87-BB84-5BF9502A2A11}">
      <dsp:nvSpPr>
        <dsp:cNvPr id="0" name=""/>
        <dsp:cNvSpPr/>
      </dsp:nvSpPr>
      <dsp:spPr>
        <a:xfrm rot="7973506">
          <a:off x="5341992" y="50016"/>
          <a:ext cx="1090930" cy="2494296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Traditional</a:t>
          </a:r>
          <a:endParaRPr lang="ru-RU" sz="1900" kern="1200" dirty="0"/>
        </a:p>
      </dsp:txBody>
      <dsp:txXfrm rot="-5400000">
        <a:off x="4665830" y="959463"/>
        <a:ext cx="2303383" cy="545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2899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5" tIns="46591" rIns="93185" bIns="46591" numCol="1" anchor="t" anchorCtr="0" compatLnSpc="1">
            <a:prstTxWarp prst="textNoShape">
              <a:avLst/>
            </a:prstTxWarp>
          </a:bodyPr>
          <a:lstStyle>
            <a:lvl1pPr defTabSz="93199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0590" y="1"/>
            <a:ext cx="292899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5" tIns="46591" rIns="93185" bIns="46591" numCol="1" anchor="t" anchorCtr="0" compatLnSpc="1">
            <a:prstTxWarp prst="textNoShape">
              <a:avLst/>
            </a:prstTxWarp>
          </a:bodyPr>
          <a:lstStyle>
            <a:lvl1pPr algn="r" defTabSz="93199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5802" y="4721895"/>
            <a:ext cx="5409562" cy="4474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5" tIns="46591" rIns="93185" bIns="465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3789"/>
            <a:ext cx="292899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5" tIns="46591" rIns="93185" bIns="46591" numCol="1" anchor="b" anchorCtr="0" compatLnSpc="1">
            <a:prstTxWarp prst="textNoShape">
              <a:avLst/>
            </a:prstTxWarp>
          </a:bodyPr>
          <a:lstStyle>
            <a:lvl1pPr defTabSz="931990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2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0590" y="9443789"/>
            <a:ext cx="292899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85" tIns="46591" rIns="93185" bIns="46591" numCol="1" anchor="b" anchorCtr="0" compatLnSpc="1">
            <a:prstTxWarp prst="textNoShape">
              <a:avLst/>
            </a:prstTxWarp>
          </a:bodyPr>
          <a:lstStyle>
            <a:lvl1pPr algn="r" defTabSz="931990">
              <a:defRPr sz="1200" smtClean="0"/>
            </a:lvl1pPr>
          </a:lstStyle>
          <a:p>
            <a:pPr>
              <a:defRPr/>
            </a:pPr>
            <a:fld id="{0F9BD167-7FAD-4312-BF3F-7BB9C9E0A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4645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пр копия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 descr="пр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24638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7E196-6C2E-44B5-91AF-D95C35C265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80795-4ED5-4DA1-8751-40490D8278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9C03C-30A8-4CFA-9880-527F85C04A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4FAD6-2A0B-45A7-BC76-67BB2DE610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BCC22-E959-4E40-8474-42E7A1730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A423F-60D4-4F70-B3FD-EA25300E9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BF795-735D-48ED-9592-ED1859CA0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C2DE8-BE78-4220-8D91-188796CCBF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3004A-E8E3-48BF-80DC-76AAA06F1C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AC108-4D12-4685-8F2F-49F80660F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1D382-33F1-406C-94EE-8C64EF9F8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74232-883E-4567-9F2D-C9ECF0F3D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65F32-3D78-4720-913C-7CD25A42BC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pic>
        <p:nvPicPr>
          <p:cNvPr id="8196" name="Picture 8" descr="пр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624638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9" descr="пр 1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6913" y="6580188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333399"/>
                </a:solidFill>
              </a:defRPr>
            </a:lvl1pPr>
          </a:lstStyle>
          <a:p>
            <a:pPr>
              <a:defRPr/>
            </a:pPr>
            <a:fld id="{CE742F5B-0160-4017-8527-F2ED755F15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  <p:sldLayoutId id="2147483666" r:id="rId12"/>
    <p:sldLayoutId id="2147483665" r:id="rId13"/>
    <p:sldLayoutId id="2147483664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99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3333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33399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079"/>
          <p:cNvSpPr>
            <a:spLocks noChangeArrowheads="1"/>
          </p:cNvSpPr>
          <p:nvPr/>
        </p:nvSpPr>
        <p:spPr bwMode="auto">
          <a:xfrm>
            <a:off x="684213" y="3284538"/>
            <a:ext cx="81375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spcBef>
                <a:spcPct val="15000"/>
              </a:spcBef>
            </a:pPr>
            <a:endParaRPr lang="ru-RU" sz="4000" b="1" dirty="0">
              <a:solidFill>
                <a:srgbClr val="333399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499992" y="0"/>
            <a:ext cx="184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3079"/>
          <p:cNvSpPr>
            <a:spLocks noChangeArrowheads="1"/>
          </p:cNvSpPr>
          <p:nvPr/>
        </p:nvSpPr>
        <p:spPr bwMode="auto">
          <a:xfrm>
            <a:off x="684213" y="2959226"/>
            <a:ext cx="7416179" cy="30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Cartels: Enforcement dichotomy</a:t>
            </a:r>
            <a:endParaRPr lang="ru-RU" sz="4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Brussels</a:t>
            </a:r>
            <a:r>
              <a:rPr lang="ru-RU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December</a:t>
            </a:r>
            <a:r>
              <a:rPr lang="ru-RU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2016</a:t>
            </a:r>
          </a:p>
          <a:p>
            <a:pPr algn="ctr"/>
            <a:endParaRPr lang="ru-RU" sz="3200" b="1" dirty="0" smtClean="0">
              <a:solidFill>
                <a:schemeClr val="accent2"/>
              </a:solidFill>
              <a:latin typeface="Calibri"/>
              <a:cs typeface="Arial" charset="0"/>
            </a:endParaRPr>
          </a:p>
          <a:p>
            <a:pPr algn="ctr"/>
            <a:endParaRPr lang="ru-RU" sz="3200" b="1" dirty="0">
              <a:solidFill>
                <a:schemeClr val="accent2"/>
              </a:solidFill>
              <a:latin typeface="Calibri"/>
              <a:cs typeface="Arial" charset="0"/>
            </a:endParaRPr>
          </a:p>
          <a:p>
            <a:pPr algn="r" eaLnBrk="0" hangingPunct="0"/>
            <a:endParaRPr lang="ru-RU" sz="2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77282"/>
            <a:ext cx="914697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4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The dichotomy issue </a:t>
            </a:r>
            <a:r>
              <a:rPr lang="en-US" sz="2400" b="1" dirty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in the </a:t>
            </a:r>
            <a:r>
              <a:rPr lang="en-US" sz="24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antimonopoly </a:t>
            </a:r>
            <a:r>
              <a:rPr lang="en-US" sz="2400" b="1" dirty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enforcement</a:t>
            </a:r>
            <a:endParaRPr lang="ru-RU" sz="2400" b="1" dirty="0">
              <a:solidFill>
                <a:schemeClr val="accent2"/>
              </a:solidFill>
              <a:latin typeface="+mj-lt"/>
              <a:ea typeface="MS PGothic" pitchFamily="34" charset="-128"/>
              <a:cs typeface="MS PGothic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1340768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Dichotomy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ru-RU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—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 duality, something that is subdivided 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into 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two unrelated parts.</a:t>
            </a:r>
            <a:endParaRPr lang="ru-RU" sz="2400" dirty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</p:txBody>
      </p:sp>
      <p:pic>
        <p:nvPicPr>
          <p:cNvPr id="1029" name="Picture 5" descr="C:\Users\tsherba\Desktop\загруженно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54035"/>
            <a:ext cx="2016225" cy="185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5496" y="2910428"/>
            <a:ext cx="892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 dichotomy </a:t>
            </a:r>
            <a:r>
              <a:rPr lang="en-US" sz="24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in the </a:t>
            </a:r>
            <a:r>
              <a:rPr lang="en-US" sz="24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antimonopoly enforcement</a:t>
            </a:r>
          </a:p>
          <a:p>
            <a:pPr algn="just"/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intensive development of information technologies has led to the creation of "leading" 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antimonopoly practices 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and their antipodes - "backward" practices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;</a:t>
            </a:r>
            <a:endParaRPr lang="en-US" sz="240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algn="just"/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methods 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of detection and suppression of 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antimonopoly 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agreements should take into account 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"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modern" challenges </a:t>
            </a:r>
            <a:r>
              <a:rPr lang="en-US" sz="24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as well as remain </a:t>
            </a:r>
            <a:r>
              <a:rPr lang="en-US" sz="24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effective in the confrontation with the "current" or "outgoing" practices.</a:t>
            </a:r>
            <a:endParaRPr lang="ru-RU" sz="2400" dirty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68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79912" y="1052736"/>
            <a:ext cx="1728192" cy="57606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DA423F-60D4-4F70-B3FD-EA25300E9B2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77282"/>
            <a:ext cx="914697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400" b="1" dirty="0">
                <a:solidFill>
                  <a:schemeClr val="accent2"/>
                </a:solidFill>
                <a:ea typeface="MS PGothic" pitchFamily="34" charset="-128"/>
                <a:cs typeface="MS PGothic" charset="0"/>
              </a:rPr>
              <a:t>The dichotomy issue in the antimonopoly enforcement</a:t>
            </a:r>
            <a:endParaRPr lang="ru-RU" sz="2400" b="1" dirty="0">
              <a:solidFill>
                <a:schemeClr val="accent2"/>
              </a:solidFill>
              <a:ea typeface="MS PGothic" pitchFamily="34" charset="-128"/>
              <a:cs typeface="MS PGothic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90578362"/>
              </p:ext>
            </p:extLst>
          </p:nvPr>
        </p:nvGraphicFramePr>
        <p:xfrm>
          <a:off x="810816" y="980728"/>
          <a:ext cx="7704856" cy="249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894584" y="1052736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t>Cartels</a:t>
            </a:r>
            <a:endParaRPr lang="ru-RU" sz="2400" dirty="0">
              <a:solidFill>
                <a:schemeClr val="bg1"/>
              </a:solidFill>
              <a:latin typeface="Arial" charset="0"/>
              <a:ea typeface="MS PGothic" pitchFamily="34" charset="-128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625480"/>
              </p:ext>
            </p:extLst>
          </p:nvPr>
        </p:nvGraphicFramePr>
        <p:xfrm>
          <a:off x="251520" y="3356992"/>
          <a:ext cx="3888432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Creating new methods of counteracting modern cartels</a:t>
                      </a:r>
                      <a:endParaRPr lang="ru-RU" sz="1700" dirty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solidFill>
                            <a:srgbClr val="333399"/>
                          </a:solidFill>
                        </a:rPr>
                        <a:t>- 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The use</a:t>
                      </a:r>
                      <a:r>
                        <a:rPr lang="en-US" sz="1700" baseline="0" dirty="0" smtClean="0">
                          <a:solidFill>
                            <a:srgbClr val="333399"/>
                          </a:solidFill>
                        </a:rPr>
                        <a:t> of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 advanced digital data analysis techniques</a:t>
                      </a:r>
                      <a:endParaRPr lang="ru-RU" sz="1700" dirty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solidFill>
                            <a:srgbClr val="333399"/>
                          </a:solidFill>
                        </a:rPr>
                        <a:t>- 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The use</a:t>
                      </a:r>
                      <a:r>
                        <a:rPr lang="en-US" sz="1700" baseline="0" dirty="0" smtClean="0">
                          <a:solidFill>
                            <a:srgbClr val="333399"/>
                          </a:solidFill>
                        </a:rPr>
                        <a:t> of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 mathematical modeling</a:t>
                      </a:r>
                      <a:endParaRPr lang="ru-RU" sz="1700" dirty="0" smtClean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solidFill>
                            <a:srgbClr val="333399"/>
                          </a:solidFill>
                        </a:rPr>
                        <a:t>-</a:t>
                      </a:r>
                      <a:r>
                        <a:rPr lang="en-US" sz="1700" baseline="0" dirty="0" smtClean="0">
                          <a:solidFill>
                            <a:srgbClr val="333399"/>
                          </a:solidFill>
                        </a:rPr>
                        <a:t> Creation of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 new approaches to economic analysis</a:t>
                      </a:r>
                      <a:endParaRPr lang="ru-RU" sz="1700" dirty="0" smtClean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295236"/>
              </p:ext>
            </p:extLst>
          </p:nvPr>
        </p:nvGraphicFramePr>
        <p:xfrm>
          <a:off x="4650668" y="3356992"/>
          <a:ext cx="4385828" cy="297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828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Maintaining the effectiveness of traditional methods of countering cartels</a:t>
                      </a:r>
                      <a:endParaRPr lang="ru-RU" sz="1700" dirty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solidFill>
                            <a:srgbClr val="333399"/>
                          </a:solidFill>
                        </a:rPr>
                        <a:t>-</a:t>
                      </a:r>
                      <a:r>
                        <a:rPr lang="ru-RU" sz="1700" baseline="0" dirty="0" smtClean="0">
                          <a:solidFill>
                            <a:srgbClr val="333399"/>
                          </a:solidFill>
                        </a:rPr>
                        <a:t> </a:t>
                      </a:r>
                      <a:r>
                        <a:rPr lang="en-US" sz="1700" baseline="0" dirty="0" smtClean="0">
                          <a:solidFill>
                            <a:srgbClr val="333399"/>
                          </a:solidFill>
                        </a:rPr>
                        <a:t>The formation of positive jurisprudence</a:t>
                      </a:r>
                      <a:endParaRPr lang="ru-RU" sz="1700" dirty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solidFill>
                            <a:srgbClr val="333399"/>
                          </a:solidFill>
                        </a:rPr>
                        <a:t>- 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Improving the traditional methods of information acquisition (verification requests, raids and so forth.)</a:t>
                      </a:r>
                      <a:endParaRPr lang="ru-RU" sz="1700" dirty="0" smtClean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 smtClean="0">
                          <a:solidFill>
                            <a:srgbClr val="333399"/>
                          </a:solidFill>
                        </a:rPr>
                        <a:t>- </a:t>
                      </a:r>
                      <a:r>
                        <a:rPr lang="en-US" sz="1700" dirty="0" smtClean="0">
                          <a:solidFill>
                            <a:srgbClr val="333399"/>
                          </a:solidFill>
                        </a:rPr>
                        <a:t>The development of competition protection institutions (it is easier to prevent than to stop)</a:t>
                      </a:r>
                      <a:endParaRPr lang="ru-RU" sz="1700" dirty="0" smtClean="0">
                        <a:solidFill>
                          <a:srgbClr val="333399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97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DA423F-60D4-4F70-B3FD-EA25300E9B2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77282"/>
            <a:ext cx="914697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 «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TRADITIONAL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» 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CARTELS</a:t>
            </a:r>
            <a:endParaRPr lang="ru-RU" sz="2000" b="1" dirty="0">
              <a:solidFill>
                <a:schemeClr val="accent2"/>
              </a:solidFill>
              <a:latin typeface="+mj-lt"/>
              <a:ea typeface="MS PGothic" pitchFamily="34" charset="-128"/>
              <a:cs typeface="MS PGothic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247" y="908720"/>
            <a:ext cx="89289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2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</a:t>
            </a:r>
            <a:r>
              <a:rPr lang="en-US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ore than 90% detected cartels</a:t>
            </a:r>
            <a:r>
              <a:rPr lang="ru-RU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.</a:t>
            </a:r>
            <a:endParaRPr lang="ru-RU" sz="220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sz="22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Evidence</a:t>
            </a:r>
            <a:r>
              <a:rPr lang="ru-RU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: </a:t>
            </a:r>
            <a:r>
              <a:rPr lang="en-US" sz="22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e-mails, documents, evidence of collusion on paper and electronic media, information </a:t>
            </a: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on </a:t>
            </a:r>
            <a:r>
              <a:rPr lang="en-US" sz="22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IP-addresses, etc</a:t>
            </a: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.</a:t>
            </a:r>
          </a:p>
          <a:p>
            <a:pPr algn="just"/>
            <a:endParaRPr lang="ru-RU" sz="22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nature of traditional cartels</a:t>
            </a:r>
            <a:r>
              <a:rPr lang="ru-RU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: </a:t>
            </a:r>
            <a:endParaRPr lang="ru-RU" sz="220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result </a:t>
            </a:r>
            <a:r>
              <a:rPr lang="en-US" sz="22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of agreements between the leaders of the organizations (the traditional desire of </a:t>
            </a: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market monopolization)</a:t>
            </a:r>
            <a:endParaRPr lang="ru-RU" sz="22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endParaRPr lang="ru-RU" sz="22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Evidence methods</a:t>
            </a:r>
            <a:r>
              <a:rPr lang="ru-RU" sz="22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: </a:t>
            </a:r>
            <a:endParaRPr lang="ru-RU" sz="220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Behavior analysis</a:t>
            </a:r>
          </a:p>
          <a:p>
            <a:pPr marL="342900" indent="-342900" algn="just">
              <a:buFontTx/>
              <a:buChar char="-"/>
            </a:pP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Dawn raids</a:t>
            </a:r>
            <a:endParaRPr lang="ru-RU" sz="22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Requests, </a:t>
            </a:r>
            <a:r>
              <a:rPr lang="en-US" sz="2200" dirty="0" err="1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etc</a:t>
            </a:r>
            <a:r>
              <a:rPr lang="ru-RU" sz="22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.</a:t>
            </a:r>
            <a:endParaRPr lang="ru-RU" sz="22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2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Cooperation with law enforcement authorities</a:t>
            </a:r>
            <a:endParaRPr lang="ru-RU" sz="2200" dirty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086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DA423F-60D4-4F70-B3FD-EA25300E9B2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77282"/>
            <a:ext cx="914697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SPECIFICITY </a:t>
            </a:r>
            <a:r>
              <a:rPr lang="en-US" sz="2000" b="1" dirty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OF THE RUSSIAN ECONOMY</a:t>
            </a:r>
          </a:p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AS THE CAUSE OF 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"TRADITIONAL</a:t>
            </a:r>
            <a:r>
              <a:rPr lang="en-US" sz="2000" b="1" dirty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" 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CARTELS</a:t>
            </a:r>
            <a:endParaRPr lang="ru-RU" sz="2000" b="1" dirty="0">
              <a:solidFill>
                <a:schemeClr val="accent2"/>
              </a:solidFill>
              <a:latin typeface="+mj-lt"/>
              <a:ea typeface="MS PGothic" pitchFamily="34" charset="-128"/>
              <a:cs typeface="MS PGothic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656903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large area of the country creates the preconditions for the formation of a </a:t>
            </a:r>
            <a:r>
              <a:rPr lang="en-US" sz="20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variety </a:t>
            </a:r>
            <a:r>
              <a:rPr lang="en-US" sz="20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of local markets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(for example, logistics problems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do no let many organizations participate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in the auction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due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to high transport costs);</a:t>
            </a:r>
            <a:endParaRPr lang="ru-RU" sz="20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endParaRPr lang="ru-RU" sz="20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"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Traditional" cartels are </a:t>
            </a:r>
            <a:r>
              <a:rPr lang="en-US" sz="20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 consequence of </a:t>
            </a:r>
            <a:r>
              <a:rPr lang="en-US" sz="20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</a:t>
            </a:r>
            <a:r>
              <a:rPr lang="en-US" sz="20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planned economy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(collusion helps to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determine the volumes of production,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capture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markets,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avoid competition)</a:t>
            </a:r>
            <a:r>
              <a:rPr lang="ru-RU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;</a:t>
            </a:r>
            <a:endParaRPr lang="ru-RU" sz="20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endParaRPr lang="ru-RU" sz="20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0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 </a:t>
            </a:r>
            <a:r>
              <a:rPr lang="en-US" sz="20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large number of </a:t>
            </a:r>
            <a:r>
              <a:rPr lang="en-US" sz="20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auctions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allows to count on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impunity in creating cartels;</a:t>
            </a:r>
            <a:endParaRPr lang="ru-RU" sz="20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endParaRPr lang="ru-RU" sz="200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200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diversity </a:t>
            </a:r>
            <a:r>
              <a:rPr lang="en-US" sz="2000" b="1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of the Russian economy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allows the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possible coexistence of modern, high-tech markets and the 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backward markets or </a:t>
            </a:r>
            <a:r>
              <a:rPr lang="en-US" sz="200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"</a:t>
            </a:r>
            <a:r>
              <a:rPr lang="en-US" sz="200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endangered“ markets. </a:t>
            </a:r>
            <a:endParaRPr lang="ru-RU" sz="2000" dirty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7118" y="908720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The specific features of the Russian </a:t>
            </a:r>
            <a:r>
              <a:rPr lang="en-US" sz="2000" b="1" dirty="0" smtClean="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economy which cause </a:t>
            </a:r>
            <a:r>
              <a:rPr lang="en-US" sz="2000" b="1" dirty="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the creation of </a:t>
            </a:r>
            <a:r>
              <a:rPr lang="en-US" sz="2000" b="1" dirty="0" smtClean="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"</a:t>
            </a:r>
            <a:r>
              <a:rPr lang="en-US" sz="2000" b="1" dirty="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traditional" cartels</a:t>
            </a:r>
            <a:endParaRPr lang="ru-RU" sz="2000" b="1" dirty="0">
              <a:solidFill>
                <a:srgbClr val="C00000"/>
              </a:solidFill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210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DA423F-60D4-4F70-B3FD-EA25300E9B2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77282"/>
            <a:ext cx="914697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5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 «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MODERN</a:t>
            </a:r>
            <a:r>
              <a:rPr lang="ru-RU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» </a:t>
            </a:r>
            <a:r>
              <a:rPr lang="en-US" sz="2000" b="1" dirty="0" smtClean="0">
                <a:solidFill>
                  <a:schemeClr val="accent2"/>
                </a:solidFill>
                <a:latin typeface="+mj-lt"/>
                <a:ea typeface="MS PGothic" pitchFamily="34" charset="-128"/>
                <a:cs typeface="MS PGothic" charset="0"/>
              </a:rPr>
              <a:t>CARTELS</a:t>
            </a:r>
            <a:endParaRPr lang="ru-RU" sz="2000" b="1" dirty="0">
              <a:solidFill>
                <a:schemeClr val="accent2"/>
              </a:solidFill>
              <a:latin typeface="+mj-lt"/>
              <a:ea typeface="MS PGothic" pitchFamily="34" charset="-128"/>
              <a:cs typeface="MS PGothic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25" y="980728"/>
            <a:ext cx="8928992" cy="4670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Less than 10% of detected cartels</a:t>
            </a:r>
            <a:endParaRPr lang="ru-RU" sz="175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sz="175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Evidence</a:t>
            </a:r>
            <a:r>
              <a:rPr lang="ru-RU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: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modern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methods of analysis of the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electronic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files, e-mails; log-file analysis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testifying the visit of the websites, etc.;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e-mail correspondence (rarely), documents showing collusion on paper and electronic media (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rare);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information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on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IP-addresses (rarely), etc.</a:t>
            </a:r>
            <a:endParaRPr lang="ru-RU" sz="175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sz="175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nature of modern cartels</a:t>
            </a:r>
            <a:r>
              <a:rPr lang="ru-RU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: </a:t>
            </a:r>
            <a:endParaRPr lang="ru-RU" sz="175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result of conclusive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actions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or actions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that lead to cartels</a:t>
            </a:r>
            <a:r>
              <a:rPr lang="ru-RU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;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endParaRPr lang="ru-RU" sz="175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result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of agreements between the leaders of the organizations (rarely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)</a:t>
            </a:r>
          </a:p>
          <a:p>
            <a:pPr marL="342900" indent="-342900" algn="just">
              <a:buFontTx/>
              <a:buChar char="-"/>
            </a:pP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use of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general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price exchange platforms or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enclosed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areas</a:t>
            </a:r>
          </a:p>
          <a:p>
            <a:pPr marL="342900" indent="-342900" algn="just">
              <a:buFontTx/>
              <a:buChar char="-"/>
            </a:pPr>
            <a:r>
              <a:rPr lang="ru-RU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Использование </a:t>
            </a:r>
            <a:r>
              <a:rPr lang="ru-RU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участниками картелей современных компьютерных программ – роботов</a:t>
            </a:r>
            <a:r>
              <a:rPr lang="ru-RU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.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use of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modern computer programs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– robots by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cartel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participants.</a:t>
            </a:r>
            <a:endParaRPr lang="ru-RU" sz="175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Evidence methods</a:t>
            </a:r>
            <a:r>
              <a:rPr lang="ru-RU" sz="1750" b="1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: </a:t>
            </a:r>
            <a:endParaRPr lang="ru-RU" sz="1750" b="1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use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of modern </a:t>
            </a: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technologies is only effective, the traditional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methods practically do not give results;</a:t>
            </a:r>
            <a:endParaRPr lang="ru-RU" sz="1750" dirty="0" smtClean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  <a:p>
            <a:pPr marL="342900" indent="-342900" algn="just">
              <a:buFontTx/>
              <a:buChar char="-"/>
            </a:pPr>
            <a:r>
              <a:rPr lang="en-US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The application of the </a:t>
            </a:r>
            <a:r>
              <a:rPr lang="en-US" sz="1750" dirty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methods of mathematical and econometric analysis</a:t>
            </a:r>
            <a:r>
              <a:rPr lang="ru-RU" sz="1750" dirty="0" smtClean="0">
                <a:solidFill>
                  <a:srgbClr val="333399"/>
                </a:solidFill>
                <a:latin typeface="Arial" charset="0"/>
                <a:ea typeface="MS PGothic" pitchFamily="34" charset="-128"/>
              </a:rPr>
              <a:t>.</a:t>
            </a:r>
            <a:endParaRPr lang="ru-RU" sz="1750" dirty="0">
              <a:solidFill>
                <a:srgbClr val="333399"/>
              </a:solidFill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7416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990600" y="533400"/>
            <a:ext cx="7345363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ru-RU" sz="4200" b="1" dirty="0">
              <a:solidFill>
                <a:srgbClr val="333399"/>
              </a:solidFill>
              <a:ea typeface="MS PGothic" pitchFamily="34" charset="-128"/>
            </a:endParaRPr>
          </a:p>
          <a:p>
            <a:pPr algn="ctr" eaLnBrk="1" hangingPunct="1"/>
            <a:r>
              <a:rPr lang="en-US" sz="3600" b="1" dirty="0" smtClean="0">
                <a:solidFill>
                  <a:srgbClr val="333399"/>
                </a:solidFill>
                <a:ea typeface="MS PGothic" pitchFamily="34" charset="-128"/>
              </a:rPr>
              <a:t>THANK YOU FOR YOUR ATTENTION</a:t>
            </a:r>
            <a:r>
              <a:rPr lang="ru-RU" sz="3600" b="1" dirty="0" smtClean="0">
                <a:solidFill>
                  <a:srgbClr val="333399"/>
                </a:solidFill>
                <a:ea typeface="MS PGothic" pitchFamily="34" charset="-128"/>
              </a:rPr>
              <a:t>!</a:t>
            </a:r>
            <a:r>
              <a:rPr lang="en-US" sz="4200" b="1" dirty="0">
                <a:solidFill>
                  <a:srgbClr val="333399"/>
                </a:solidFill>
                <a:ea typeface="MS PGothic" pitchFamily="34" charset="-128"/>
              </a:rPr>
              <a:t/>
            </a:r>
            <a:br>
              <a:rPr lang="en-US" sz="4200" b="1" dirty="0">
                <a:solidFill>
                  <a:srgbClr val="333399"/>
                </a:solidFill>
                <a:ea typeface="MS PGothic" pitchFamily="34" charset="-128"/>
              </a:rPr>
            </a:br>
            <a:endParaRPr lang="ru-RU" sz="4200" b="1" dirty="0">
              <a:solidFill>
                <a:srgbClr val="333399"/>
              </a:solidFill>
              <a:ea typeface="MS PGothic" pitchFamily="34" charset="-128"/>
            </a:endParaRPr>
          </a:p>
          <a:p>
            <a:pPr algn="ctr" eaLnBrk="1" hangingPunct="1"/>
            <a:endParaRPr lang="ru-RU" sz="4200" b="1" dirty="0">
              <a:solidFill>
                <a:srgbClr val="333399"/>
              </a:solidFill>
              <a:ea typeface="MS PGothic" pitchFamily="34" charset="-128"/>
            </a:endParaRPr>
          </a:p>
        </p:txBody>
      </p:sp>
      <p:pic>
        <p:nvPicPr>
          <p:cNvPr id="19459" name="Picture 5" descr="FAS-logo-colo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62188"/>
            <a:ext cx="685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6" descr="14098_427100966728_20531316728_5146316_6182604_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1263" y="3475038"/>
            <a:ext cx="5778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7" descr="twitter_newbird_blu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989388"/>
            <a:ext cx="9080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8"/>
          <p:cNvSpPr txBox="1">
            <a:spLocks noChangeArrowheads="1"/>
          </p:cNvSpPr>
          <p:nvPr/>
        </p:nvSpPr>
        <p:spPr bwMode="auto">
          <a:xfrm>
            <a:off x="2106613" y="2362200"/>
            <a:ext cx="360838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000" dirty="0">
                <a:solidFill>
                  <a:srgbClr val="333399"/>
                </a:solidFill>
                <a:ea typeface="MS PGothic" pitchFamily="34" charset="-128"/>
              </a:rPr>
              <a:t>fas.gov.ru</a:t>
            </a:r>
          </a:p>
        </p:txBody>
      </p:sp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3230563" y="3484563"/>
            <a:ext cx="36083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000">
                <a:solidFill>
                  <a:srgbClr val="333399"/>
                </a:solidFill>
                <a:ea typeface="MS PGothic" pitchFamily="34" charset="-128"/>
              </a:rPr>
              <a:t>FAS-book</a:t>
            </a:r>
          </a:p>
        </p:txBody>
      </p:sp>
      <p:sp>
        <p:nvSpPr>
          <p:cNvPr id="19464" name="TextBox 10"/>
          <p:cNvSpPr txBox="1">
            <a:spLocks noChangeArrowheads="1"/>
          </p:cNvSpPr>
          <p:nvPr/>
        </p:nvSpPr>
        <p:spPr bwMode="auto">
          <a:xfrm>
            <a:off x="3217863" y="4065588"/>
            <a:ext cx="53736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000">
                <a:solidFill>
                  <a:srgbClr val="333399"/>
                </a:solidFill>
                <a:ea typeface="MS PGothic" pitchFamily="34" charset="-128"/>
              </a:rPr>
              <a:t>@rus_fas</a:t>
            </a:r>
            <a:r>
              <a:rPr lang="ru-RU" sz="3000">
                <a:solidFill>
                  <a:srgbClr val="333399"/>
                </a:solidFill>
                <a:ea typeface="MS PGothic" pitchFamily="34" charset="-128"/>
              </a:rPr>
              <a:t> </a:t>
            </a:r>
            <a:r>
              <a:rPr lang="en-US" sz="3000">
                <a:solidFill>
                  <a:srgbClr val="333399"/>
                </a:solidFill>
                <a:ea typeface="MS PGothic" pitchFamily="34" charset="-128"/>
              </a:rPr>
              <a:t>&amp;</a:t>
            </a:r>
            <a:r>
              <a:rPr lang="ru-RU" sz="3000">
                <a:solidFill>
                  <a:srgbClr val="333399"/>
                </a:solidFill>
                <a:ea typeface="MS PGothic" pitchFamily="34" charset="-128"/>
              </a:rPr>
              <a:t> </a:t>
            </a:r>
            <a:r>
              <a:rPr lang="en-US" sz="3000">
                <a:solidFill>
                  <a:srgbClr val="333399"/>
                </a:solidFill>
                <a:ea typeface="MS PGothic" pitchFamily="34" charset="-128"/>
              </a:rPr>
              <a:t>@fas_rf (eng)</a:t>
            </a:r>
          </a:p>
        </p:txBody>
      </p:sp>
      <p:pic>
        <p:nvPicPr>
          <p:cNvPr id="1946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0775" y="4848225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TextBox 11"/>
          <p:cNvSpPr txBox="1">
            <a:spLocks noChangeArrowheads="1"/>
          </p:cNvSpPr>
          <p:nvPr/>
        </p:nvSpPr>
        <p:spPr bwMode="auto">
          <a:xfrm>
            <a:off x="3213100" y="4856163"/>
            <a:ext cx="25241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000">
                <a:solidFill>
                  <a:srgbClr val="333399"/>
                </a:solidFill>
                <a:ea typeface="MS PGothic" pitchFamily="34" charset="-128"/>
              </a:rPr>
              <a:t>fasovka</a:t>
            </a:r>
            <a:endParaRPr lang="ru-RU" sz="3000">
              <a:solidFill>
                <a:srgbClr val="333399"/>
              </a:solidFill>
              <a:ea typeface="MS PGothic" pitchFamily="34" charset="-128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66800" y="3200400"/>
            <a:ext cx="7239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66800" y="2057400"/>
            <a:ext cx="7239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7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CD29875-2548-409D-A5BC-7E397D120E1E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19472" name="Text Box 17"/>
          <p:cNvSpPr txBox="1">
            <a:spLocks noChangeArrowheads="1"/>
          </p:cNvSpPr>
          <p:nvPr/>
        </p:nvSpPr>
        <p:spPr bwMode="auto">
          <a:xfrm>
            <a:off x="3286125" y="5715000"/>
            <a:ext cx="4967288" cy="55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>
                <a:solidFill>
                  <a:srgbClr val="333399"/>
                </a:solidFill>
                <a:ea typeface="MS PGothic" pitchFamily="34" charset="-128"/>
              </a:rPr>
              <a:t>international@fas.gov.ru</a:t>
            </a:r>
          </a:p>
        </p:txBody>
      </p:sp>
      <p:pic>
        <p:nvPicPr>
          <p:cNvPr id="19473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38" y="5715000"/>
            <a:ext cx="785812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449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7883</TotalTime>
  <Words>571</Words>
  <Application>Microsoft Office PowerPoint</Application>
  <PresentationFormat>Экран (4:3)</PresentationFormat>
  <Paragraphs>70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MS PGothic</vt:lpstr>
      <vt:lpstr>Arial</vt:lpstr>
      <vt:lpstr>Calibri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Куликова Кристина Сергеевна</dc:creator>
  <cp:lastModifiedBy>Докукина Анастасия Сергеевна</cp:lastModifiedBy>
  <cp:revision>339</cp:revision>
  <cp:lastPrinted>2015-09-03T08:13:05Z</cp:lastPrinted>
  <dcterms:created xsi:type="dcterms:W3CDTF">2010-02-27T17:01:50Z</dcterms:created>
  <dcterms:modified xsi:type="dcterms:W3CDTF">2016-12-12T14:26:37Z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SDescription">
    <vt:lpwstr>Итоги работы ФАС России в 2009 году и задачи на 2010 год</vt:lpwstr>
  </property>
  <property fmtid="{D5CDD505-2E9C-101B-9397-08002B2CF9AE}" pid="3" name="Owner">
    <vt:lpwstr/>
  </property>
  <property fmtid="{D5CDD505-2E9C-101B-9397-08002B2CF9AE}" pid="4" name="Status">
    <vt:lpwstr/>
  </property>
</Properties>
</file>