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4" r:id="rId2"/>
    <p:sldId id="307" r:id="rId3"/>
    <p:sldId id="305" r:id="rId4"/>
    <p:sldId id="308" r:id="rId5"/>
    <p:sldId id="310" r:id="rId6"/>
    <p:sldId id="311" r:id="rId7"/>
    <p:sldId id="312" r:id="rId8"/>
    <p:sldId id="316" r:id="rId9"/>
    <p:sldId id="314" r:id="rId10"/>
    <p:sldId id="317" r:id="rId11"/>
    <p:sldId id="306" r:id="rId12"/>
  </p:sldIdLst>
  <p:sldSz cx="10693400" cy="7561263"/>
  <p:notesSz cx="6761163" cy="9942513"/>
  <p:defaultTextStyle>
    <a:defPPr>
      <a:defRPr lang="en-GB"/>
    </a:defPPr>
    <a:lvl1pPr marL="0" indent="0" algn="l" defTabSz="1043056" rtl="0" eaLnBrk="1" latinLnBrk="0" hangingPunct="1">
      <a:spcBef>
        <a:spcPts val="0"/>
      </a:spcBef>
      <a:buFont typeface="Arial" panose="020B0604020202020204" pitchFamily="34" charset="0"/>
      <a:buNone/>
      <a:defRPr sz="1400" kern="1200">
        <a:solidFill>
          <a:schemeClr val="tx2"/>
        </a:solidFill>
        <a:latin typeface="+mn-lt"/>
        <a:ea typeface="+mn-ea"/>
        <a:cs typeface="+mn-cs"/>
      </a:defRPr>
    </a:lvl1pPr>
    <a:lvl2pPr marL="180000" indent="-180000" algn="l" defTabSz="1043056" rtl="0" eaLnBrk="1" latinLnBrk="0" hangingPunct="1">
      <a:spcBef>
        <a:spcPts val="0"/>
      </a:spcBef>
      <a:buClr>
        <a:schemeClr val="tx2"/>
      </a:buClr>
      <a:buFont typeface="Wingdings 2" panose="05020102010507070707" pitchFamily="18" charset="2"/>
      <a:buChar char=""/>
      <a:defRPr sz="1400" kern="1200">
        <a:solidFill>
          <a:schemeClr val="tx2"/>
        </a:solidFill>
        <a:latin typeface="+mn-lt"/>
        <a:ea typeface="+mn-ea"/>
        <a:cs typeface="+mn-cs"/>
      </a:defRPr>
    </a:lvl2pPr>
    <a:lvl3pPr marL="360000" indent="-180000" algn="l" defTabSz="1043056" rtl="0" eaLnBrk="1" latinLnBrk="0" hangingPunct="1">
      <a:spcBef>
        <a:spcPts val="0"/>
      </a:spcBef>
      <a:buClr>
        <a:schemeClr val="tx2"/>
      </a:buClr>
      <a:buFont typeface="Arial" panose="020B0604020202020204" pitchFamily="34" charset="0"/>
      <a:buChar char="–"/>
      <a:defRPr sz="1400" kern="1200">
        <a:solidFill>
          <a:schemeClr val="tx2"/>
        </a:solidFill>
        <a:latin typeface="+mn-lt"/>
        <a:ea typeface="+mn-ea"/>
        <a:cs typeface="+mn-cs"/>
      </a:defRPr>
    </a:lvl3pPr>
    <a:lvl4pPr marL="540000" indent="-180000" algn="l" defTabSz="1043056" rtl="0" eaLnBrk="1" latinLnBrk="0" hangingPunct="1">
      <a:spcBef>
        <a:spcPts val="0"/>
      </a:spcBef>
      <a:buClr>
        <a:schemeClr val="tx2"/>
      </a:buClr>
      <a:buFont typeface="Wingdings 2" panose="05020102010507070707" pitchFamily="18" charset="2"/>
      <a:buChar char=""/>
      <a:defRPr sz="1400" kern="1200" baseline="0">
        <a:solidFill>
          <a:schemeClr val="tx2"/>
        </a:solidFill>
        <a:latin typeface="+mn-lt"/>
        <a:ea typeface="+mn-ea"/>
        <a:cs typeface="+mn-cs"/>
      </a:defRPr>
    </a:lvl4pPr>
    <a:lvl5pPr marL="270000" indent="-270000" algn="l" defTabSz="1043056" rtl="0" eaLnBrk="1" latinLnBrk="0" hangingPunct="1">
      <a:spcBef>
        <a:spcPts val="0"/>
      </a:spcBef>
      <a:buClr>
        <a:schemeClr val="tx2"/>
      </a:buClr>
      <a:buFont typeface="+mj-lt"/>
      <a:buAutoNum type="arabicPeriod"/>
      <a:defRPr sz="1400" kern="1200">
        <a:solidFill>
          <a:schemeClr val="tx2"/>
        </a:solidFill>
        <a:latin typeface="+mn-lt"/>
        <a:ea typeface="+mn-ea"/>
        <a:cs typeface="+mn-cs"/>
      </a:defRPr>
    </a:lvl5pPr>
    <a:lvl6pPr marL="540000" indent="-270000" algn="l" defTabSz="1043056" rtl="0" eaLnBrk="1" latinLnBrk="0" hangingPunct="1">
      <a:spcBef>
        <a:spcPts val="0"/>
      </a:spcBef>
      <a:buClr>
        <a:schemeClr val="tx2"/>
      </a:buClr>
      <a:buFont typeface="+mj-lt"/>
      <a:buAutoNum type="alphaLcPeriod"/>
      <a:defRPr sz="1400" kern="1200">
        <a:solidFill>
          <a:schemeClr val="tx2"/>
        </a:solidFill>
        <a:latin typeface="+mn-lt"/>
        <a:ea typeface="+mn-ea"/>
        <a:cs typeface="+mn-cs"/>
      </a:defRPr>
    </a:lvl6pPr>
    <a:lvl7pPr marL="810000" indent="-270000" algn="l" defTabSz="1043056" rtl="0" eaLnBrk="1" latinLnBrk="0" hangingPunct="1">
      <a:spcBef>
        <a:spcPts val="0"/>
      </a:spcBef>
      <a:buClr>
        <a:schemeClr val="tx2"/>
      </a:buClr>
      <a:buFont typeface="+mj-lt"/>
      <a:buAutoNum type="romanLcPeriod"/>
      <a:defRPr sz="1400" kern="1200">
        <a:solidFill>
          <a:schemeClr val="tx2"/>
        </a:solidFill>
        <a:latin typeface="+mn-lt"/>
        <a:ea typeface="+mn-ea"/>
        <a:cs typeface="+mn-cs"/>
      </a:defRPr>
    </a:lvl7pPr>
    <a:lvl8pPr marL="0" indent="0" algn="l" defTabSz="1043056" rtl="0" eaLnBrk="1" latinLnBrk="0" hangingPunct="1">
      <a:spcBef>
        <a:spcPts val="1200"/>
      </a:spcBef>
      <a:buClr>
        <a:schemeClr val="accent2"/>
      </a:buClr>
      <a:buFont typeface="Arial" panose="020B0604020202020204" pitchFamily="34" charset="0"/>
      <a:buNone/>
      <a:defRPr sz="900" i="1" kern="1200">
        <a:solidFill>
          <a:schemeClr val="tx2"/>
        </a:solidFill>
        <a:latin typeface="+mn-lt"/>
        <a:ea typeface="+mn-ea"/>
        <a:cs typeface="+mn-cs"/>
      </a:defRPr>
    </a:lvl8pPr>
    <a:lvl9pPr marL="0" indent="0" algn="l" defTabSz="1043056" rtl="0" eaLnBrk="1" latinLnBrk="0" hangingPunct="1">
      <a:spcBef>
        <a:spcPts val="1200"/>
      </a:spcBef>
      <a:buClr>
        <a:schemeClr val="accent2"/>
      </a:buClr>
      <a:buFont typeface="Arial" panose="020B0604020202020204" pitchFamily="34" charset="0"/>
      <a:buNone/>
      <a:defRPr sz="900" i="1" kern="1200">
        <a:solidFill>
          <a:schemeClr val="tx2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0">
          <p15:clr>
            <a:srgbClr val="A4A3A4"/>
          </p15:clr>
        </p15:guide>
        <p15:guide id="2" orient="horz" pos="749">
          <p15:clr>
            <a:srgbClr val="A4A3A4"/>
          </p15:clr>
        </p15:guide>
        <p15:guide id="3" orient="horz" pos="975">
          <p15:clr>
            <a:srgbClr val="A4A3A4"/>
          </p15:clr>
        </p15:guide>
        <p15:guide id="4" orient="horz" pos="4263">
          <p15:clr>
            <a:srgbClr val="A4A3A4"/>
          </p15:clr>
        </p15:guide>
        <p15:guide id="5" orient="horz" pos="4536">
          <p15:clr>
            <a:srgbClr val="A4A3A4"/>
          </p15:clr>
        </p15:guide>
        <p15:guide id="6" orient="horz" pos="4604">
          <p15:clr>
            <a:srgbClr val="A4A3A4"/>
          </p15:clr>
        </p15:guide>
        <p15:guide id="7" pos="397">
          <p15:clr>
            <a:srgbClr val="A4A3A4"/>
          </p15:clr>
        </p15:guide>
        <p15:guide id="8" pos="6339">
          <p15:clr>
            <a:srgbClr val="A4A3A4"/>
          </p15:clr>
        </p15:guide>
        <p15:guide id="9" pos="3300">
          <p15:clr>
            <a:srgbClr val="A4A3A4"/>
          </p15:clr>
        </p15:guide>
        <p15:guide id="10" pos="34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CEF6447A-24EA-4742-A8FB-1DF080B5CEFA}">
  <a:tblStyle styleId="{CEF6447A-24EA-4742-A8FB-1DF080B5CEFA}" styleName="RBB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dk2"/>
              </a:solidFill>
            </a:ln>
          </a:top>
          <a:bottom>
            <a:ln w="12700" cmpd="sng">
              <a:solidFill>
                <a:schemeClr val="dk2"/>
              </a:solidFill>
            </a:ln>
          </a:bottom>
          <a:insideH>
            <a:ln w="6350" cmpd="sng">
              <a:solidFill>
                <a:schemeClr val="dk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>
        <a:fontRef idx="minor">
          <a:prstClr val="black"/>
        </a:fontRef>
        <a:schemeClr val="dk2"/>
      </a:tcTxStyle>
      <a:tcStyle>
        <a:tcBdr/>
      </a:tcStyle>
    </a:lastCol>
    <a:firstCol>
      <a:tcTxStyle b="on">
        <a:fontRef idx="minor">
          <a:prstClr val="black"/>
        </a:fontRef>
        <a:schemeClr val="dk2"/>
      </a:tcTxStyle>
      <a:tcStyle>
        <a:tcBdr/>
      </a:tcStyle>
    </a:firstCol>
    <a:lastRow>
      <a:tcTxStyle>
        <a:fontRef idx="minor">
          <a:prstClr val="black"/>
        </a:fontRef>
        <a:schemeClr val="dk2"/>
      </a:tcTxStyle>
      <a:tcStyle>
        <a:tcBdr/>
      </a:tcStyle>
    </a:lastRow>
    <a:firstRow>
      <a:tcTxStyle b="on">
        <a:fontRef idx="minor">
          <a:prstClr val="black"/>
        </a:fontRef>
        <a:schemeClr val="dk2"/>
      </a:tcTxStyle>
      <a:tcStyle>
        <a:tcBdr>
          <a:top>
            <a:ln w="12700" cmpd="sng">
              <a:solidFill>
                <a:schemeClr val="dk2"/>
              </a:solidFill>
            </a:ln>
          </a:top>
          <a:bottom>
            <a:ln w="12700" cmpd="sng">
              <a:solidFill>
                <a:schemeClr val="dk2"/>
              </a:solidFill>
            </a:ln>
          </a:bottom>
        </a:tcBdr>
        <a:fill>
          <a:solidFill>
            <a:schemeClr val="l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56" autoAdjust="0"/>
    <p:restoredTop sz="81168" autoAdjust="0"/>
  </p:normalViewPr>
  <p:slideViewPr>
    <p:cSldViewPr showGuides="1">
      <p:cViewPr varScale="1">
        <p:scale>
          <a:sx n="41" d="100"/>
          <a:sy n="41" d="100"/>
        </p:scale>
        <p:origin x="-1434" y="-108"/>
      </p:cViewPr>
      <p:guideLst>
        <p:guide orient="horz" pos="340"/>
        <p:guide orient="horz" pos="749"/>
        <p:guide orient="horz" pos="975"/>
        <p:guide orient="horz" pos="4263"/>
        <p:guide orient="horz" pos="4536"/>
        <p:guide orient="horz" pos="4604"/>
        <p:guide pos="397"/>
        <p:guide pos="6339"/>
        <p:guide pos="3300"/>
        <p:guide pos="34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1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50F4F-9309-4FD0-BEFC-C279B837C77F}" type="datetimeFigureOut">
              <a:rPr lang="en-GB" smtClean="0"/>
              <a:t>16/12/2016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D8E16-95C9-4781-83E2-775BFD43C3E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8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F941A-58C0-4BE7-8B7D-57210A4BE1C9}" type="datetimeFigureOut">
              <a:rPr lang="en-GB" smtClean="0"/>
              <a:t>16/12/2016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4538" y="746125"/>
            <a:ext cx="52720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1755B-6AFD-445A-89B5-34E8C3381D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95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521528" algn="l" defTabSz="1043056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043056" algn="l" defTabSz="1043056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564584" algn="l" defTabSz="1043056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086112" algn="l" defTabSz="1043056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Цитата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Коуза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264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55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Много</a:t>
            </a:r>
            <a:r>
              <a:rPr lang="ru-RU" baseline="0" dirty="0" smtClean="0"/>
              <a:t> </a:t>
            </a:r>
            <a:r>
              <a:rPr lang="en-GB" baseline="0" dirty="0" smtClean="0"/>
              <a:t>leniency applications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227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42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76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9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875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3852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Geoffroy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1755B-6AFD-445A-89B5-34E8C3381DE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018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21638" y="2545200"/>
            <a:ext cx="9432000" cy="1047600"/>
          </a:xfrm>
          <a:noFill/>
          <a:effectLst/>
        </p:spPr>
        <p:txBody>
          <a:bodyPr lIns="0" tIns="0" bIns="0" anchor="b" anchorCtr="0">
            <a:noAutofit/>
          </a:bodyPr>
          <a:lstStyle>
            <a:lvl1pPr>
              <a:lnSpc>
                <a:spcPct val="85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621638" y="3658790"/>
            <a:ext cx="9432000" cy="707644"/>
          </a:xfrm>
          <a:noFill/>
          <a:effectLst/>
        </p:spPr>
        <p:txBody>
          <a:bodyPr tIns="36000" bIns="360000">
            <a:sp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21525" y="2169976"/>
            <a:ext cx="943292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 bwMode="gray">
          <a:xfrm>
            <a:off x="621525" y="4725046"/>
            <a:ext cx="943292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1638" y="1721427"/>
            <a:ext cx="4824000" cy="30777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4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>
                <a:solidFill>
                  <a:schemeClr val="accent4"/>
                </a:solidFill>
              </a:defRPr>
            </a:lvl2pPr>
            <a:lvl3pPr marL="0" indent="0">
              <a:buNone/>
              <a:defRPr>
                <a:solidFill>
                  <a:schemeClr val="accent4"/>
                </a:solidFill>
              </a:defRPr>
            </a:lvl3pPr>
            <a:lvl4pPr marL="270000" indent="0">
              <a:buNone/>
              <a:defRPr>
                <a:solidFill>
                  <a:schemeClr val="accent4"/>
                </a:solidFill>
              </a:defRPr>
            </a:lvl4pPr>
            <a:lvl5pPr marL="540000" indent="0"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&lt;Insert Draft Statement&gt;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1638" y="4968763"/>
            <a:ext cx="4824000" cy="276999"/>
          </a:xfrm>
        </p:spPr>
        <p:txBody>
          <a:bodyPr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US" dirty="0" smtClean="0"/>
              <a:t>&lt;Insert presenter 1 name&gt;</a:t>
            </a:r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1638" y="5404192"/>
            <a:ext cx="4824000" cy="276999"/>
          </a:xfrm>
        </p:spPr>
        <p:txBody>
          <a:bodyPr>
            <a:noAutofit/>
          </a:bodyPr>
          <a:lstStyle>
            <a:lvl1pPr>
              <a:defRPr sz="1800" b="1" baseline="0"/>
            </a:lvl1pPr>
          </a:lstStyle>
          <a:p>
            <a:pPr lvl="0"/>
            <a:r>
              <a:rPr lang="en-US" dirty="0" smtClean="0"/>
              <a:t>&lt;Insert presenter 1 name&gt;</a:t>
            </a:r>
            <a:endParaRPr lang="en-US" dirty="0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7"/>
          </p:nvPr>
        </p:nvSpPr>
        <p:spPr bwMode="gray">
          <a:xfrm>
            <a:off x="5913638" y="4968763"/>
            <a:ext cx="4140000" cy="276999"/>
          </a:xfrm>
        </p:spPr>
        <p:txBody>
          <a:bodyPr anchor="t" anchorCtr="0">
            <a:noAutofit/>
          </a:bodyPr>
          <a:lstStyle>
            <a:lvl1pPr algn="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15 декабря 2016 г.</a:t>
            </a:r>
            <a:endParaRPr lang="en-GB" dirty="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 bwMode="gray">
          <a:xfrm>
            <a:off x="5229638" y="543881"/>
            <a:ext cx="4824000" cy="276999"/>
          </a:xfrm>
        </p:spPr>
        <p:txBody>
          <a:bodyPr anchor="t" anchorCtr="0">
            <a:noAutofit/>
          </a:bodyPr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Freeform 8"/>
          <p:cNvSpPr>
            <a:spLocks noChangeAspect="1" noEditPoints="1"/>
          </p:cNvSpPr>
          <p:nvPr userDrawn="1"/>
        </p:nvSpPr>
        <p:spPr bwMode="gray">
          <a:xfrm>
            <a:off x="621638" y="467453"/>
            <a:ext cx="2178979" cy="864906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6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4744685" y="7193200"/>
            <a:ext cx="2160000" cy="108000"/>
          </a:xfrm>
        </p:spPr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Rectangle 6"/>
          <p:cNvSpPr/>
          <p:nvPr userDrawn="1"/>
        </p:nvSpPr>
        <p:spPr bwMode="gray">
          <a:xfrm>
            <a:off x="10927320" y="2313906"/>
            <a:ext cx="4873405" cy="2933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tIns="180000" rIns="180000" bIns="180000" rtlCol="0" anchor="t" anchorCtr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1600" b="1" dirty="0" smtClean="0">
                <a:solidFill>
                  <a:schemeClr val="tx2"/>
                </a:solidFill>
              </a:rPr>
              <a:t>(1</a:t>
            </a:r>
            <a:r>
              <a:rPr lang="en-GB" sz="1600" b="1" baseline="30000" dirty="0" smtClean="0">
                <a:solidFill>
                  <a:schemeClr val="tx2"/>
                </a:solidFill>
              </a:rPr>
              <a:t>st</a:t>
            </a:r>
            <a:r>
              <a:rPr lang="en-GB" sz="1600" b="1" dirty="0" smtClean="0">
                <a:solidFill>
                  <a:schemeClr val="tx2"/>
                </a:solidFill>
              </a:rPr>
              <a:t> level)</a:t>
            </a:r>
            <a:r>
              <a:rPr lang="en-GB" sz="1600" b="1" baseline="0" dirty="0" smtClean="0">
                <a:solidFill>
                  <a:schemeClr val="tx2"/>
                </a:solidFill>
              </a:rPr>
              <a:t> Subheading</a:t>
            </a:r>
          </a:p>
          <a:p>
            <a:pPr algn="l">
              <a:spcBef>
                <a:spcPts val="600"/>
              </a:spcBef>
            </a:pPr>
            <a:r>
              <a:rPr lang="en-GB" sz="1600" baseline="0" dirty="0" smtClean="0">
                <a:solidFill>
                  <a:schemeClr val="tx2"/>
                </a:solidFill>
              </a:rPr>
              <a:t>(2</a:t>
            </a:r>
            <a:r>
              <a:rPr lang="en-GB" sz="1600" baseline="30000" dirty="0" smtClean="0">
                <a:solidFill>
                  <a:schemeClr val="tx2"/>
                </a:solidFill>
              </a:rPr>
              <a:t>nd</a:t>
            </a:r>
            <a:r>
              <a:rPr lang="en-GB" sz="1600" baseline="0" dirty="0" smtClean="0">
                <a:solidFill>
                  <a:schemeClr val="tx2"/>
                </a:solidFill>
              </a:rPr>
              <a:t> level)Body text</a:t>
            </a:r>
          </a:p>
          <a:p>
            <a:pPr marL="27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(3</a:t>
            </a:r>
            <a:r>
              <a:rPr lang="en-GB" sz="1600" baseline="30000" dirty="0" smtClean="0">
                <a:solidFill>
                  <a:schemeClr val="tx2"/>
                </a:solidFill>
              </a:rPr>
              <a:t>rd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Main Bullet</a:t>
            </a:r>
          </a:p>
          <a:p>
            <a:pPr marL="538163" indent="-270000" algn="l">
              <a:spcBef>
                <a:spcPts val="300"/>
              </a:spcBef>
              <a:buFont typeface="Arial" panose="020B0604020202020204" pitchFamily="34" charset="0"/>
              <a:buChar char="–"/>
            </a:pPr>
            <a:r>
              <a:rPr lang="en-GB" sz="1600" baseline="0" dirty="0" smtClean="0">
                <a:solidFill>
                  <a:schemeClr val="tx2"/>
                </a:solidFill>
              </a:rPr>
              <a:t>(4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Sub Bullet</a:t>
            </a:r>
          </a:p>
          <a:p>
            <a:pPr marL="81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(5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Minor Sub Bullet</a:t>
            </a:r>
          </a:p>
          <a:p>
            <a:pPr marL="360000" indent="-360000" algn="l">
              <a:spcBef>
                <a:spcPts val="300"/>
              </a:spcBef>
              <a:buFont typeface="+mj-lt"/>
              <a:buAutoNum type="arabicPeriod"/>
            </a:pPr>
            <a:r>
              <a:rPr lang="en-GB" sz="1600" baseline="0" dirty="0" smtClean="0">
                <a:solidFill>
                  <a:schemeClr val="tx2"/>
                </a:solidFill>
              </a:rPr>
              <a:t>(6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Bullet</a:t>
            </a:r>
          </a:p>
          <a:p>
            <a:pPr marL="720000" indent="-360000" algn="l">
              <a:spcBef>
                <a:spcPts val="300"/>
              </a:spcBef>
              <a:buFont typeface="+mj-lt"/>
              <a:buAutoNum type="alphaLcPeriod"/>
            </a:pPr>
            <a:r>
              <a:rPr lang="en-GB" sz="1600" baseline="0" dirty="0" smtClean="0">
                <a:solidFill>
                  <a:schemeClr val="tx2"/>
                </a:solidFill>
              </a:rPr>
              <a:t>(7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Sub Bullet</a:t>
            </a:r>
          </a:p>
          <a:p>
            <a:pPr marL="1080000" indent="-360000" algn="l">
              <a:spcBef>
                <a:spcPts val="300"/>
              </a:spcBef>
              <a:buFont typeface="+mj-lt"/>
              <a:buAutoNum type="romanLcPeriod"/>
            </a:pPr>
            <a:r>
              <a:rPr lang="en-GB" sz="1600" baseline="0" dirty="0" smtClean="0">
                <a:solidFill>
                  <a:schemeClr val="tx2"/>
                </a:solidFill>
              </a:rPr>
              <a:t>(8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minor Sub Bullet</a:t>
            </a:r>
          </a:p>
          <a:p>
            <a:pPr algn="l">
              <a:spcBef>
                <a:spcPts val="1200"/>
              </a:spcBef>
            </a:pPr>
            <a:r>
              <a:rPr lang="en-GB" sz="900" baseline="0" dirty="0" smtClean="0">
                <a:solidFill>
                  <a:schemeClr val="tx2"/>
                </a:solidFill>
              </a:rPr>
              <a:t>(9</a:t>
            </a:r>
            <a:r>
              <a:rPr lang="en-GB" sz="900" baseline="30000" dirty="0" smtClean="0">
                <a:solidFill>
                  <a:schemeClr val="tx2"/>
                </a:solidFill>
              </a:rPr>
              <a:t>th</a:t>
            </a:r>
            <a:r>
              <a:rPr lang="en-GB" sz="900" baseline="0" dirty="0" smtClean="0">
                <a:solidFill>
                  <a:schemeClr val="tx2"/>
                </a:solidFill>
              </a:rPr>
              <a:t> level) Source text</a:t>
            </a:r>
          </a:p>
        </p:txBody>
      </p:sp>
    </p:spTree>
    <p:extLst>
      <p:ext uri="{BB962C8B-B14F-4D97-AF65-F5344CB8AC3E}">
        <p14:creationId xmlns:p14="http://schemas.microsoft.com/office/powerpoint/2010/main" val="2870819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622800" y="2545200"/>
            <a:ext cx="9432000" cy="1047600"/>
          </a:xfrm>
          <a:noFill/>
          <a:effectLst/>
        </p:spPr>
        <p:txBody>
          <a:bodyPr tIns="0" bIns="0" anchor="b" anchorCtr="0">
            <a:noAutofit/>
          </a:bodyPr>
          <a:lstStyle>
            <a:lvl1pPr algn="l">
              <a:lnSpc>
                <a:spcPct val="85000"/>
              </a:lnSpc>
              <a:defRPr sz="4000" b="0" cap="none"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22800" y="3657600"/>
            <a:ext cx="9432000" cy="7092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621525" y="2169976"/>
            <a:ext cx="9432925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 bwMode="gray">
          <a:xfrm>
            <a:off x="621525" y="4725046"/>
            <a:ext cx="9432925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 smtClean="0"/>
              <a:t>15 декабря 2016 г.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621525" y="7118226"/>
            <a:ext cx="9432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 bwMode="gray">
          <a:xfrm>
            <a:off x="621524" y="7193478"/>
            <a:ext cx="2492927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700" dirty="0" smtClean="0">
                <a:solidFill>
                  <a:schemeClr val="tx2"/>
                </a:solidFill>
                <a:latin typeface="+mn-lt"/>
              </a:rPr>
              <a:t>www.rbbecon.com  </a:t>
            </a:r>
            <a:r>
              <a:rPr lang="en-GB" sz="700" dirty="0" smtClean="0">
                <a:solidFill>
                  <a:schemeClr val="accent1"/>
                </a:solidFill>
                <a:latin typeface="+mn-lt"/>
              </a:rPr>
              <a:t>/</a:t>
            </a:r>
            <a:r>
              <a:rPr lang="en-GB" sz="700" dirty="0" smtClean="0">
                <a:solidFill>
                  <a:schemeClr val="tx2"/>
                </a:solidFill>
                <a:latin typeface="+mn-lt"/>
              </a:rPr>
              <a:t>  Expert competition economics advice  </a:t>
            </a:r>
            <a:r>
              <a:rPr lang="en-GB" sz="700" dirty="0" smtClean="0">
                <a:solidFill>
                  <a:schemeClr val="accent1"/>
                </a:solidFill>
              </a:rPr>
              <a:t>/</a:t>
            </a:r>
            <a:r>
              <a:rPr lang="en-GB" sz="700" dirty="0" smtClean="0">
                <a:solidFill>
                  <a:schemeClr val="tx2"/>
                </a:solidFill>
              </a:rPr>
              <a:t> </a:t>
            </a:r>
            <a:endParaRPr lang="en-US" sz="7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Freeform 8"/>
          <p:cNvSpPr>
            <a:spLocks noChangeAspect="1" noEditPoints="1"/>
          </p:cNvSpPr>
          <p:nvPr userDrawn="1"/>
        </p:nvSpPr>
        <p:spPr bwMode="gray">
          <a:xfrm>
            <a:off x="621638" y="467453"/>
            <a:ext cx="2178979" cy="864906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5675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Graphic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622800" y="1546910"/>
            <a:ext cx="9432000" cy="1047600"/>
          </a:xfrm>
          <a:noFill/>
          <a:effectLst/>
        </p:spPr>
        <p:txBody>
          <a:bodyPr tIns="0" bIns="0" anchor="t" anchorCtr="0">
            <a:noAutofit/>
          </a:bodyPr>
          <a:lstStyle>
            <a:lvl1pPr algn="l">
              <a:lnSpc>
                <a:spcPct val="85000"/>
              </a:lnSpc>
              <a:defRPr sz="4000" b="0" cap="none"/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22800" y="2659310"/>
            <a:ext cx="9432000" cy="7092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Freeform 8"/>
          <p:cNvSpPr>
            <a:spLocks noChangeAspect="1" noEditPoints="1"/>
          </p:cNvSpPr>
          <p:nvPr userDrawn="1"/>
        </p:nvSpPr>
        <p:spPr bwMode="gray">
          <a:xfrm>
            <a:off x="8388237" y="27062"/>
            <a:ext cx="1655763" cy="657225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 smtClean="0"/>
              <a:t>15 декабря 2016 г.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621525" y="7118226"/>
            <a:ext cx="9432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 bwMode="gray">
          <a:xfrm>
            <a:off x="621524" y="7193478"/>
            <a:ext cx="2492927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700" dirty="0" smtClean="0">
                <a:solidFill>
                  <a:schemeClr val="tx2"/>
                </a:solidFill>
                <a:latin typeface="+mn-lt"/>
              </a:rPr>
              <a:t>www.rbbecon.com  </a:t>
            </a:r>
            <a:r>
              <a:rPr lang="en-GB" sz="700" dirty="0" smtClean="0">
                <a:solidFill>
                  <a:schemeClr val="accent1"/>
                </a:solidFill>
                <a:latin typeface="+mn-lt"/>
              </a:rPr>
              <a:t>/</a:t>
            </a:r>
            <a:r>
              <a:rPr lang="en-GB" sz="700" dirty="0" smtClean="0">
                <a:solidFill>
                  <a:schemeClr val="tx2"/>
                </a:solidFill>
                <a:latin typeface="+mn-lt"/>
              </a:rPr>
              <a:t>  Expert competition economics advice  </a:t>
            </a:r>
            <a:r>
              <a:rPr lang="en-GB" sz="700" dirty="0" smtClean="0">
                <a:solidFill>
                  <a:schemeClr val="accent1"/>
                </a:solidFill>
              </a:rPr>
              <a:t>/</a:t>
            </a:r>
            <a:r>
              <a:rPr lang="en-GB" sz="700" dirty="0" smtClean="0">
                <a:solidFill>
                  <a:schemeClr val="tx2"/>
                </a:solidFill>
              </a:rPr>
              <a:t> </a:t>
            </a:r>
            <a:endParaRPr lang="en-US" sz="700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621525" y="1250826"/>
            <a:ext cx="9432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 userDrawn="1"/>
        </p:nvGrpSpPr>
        <p:grpSpPr>
          <a:xfrm>
            <a:off x="3936228" y="3635167"/>
            <a:ext cx="1908000" cy="1908000"/>
            <a:chOff x="3936228" y="3635167"/>
            <a:chExt cx="1908000" cy="1908000"/>
          </a:xfrm>
        </p:grpSpPr>
        <p:sp>
          <p:nvSpPr>
            <p:cNvPr id="8" name="Oval 7"/>
            <p:cNvSpPr>
              <a:spLocks noChangeAspect="1"/>
            </p:cNvSpPr>
            <p:nvPr userDrawn="1"/>
          </p:nvSpPr>
          <p:spPr>
            <a:xfrm>
              <a:off x="3936228" y="3635167"/>
              <a:ext cx="1908000" cy="1908000"/>
            </a:xfrm>
            <a:prstGeom prst="ellipse">
              <a:avLst/>
            </a:prstGeom>
            <a:solidFill>
              <a:srgbClr val="F5F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  <p:sp>
          <p:nvSpPr>
            <p:cNvPr id="17" name="Oval 16"/>
            <p:cNvSpPr>
              <a:spLocks noChangeAspect="1"/>
            </p:cNvSpPr>
            <p:nvPr userDrawn="1"/>
          </p:nvSpPr>
          <p:spPr>
            <a:xfrm>
              <a:off x="4764228" y="4463167"/>
              <a:ext cx="252000" cy="25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</p:grpSp>
      <p:grpSp>
        <p:nvGrpSpPr>
          <p:cNvPr id="22" name="Group 21"/>
          <p:cNvGrpSpPr/>
          <p:nvPr userDrawn="1"/>
        </p:nvGrpSpPr>
        <p:grpSpPr>
          <a:xfrm>
            <a:off x="6024108" y="3635167"/>
            <a:ext cx="1908000" cy="1908000"/>
            <a:chOff x="6024108" y="3635167"/>
            <a:chExt cx="1908000" cy="1908000"/>
          </a:xfrm>
        </p:grpSpPr>
        <p:sp>
          <p:nvSpPr>
            <p:cNvPr id="18" name="Oval 17"/>
            <p:cNvSpPr>
              <a:spLocks noChangeAspect="1"/>
            </p:cNvSpPr>
            <p:nvPr userDrawn="1"/>
          </p:nvSpPr>
          <p:spPr>
            <a:xfrm>
              <a:off x="6024108" y="3635167"/>
              <a:ext cx="1908000" cy="1908000"/>
            </a:xfrm>
            <a:prstGeom prst="ellipse">
              <a:avLst/>
            </a:prstGeom>
            <a:solidFill>
              <a:srgbClr val="F5F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  <p:sp>
          <p:nvSpPr>
            <p:cNvPr id="19" name="Oval 18"/>
            <p:cNvSpPr>
              <a:spLocks noChangeAspect="1"/>
            </p:cNvSpPr>
            <p:nvPr userDrawn="1"/>
          </p:nvSpPr>
          <p:spPr>
            <a:xfrm>
              <a:off x="6618108" y="4229167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8089128" y="3635167"/>
            <a:ext cx="1908000" cy="1908000"/>
            <a:chOff x="8089128" y="3635167"/>
            <a:chExt cx="1908000" cy="1908000"/>
          </a:xfrm>
        </p:grpSpPr>
        <p:sp>
          <p:nvSpPr>
            <p:cNvPr id="20" name="Oval 19"/>
            <p:cNvSpPr>
              <a:spLocks noChangeAspect="1"/>
            </p:cNvSpPr>
            <p:nvPr userDrawn="1"/>
          </p:nvSpPr>
          <p:spPr>
            <a:xfrm>
              <a:off x="8089128" y="3635167"/>
              <a:ext cx="1908000" cy="1908000"/>
            </a:xfrm>
            <a:prstGeom prst="ellipse">
              <a:avLst/>
            </a:prstGeom>
            <a:solidFill>
              <a:srgbClr val="F5F7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  <p:sp>
          <p:nvSpPr>
            <p:cNvPr id="21" name="Oval 20"/>
            <p:cNvSpPr>
              <a:spLocks noChangeAspect="1"/>
            </p:cNvSpPr>
            <p:nvPr userDrawn="1"/>
          </p:nvSpPr>
          <p:spPr>
            <a:xfrm>
              <a:off x="8575128" y="4121167"/>
              <a:ext cx="936000" cy="93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endParaRPr lang="en-GB" sz="1200" dirty="0" err="1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68629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(Colou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108700" y="108631"/>
            <a:ext cx="10476000" cy="73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622800" y="2545200"/>
            <a:ext cx="9432000" cy="1047600"/>
          </a:xfrm>
          <a:noFill/>
          <a:effectLst/>
        </p:spPr>
        <p:txBody>
          <a:bodyPr tIns="0" bIns="0" anchor="b" anchorCtr="0">
            <a:noAutofit/>
          </a:bodyPr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22800" y="3657600"/>
            <a:ext cx="9432000" cy="7092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621525" y="2169976"/>
            <a:ext cx="94329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 bwMode="gray">
          <a:xfrm>
            <a:off x="621525" y="4725046"/>
            <a:ext cx="94329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15 декабря 2016 г.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0F1730-34DA-4A7E-BCC2-BC04B779EFF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621525" y="7118226"/>
            <a:ext cx="943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 bwMode="gray">
          <a:xfrm>
            <a:off x="621524" y="7193478"/>
            <a:ext cx="2492927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700" dirty="0" smtClean="0">
                <a:solidFill>
                  <a:schemeClr val="bg1"/>
                </a:solidFill>
                <a:latin typeface="+mn-lt"/>
              </a:rPr>
              <a:t>www.rbbecon.com  /  Expert competition economics advice  </a:t>
            </a:r>
            <a:r>
              <a:rPr lang="en-GB" sz="700" dirty="0" smtClean="0">
                <a:solidFill>
                  <a:schemeClr val="bg1"/>
                </a:solidFill>
              </a:rPr>
              <a:t>/ </a:t>
            </a:r>
            <a:endParaRPr lang="en-US" sz="7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Freeform 8"/>
          <p:cNvSpPr>
            <a:spLocks noChangeAspect="1" noEditPoints="1"/>
          </p:cNvSpPr>
          <p:nvPr userDrawn="1"/>
        </p:nvSpPr>
        <p:spPr bwMode="gray">
          <a:xfrm>
            <a:off x="621638" y="467453"/>
            <a:ext cx="2178979" cy="864906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929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 bwMode="gray">
          <a:xfrm>
            <a:off x="620713" y="1538288"/>
            <a:ext cx="4608000" cy="52197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 bwMode="gray">
          <a:xfrm>
            <a:off x="5447738" y="1538288"/>
            <a:ext cx="4608000" cy="52197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8" name="Rectangle 7"/>
          <p:cNvSpPr/>
          <p:nvPr userDrawn="1"/>
        </p:nvSpPr>
        <p:spPr bwMode="gray">
          <a:xfrm>
            <a:off x="10927320" y="2313906"/>
            <a:ext cx="4873405" cy="2933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tIns="180000" rIns="180000" bIns="180000" rtlCol="0" anchor="t" anchorCtr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1600" b="1" dirty="0" smtClean="0">
                <a:solidFill>
                  <a:schemeClr val="tx2"/>
                </a:solidFill>
              </a:rPr>
              <a:t>(1</a:t>
            </a:r>
            <a:r>
              <a:rPr lang="en-GB" sz="1600" b="1" baseline="30000" dirty="0" smtClean="0">
                <a:solidFill>
                  <a:schemeClr val="tx2"/>
                </a:solidFill>
              </a:rPr>
              <a:t>st</a:t>
            </a:r>
            <a:r>
              <a:rPr lang="en-GB" sz="1600" b="1" dirty="0" smtClean="0">
                <a:solidFill>
                  <a:schemeClr val="tx2"/>
                </a:solidFill>
              </a:rPr>
              <a:t> level)</a:t>
            </a:r>
            <a:r>
              <a:rPr lang="en-GB" sz="1600" b="1" baseline="0" dirty="0" smtClean="0">
                <a:solidFill>
                  <a:schemeClr val="tx2"/>
                </a:solidFill>
              </a:rPr>
              <a:t> Subheading</a:t>
            </a:r>
          </a:p>
          <a:p>
            <a:pPr algn="l">
              <a:spcBef>
                <a:spcPts val="600"/>
              </a:spcBef>
            </a:pPr>
            <a:r>
              <a:rPr lang="en-GB" sz="1600" baseline="0" dirty="0" smtClean="0">
                <a:solidFill>
                  <a:schemeClr val="tx2"/>
                </a:solidFill>
              </a:rPr>
              <a:t>(2</a:t>
            </a:r>
            <a:r>
              <a:rPr lang="en-GB" sz="1600" baseline="30000" dirty="0" smtClean="0">
                <a:solidFill>
                  <a:schemeClr val="tx2"/>
                </a:solidFill>
              </a:rPr>
              <a:t>nd</a:t>
            </a:r>
            <a:r>
              <a:rPr lang="en-GB" sz="1600" baseline="0" dirty="0" smtClean="0">
                <a:solidFill>
                  <a:schemeClr val="tx2"/>
                </a:solidFill>
              </a:rPr>
              <a:t> level)Body text</a:t>
            </a:r>
          </a:p>
          <a:p>
            <a:pPr marL="27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(3</a:t>
            </a:r>
            <a:r>
              <a:rPr lang="en-GB" sz="1600" baseline="30000" dirty="0" smtClean="0">
                <a:solidFill>
                  <a:schemeClr val="tx2"/>
                </a:solidFill>
              </a:rPr>
              <a:t>rd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Main Bullet</a:t>
            </a:r>
          </a:p>
          <a:p>
            <a:pPr marL="538163" indent="-270000" algn="l">
              <a:spcBef>
                <a:spcPts val="300"/>
              </a:spcBef>
              <a:buFont typeface="Arial" panose="020B0604020202020204" pitchFamily="34" charset="0"/>
              <a:buChar char="–"/>
            </a:pPr>
            <a:r>
              <a:rPr lang="en-GB" sz="1600" baseline="0" dirty="0" smtClean="0">
                <a:solidFill>
                  <a:schemeClr val="tx2"/>
                </a:solidFill>
              </a:rPr>
              <a:t>(4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Sub Bullet</a:t>
            </a:r>
          </a:p>
          <a:p>
            <a:pPr marL="81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(5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Minor Sub Bullet</a:t>
            </a:r>
          </a:p>
          <a:p>
            <a:pPr marL="360000" indent="-360000" algn="l">
              <a:spcBef>
                <a:spcPts val="300"/>
              </a:spcBef>
              <a:buFont typeface="+mj-lt"/>
              <a:buAutoNum type="arabicPeriod"/>
            </a:pPr>
            <a:r>
              <a:rPr lang="en-GB" sz="1600" baseline="0" dirty="0" smtClean="0">
                <a:solidFill>
                  <a:schemeClr val="tx2"/>
                </a:solidFill>
              </a:rPr>
              <a:t>(6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Bullet</a:t>
            </a:r>
          </a:p>
          <a:p>
            <a:pPr marL="720000" indent="-360000" algn="l">
              <a:spcBef>
                <a:spcPts val="300"/>
              </a:spcBef>
              <a:buFont typeface="+mj-lt"/>
              <a:buAutoNum type="alphaLcPeriod"/>
            </a:pPr>
            <a:r>
              <a:rPr lang="en-GB" sz="1600" baseline="0" dirty="0" smtClean="0">
                <a:solidFill>
                  <a:schemeClr val="tx2"/>
                </a:solidFill>
              </a:rPr>
              <a:t>(7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Sub Bullet</a:t>
            </a:r>
          </a:p>
          <a:p>
            <a:pPr marL="1080000" indent="-360000" algn="l">
              <a:spcBef>
                <a:spcPts val="300"/>
              </a:spcBef>
              <a:buFont typeface="+mj-lt"/>
              <a:buAutoNum type="romanLcPeriod"/>
            </a:pPr>
            <a:r>
              <a:rPr lang="en-GB" sz="1600" baseline="0" dirty="0" smtClean="0">
                <a:solidFill>
                  <a:schemeClr val="tx2"/>
                </a:solidFill>
              </a:rPr>
              <a:t>(8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minor Sub Bullet</a:t>
            </a:r>
          </a:p>
          <a:p>
            <a:pPr algn="l">
              <a:spcBef>
                <a:spcPts val="1200"/>
              </a:spcBef>
            </a:pPr>
            <a:r>
              <a:rPr lang="en-GB" sz="900" baseline="0" dirty="0" smtClean="0">
                <a:solidFill>
                  <a:schemeClr val="tx2"/>
                </a:solidFill>
              </a:rPr>
              <a:t>(9</a:t>
            </a:r>
            <a:r>
              <a:rPr lang="en-GB" sz="900" baseline="30000" dirty="0" smtClean="0">
                <a:solidFill>
                  <a:schemeClr val="tx2"/>
                </a:solidFill>
              </a:rPr>
              <a:t>th</a:t>
            </a:r>
            <a:r>
              <a:rPr lang="en-GB" sz="900" baseline="0" dirty="0" smtClean="0">
                <a:solidFill>
                  <a:schemeClr val="tx2"/>
                </a:solidFill>
              </a:rPr>
              <a:t> level) Source text</a:t>
            </a:r>
          </a:p>
        </p:txBody>
      </p:sp>
    </p:spTree>
    <p:extLst>
      <p:ext uri="{BB962C8B-B14F-4D97-AF65-F5344CB8AC3E}">
        <p14:creationId xmlns:p14="http://schemas.microsoft.com/office/powerpoint/2010/main" val="296282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10927320" y="2313906"/>
            <a:ext cx="4873405" cy="2933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tIns="180000" rIns="180000" bIns="180000" rtlCol="0" anchor="t" anchorCtr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1600" b="1" dirty="0" smtClean="0">
                <a:solidFill>
                  <a:schemeClr val="tx2"/>
                </a:solidFill>
              </a:rPr>
              <a:t>(1</a:t>
            </a:r>
            <a:r>
              <a:rPr lang="en-GB" sz="1600" b="1" baseline="30000" dirty="0" smtClean="0">
                <a:solidFill>
                  <a:schemeClr val="tx2"/>
                </a:solidFill>
              </a:rPr>
              <a:t>st</a:t>
            </a:r>
            <a:r>
              <a:rPr lang="en-GB" sz="1600" b="1" dirty="0" smtClean="0">
                <a:solidFill>
                  <a:schemeClr val="tx2"/>
                </a:solidFill>
              </a:rPr>
              <a:t> level)</a:t>
            </a:r>
            <a:r>
              <a:rPr lang="en-GB" sz="1600" b="1" baseline="0" dirty="0" smtClean="0">
                <a:solidFill>
                  <a:schemeClr val="tx2"/>
                </a:solidFill>
              </a:rPr>
              <a:t> Subheading</a:t>
            </a:r>
          </a:p>
          <a:p>
            <a:pPr algn="l">
              <a:spcBef>
                <a:spcPts val="600"/>
              </a:spcBef>
            </a:pPr>
            <a:r>
              <a:rPr lang="en-GB" sz="1600" baseline="0" dirty="0" smtClean="0">
                <a:solidFill>
                  <a:schemeClr val="tx2"/>
                </a:solidFill>
              </a:rPr>
              <a:t>(2</a:t>
            </a:r>
            <a:r>
              <a:rPr lang="en-GB" sz="1600" baseline="30000" dirty="0" smtClean="0">
                <a:solidFill>
                  <a:schemeClr val="tx2"/>
                </a:solidFill>
              </a:rPr>
              <a:t>nd</a:t>
            </a:r>
            <a:r>
              <a:rPr lang="en-GB" sz="1600" baseline="0" dirty="0" smtClean="0">
                <a:solidFill>
                  <a:schemeClr val="tx2"/>
                </a:solidFill>
              </a:rPr>
              <a:t> level)Body text</a:t>
            </a:r>
          </a:p>
          <a:p>
            <a:pPr marL="27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(3</a:t>
            </a:r>
            <a:r>
              <a:rPr lang="en-GB" sz="1600" baseline="30000" dirty="0" smtClean="0">
                <a:solidFill>
                  <a:schemeClr val="tx2"/>
                </a:solidFill>
              </a:rPr>
              <a:t>rd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Main Bullet</a:t>
            </a:r>
          </a:p>
          <a:p>
            <a:pPr marL="538163" indent="-270000" algn="l">
              <a:spcBef>
                <a:spcPts val="300"/>
              </a:spcBef>
              <a:buFont typeface="Arial" panose="020B0604020202020204" pitchFamily="34" charset="0"/>
              <a:buChar char="–"/>
            </a:pPr>
            <a:r>
              <a:rPr lang="en-GB" sz="1600" baseline="0" dirty="0" smtClean="0">
                <a:solidFill>
                  <a:schemeClr val="tx2"/>
                </a:solidFill>
              </a:rPr>
              <a:t>(4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Sub Bullet</a:t>
            </a:r>
          </a:p>
          <a:p>
            <a:pPr marL="81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(5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Minor Sub Bullet</a:t>
            </a:r>
          </a:p>
          <a:p>
            <a:pPr marL="360000" indent="-360000" algn="l">
              <a:spcBef>
                <a:spcPts val="300"/>
              </a:spcBef>
              <a:buFont typeface="+mj-lt"/>
              <a:buAutoNum type="arabicPeriod"/>
            </a:pPr>
            <a:r>
              <a:rPr lang="en-GB" sz="1600" baseline="0" dirty="0" smtClean="0">
                <a:solidFill>
                  <a:schemeClr val="tx2"/>
                </a:solidFill>
              </a:rPr>
              <a:t>(6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Bullet</a:t>
            </a:r>
          </a:p>
          <a:p>
            <a:pPr marL="720000" indent="-360000" algn="l">
              <a:spcBef>
                <a:spcPts val="300"/>
              </a:spcBef>
              <a:buFont typeface="+mj-lt"/>
              <a:buAutoNum type="alphaLcPeriod"/>
            </a:pPr>
            <a:r>
              <a:rPr lang="en-GB" sz="1600" baseline="0" dirty="0" smtClean="0">
                <a:solidFill>
                  <a:schemeClr val="tx2"/>
                </a:solidFill>
              </a:rPr>
              <a:t>(7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Sub Bullet</a:t>
            </a:r>
          </a:p>
          <a:p>
            <a:pPr marL="1080000" indent="-360000" algn="l">
              <a:spcBef>
                <a:spcPts val="300"/>
              </a:spcBef>
              <a:buFont typeface="+mj-lt"/>
              <a:buAutoNum type="romanLcPeriod"/>
            </a:pPr>
            <a:r>
              <a:rPr lang="en-GB" sz="1600" baseline="0" dirty="0" smtClean="0">
                <a:solidFill>
                  <a:schemeClr val="tx2"/>
                </a:solidFill>
              </a:rPr>
              <a:t>(8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minor Sub Bullet</a:t>
            </a:r>
          </a:p>
          <a:p>
            <a:pPr algn="l">
              <a:spcBef>
                <a:spcPts val="1200"/>
              </a:spcBef>
            </a:pPr>
            <a:r>
              <a:rPr lang="en-GB" sz="900" baseline="0" dirty="0" smtClean="0">
                <a:solidFill>
                  <a:schemeClr val="tx2"/>
                </a:solidFill>
              </a:rPr>
              <a:t>(9</a:t>
            </a:r>
            <a:r>
              <a:rPr lang="en-GB" sz="900" baseline="30000" dirty="0" smtClean="0">
                <a:solidFill>
                  <a:schemeClr val="tx2"/>
                </a:solidFill>
              </a:rPr>
              <a:t>th</a:t>
            </a:r>
            <a:r>
              <a:rPr lang="en-GB" sz="900" baseline="0" dirty="0" smtClean="0">
                <a:solidFill>
                  <a:schemeClr val="tx2"/>
                </a:solidFill>
              </a:rPr>
              <a:t> level) Source text</a:t>
            </a:r>
          </a:p>
        </p:txBody>
      </p:sp>
    </p:spTree>
    <p:extLst>
      <p:ext uri="{BB962C8B-B14F-4D97-AF65-F5344CB8AC3E}">
        <p14:creationId xmlns:p14="http://schemas.microsoft.com/office/powerpoint/2010/main" val="131077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DF0F1730-34DA-4A7E-BCC2-BC04B779EFFF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Rectangle 4"/>
          <p:cNvSpPr/>
          <p:nvPr userDrawn="1"/>
        </p:nvSpPr>
        <p:spPr bwMode="gray">
          <a:xfrm>
            <a:off x="306700" y="1187450"/>
            <a:ext cx="10080000" cy="36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10927320" y="2313906"/>
            <a:ext cx="4873405" cy="2933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tIns="180000" rIns="180000" bIns="180000" rtlCol="0" anchor="t" anchorCtr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1600" b="1" dirty="0" smtClean="0">
                <a:solidFill>
                  <a:schemeClr val="tx2"/>
                </a:solidFill>
              </a:rPr>
              <a:t>(1</a:t>
            </a:r>
            <a:r>
              <a:rPr lang="en-GB" sz="1600" b="1" baseline="30000" dirty="0" smtClean="0">
                <a:solidFill>
                  <a:schemeClr val="tx2"/>
                </a:solidFill>
              </a:rPr>
              <a:t>st</a:t>
            </a:r>
            <a:r>
              <a:rPr lang="en-GB" sz="1600" b="1" dirty="0" smtClean="0">
                <a:solidFill>
                  <a:schemeClr val="tx2"/>
                </a:solidFill>
              </a:rPr>
              <a:t> level)</a:t>
            </a:r>
            <a:r>
              <a:rPr lang="en-GB" sz="1600" b="1" baseline="0" dirty="0" smtClean="0">
                <a:solidFill>
                  <a:schemeClr val="tx2"/>
                </a:solidFill>
              </a:rPr>
              <a:t> Subheading</a:t>
            </a:r>
          </a:p>
          <a:p>
            <a:pPr algn="l">
              <a:spcBef>
                <a:spcPts val="600"/>
              </a:spcBef>
            </a:pPr>
            <a:r>
              <a:rPr lang="en-GB" sz="1600" baseline="0" dirty="0" smtClean="0">
                <a:solidFill>
                  <a:schemeClr val="tx2"/>
                </a:solidFill>
              </a:rPr>
              <a:t>(2</a:t>
            </a:r>
            <a:r>
              <a:rPr lang="en-GB" sz="1600" baseline="30000" dirty="0" smtClean="0">
                <a:solidFill>
                  <a:schemeClr val="tx2"/>
                </a:solidFill>
              </a:rPr>
              <a:t>nd</a:t>
            </a:r>
            <a:r>
              <a:rPr lang="en-GB" sz="1600" baseline="0" dirty="0" smtClean="0">
                <a:solidFill>
                  <a:schemeClr val="tx2"/>
                </a:solidFill>
              </a:rPr>
              <a:t> level)Body text</a:t>
            </a:r>
          </a:p>
          <a:p>
            <a:pPr marL="27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(3</a:t>
            </a:r>
            <a:r>
              <a:rPr lang="en-GB" sz="1600" baseline="30000" dirty="0" smtClean="0">
                <a:solidFill>
                  <a:schemeClr val="tx2"/>
                </a:solidFill>
              </a:rPr>
              <a:t>rd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Main Bullet</a:t>
            </a:r>
          </a:p>
          <a:p>
            <a:pPr marL="538163" indent="-270000" algn="l">
              <a:spcBef>
                <a:spcPts val="300"/>
              </a:spcBef>
              <a:buFont typeface="Arial" panose="020B0604020202020204" pitchFamily="34" charset="0"/>
              <a:buChar char="–"/>
            </a:pPr>
            <a:r>
              <a:rPr lang="en-GB" sz="1600" baseline="0" dirty="0" smtClean="0">
                <a:solidFill>
                  <a:schemeClr val="tx2"/>
                </a:solidFill>
              </a:rPr>
              <a:t>(4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Sub Bullet</a:t>
            </a:r>
          </a:p>
          <a:p>
            <a:pPr marL="810000" indent="-270000" algn="l">
              <a:spcBef>
                <a:spcPts val="300"/>
              </a:spcBef>
              <a:buFont typeface="Wingdings 2" panose="05020102010507070707" pitchFamily="18" charset="2"/>
              <a:buChar char=""/>
            </a:pPr>
            <a:r>
              <a:rPr lang="en-GB" sz="1600" baseline="0" dirty="0" smtClean="0">
                <a:solidFill>
                  <a:schemeClr val="tx2"/>
                </a:solidFill>
              </a:rPr>
              <a:t>(5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Minor Sub Bullet</a:t>
            </a:r>
          </a:p>
          <a:p>
            <a:pPr marL="360000" indent="-360000" algn="l">
              <a:spcBef>
                <a:spcPts val="300"/>
              </a:spcBef>
              <a:buFont typeface="+mj-lt"/>
              <a:buAutoNum type="arabicPeriod"/>
            </a:pPr>
            <a:r>
              <a:rPr lang="en-GB" sz="1600" baseline="0" dirty="0" smtClean="0">
                <a:solidFill>
                  <a:schemeClr val="tx2"/>
                </a:solidFill>
              </a:rPr>
              <a:t>(6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Bullet</a:t>
            </a:r>
          </a:p>
          <a:p>
            <a:pPr marL="720000" indent="-360000" algn="l">
              <a:spcBef>
                <a:spcPts val="300"/>
              </a:spcBef>
              <a:buFont typeface="+mj-lt"/>
              <a:buAutoNum type="alphaLcPeriod"/>
            </a:pPr>
            <a:r>
              <a:rPr lang="en-GB" sz="1600" baseline="0" dirty="0" smtClean="0">
                <a:solidFill>
                  <a:schemeClr val="tx2"/>
                </a:solidFill>
              </a:rPr>
              <a:t>(7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Sub Bullet</a:t>
            </a:r>
          </a:p>
          <a:p>
            <a:pPr marL="1080000" indent="-360000" algn="l">
              <a:spcBef>
                <a:spcPts val="300"/>
              </a:spcBef>
              <a:buFont typeface="+mj-lt"/>
              <a:buAutoNum type="romanLcPeriod"/>
            </a:pPr>
            <a:r>
              <a:rPr lang="en-GB" sz="1600" baseline="0" dirty="0" smtClean="0">
                <a:solidFill>
                  <a:schemeClr val="tx2"/>
                </a:solidFill>
              </a:rPr>
              <a:t>(8</a:t>
            </a:r>
            <a:r>
              <a:rPr lang="en-GB" sz="1600" baseline="30000" dirty="0" smtClean="0">
                <a:solidFill>
                  <a:schemeClr val="tx2"/>
                </a:solidFill>
              </a:rPr>
              <a:t>th</a:t>
            </a:r>
            <a:r>
              <a:rPr lang="en-GB" sz="1600" baseline="0" dirty="0" smtClean="0">
                <a:solidFill>
                  <a:schemeClr val="tx2"/>
                </a:solidFill>
              </a:rPr>
              <a:t> level) Numbered minor Sub Bullet</a:t>
            </a:r>
          </a:p>
          <a:p>
            <a:pPr algn="l">
              <a:spcBef>
                <a:spcPts val="1200"/>
              </a:spcBef>
            </a:pPr>
            <a:r>
              <a:rPr lang="en-GB" sz="900" baseline="0" dirty="0" smtClean="0">
                <a:solidFill>
                  <a:schemeClr val="tx2"/>
                </a:solidFill>
              </a:rPr>
              <a:t>(9</a:t>
            </a:r>
            <a:r>
              <a:rPr lang="en-GB" sz="900" baseline="30000" dirty="0" smtClean="0">
                <a:solidFill>
                  <a:schemeClr val="tx2"/>
                </a:solidFill>
              </a:rPr>
              <a:t>th</a:t>
            </a:r>
            <a:r>
              <a:rPr lang="en-GB" sz="900" baseline="0" dirty="0" smtClean="0">
                <a:solidFill>
                  <a:schemeClr val="tx2"/>
                </a:solidFill>
              </a:rPr>
              <a:t> level) Source text</a:t>
            </a:r>
          </a:p>
        </p:txBody>
      </p:sp>
    </p:spTree>
    <p:extLst>
      <p:ext uri="{BB962C8B-B14F-4D97-AF65-F5344CB8AC3E}">
        <p14:creationId xmlns:p14="http://schemas.microsoft.com/office/powerpoint/2010/main" val="149471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Page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gray">
          <a:xfrm>
            <a:off x="621524" y="7085756"/>
            <a:ext cx="2492927" cy="215444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r>
              <a:rPr lang="en-GB" sz="1400" dirty="0" smtClean="0">
                <a:solidFill>
                  <a:schemeClr val="tx2"/>
                </a:solidFill>
                <a:latin typeface="+mn-lt"/>
              </a:rPr>
              <a:t>www.rbbecon.com</a:t>
            </a:r>
            <a:endParaRPr lang="en-US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Freeform 8"/>
          <p:cNvSpPr>
            <a:spLocks noChangeAspect="1" noEditPoints="1"/>
          </p:cNvSpPr>
          <p:nvPr userDrawn="1"/>
        </p:nvSpPr>
        <p:spPr bwMode="gray">
          <a:xfrm>
            <a:off x="621638" y="467453"/>
            <a:ext cx="2178979" cy="864906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9355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21525" y="535725"/>
            <a:ext cx="9432000" cy="64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21525" y="1546287"/>
            <a:ext cx="9432000" cy="52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4770876" y="7193200"/>
            <a:ext cx="2160000" cy="10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15 декабря 2016 г.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5454650" y="7193200"/>
            <a:ext cx="4229350" cy="10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9684000" y="7193200"/>
            <a:ext cx="360000" cy="10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fld id="{DF0F1730-34DA-4A7E-BCC2-BC04B779EFF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621525" y="1250826"/>
            <a:ext cx="9432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 bwMode="gray">
          <a:xfrm>
            <a:off x="621525" y="7118226"/>
            <a:ext cx="9432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8"/>
          <p:cNvSpPr>
            <a:spLocks noChangeAspect="1" noEditPoints="1"/>
          </p:cNvSpPr>
          <p:nvPr userDrawn="1"/>
        </p:nvSpPr>
        <p:spPr bwMode="gray">
          <a:xfrm>
            <a:off x="8388237" y="419"/>
            <a:ext cx="1655763" cy="657225"/>
          </a:xfrm>
          <a:custGeom>
            <a:avLst/>
            <a:gdLst>
              <a:gd name="T0" fmla="*/ 1212 w 3858"/>
              <a:gd name="T1" fmla="*/ 1528 h 1528"/>
              <a:gd name="T2" fmla="*/ 201 w 3858"/>
              <a:gd name="T3" fmla="*/ 368 h 1528"/>
              <a:gd name="T4" fmla="*/ 86 w 3858"/>
              <a:gd name="T5" fmla="*/ 471 h 1528"/>
              <a:gd name="T6" fmla="*/ 89 w 3858"/>
              <a:gd name="T7" fmla="*/ 536 h 1528"/>
              <a:gd name="T8" fmla="*/ 326 w 3858"/>
              <a:gd name="T9" fmla="*/ 699 h 1528"/>
              <a:gd name="T10" fmla="*/ 313 w 3858"/>
              <a:gd name="T11" fmla="*/ 400 h 1528"/>
              <a:gd name="T12" fmla="*/ 0 w 3858"/>
              <a:gd name="T13" fmla="*/ 699 h 1528"/>
              <a:gd name="T14" fmla="*/ 525 w 3858"/>
              <a:gd name="T15" fmla="*/ 634 h 1528"/>
              <a:gd name="T16" fmla="*/ 525 w 3858"/>
              <a:gd name="T17" fmla="*/ 357 h 1528"/>
              <a:gd name="T18" fmla="*/ 466 w 3858"/>
              <a:gd name="T19" fmla="*/ 357 h 1528"/>
              <a:gd name="T20" fmla="*/ 695 w 3858"/>
              <a:gd name="T21" fmla="*/ 588 h 1528"/>
              <a:gd name="T22" fmla="*/ 679 w 3858"/>
              <a:gd name="T23" fmla="*/ 400 h 1528"/>
              <a:gd name="T24" fmla="*/ 383 w 3858"/>
              <a:gd name="T25" fmla="*/ 699 h 1528"/>
              <a:gd name="T26" fmla="*/ 904 w 3858"/>
              <a:gd name="T27" fmla="*/ 634 h 1528"/>
              <a:gd name="T28" fmla="*/ 904 w 3858"/>
              <a:gd name="T29" fmla="*/ 357 h 1528"/>
              <a:gd name="T30" fmla="*/ 845 w 3858"/>
              <a:gd name="T31" fmla="*/ 357 h 1528"/>
              <a:gd name="T32" fmla="*/ 1074 w 3858"/>
              <a:gd name="T33" fmla="*/ 588 h 1528"/>
              <a:gd name="T34" fmla="*/ 1058 w 3858"/>
              <a:gd name="T35" fmla="*/ 400 h 1528"/>
              <a:gd name="T36" fmla="*/ 762 w 3858"/>
              <a:gd name="T37" fmla="*/ 699 h 1528"/>
              <a:gd name="T38" fmla="*/ 1591 w 3858"/>
              <a:gd name="T39" fmla="*/ 517 h 1528"/>
              <a:gd name="T40" fmla="*/ 1591 w 3858"/>
              <a:gd name="T41" fmla="*/ 345 h 1528"/>
              <a:gd name="T42" fmla="*/ 1540 w 3858"/>
              <a:gd name="T43" fmla="*/ 698 h 1528"/>
              <a:gd name="T44" fmla="*/ 1811 w 3858"/>
              <a:gd name="T45" fmla="*/ 563 h 1528"/>
              <a:gd name="T46" fmla="*/ 1917 w 3858"/>
              <a:gd name="T47" fmla="*/ 667 h 1528"/>
              <a:gd name="T48" fmla="*/ 2002 w 3858"/>
              <a:gd name="T49" fmla="*/ 509 h 1528"/>
              <a:gd name="T50" fmla="*/ 2173 w 3858"/>
              <a:gd name="T51" fmla="*/ 452 h 1528"/>
              <a:gd name="T52" fmla="*/ 2279 w 3858"/>
              <a:gd name="T53" fmla="*/ 563 h 1528"/>
              <a:gd name="T54" fmla="*/ 2539 w 3858"/>
              <a:gd name="T55" fmla="*/ 506 h 1528"/>
              <a:gd name="T56" fmla="*/ 2388 w 3858"/>
              <a:gd name="T57" fmla="*/ 420 h 1528"/>
              <a:gd name="T58" fmla="*/ 2388 w 3858"/>
              <a:gd name="T59" fmla="*/ 698 h 1528"/>
              <a:gd name="T60" fmla="*/ 2494 w 3858"/>
              <a:gd name="T61" fmla="*/ 698 h 1528"/>
              <a:gd name="T62" fmla="*/ 2648 w 3858"/>
              <a:gd name="T63" fmla="*/ 544 h 1528"/>
              <a:gd name="T64" fmla="*/ 2706 w 3858"/>
              <a:gd name="T65" fmla="*/ 704 h 1528"/>
              <a:gd name="T66" fmla="*/ 3065 w 3858"/>
              <a:gd name="T67" fmla="*/ 698 h 1528"/>
              <a:gd name="T68" fmla="*/ 3158 w 3858"/>
              <a:gd name="T69" fmla="*/ 506 h 1528"/>
              <a:gd name="T70" fmla="*/ 3128 w 3858"/>
              <a:gd name="T71" fmla="*/ 415 h 1528"/>
              <a:gd name="T72" fmla="*/ 2926 w 3858"/>
              <a:gd name="T73" fmla="*/ 455 h 1528"/>
              <a:gd name="T74" fmla="*/ 2881 w 3858"/>
              <a:gd name="T75" fmla="*/ 698 h 1528"/>
              <a:gd name="T76" fmla="*/ 2976 w 3858"/>
              <a:gd name="T77" fmla="*/ 452 h 1528"/>
              <a:gd name="T78" fmla="*/ 3335 w 3858"/>
              <a:gd name="T79" fmla="*/ 420 h 1528"/>
              <a:gd name="T80" fmla="*/ 3335 w 3858"/>
              <a:gd name="T81" fmla="*/ 420 h 1528"/>
              <a:gd name="T82" fmla="*/ 3287 w 3858"/>
              <a:gd name="T83" fmla="*/ 301 h 1528"/>
              <a:gd name="T84" fmla="*/ 3413 w 3858"/>
              <a:gd name="T85" fmla="*/ 563 h 1528"/>
              <a:gd name="T86" fmla="*/ 3519 w 3858"/>
              <a:gd name="T87" fmla="*/ 667 h 1528"/>
              <a:gd name="T88" fmla="*/ 3604 w 3858"/>
              <a:gd name="T89" fmla="*/ 509 h 1528"/>
              <a:gd name="T90" fmla="*/ 3760 w 3858"/>
              <a:gd name="T91" fmla="*/ 449 h 1528"/>
              <a:gd name="T92" fmla="*/ 3670 w 3858"/>
              <a:gd name="T93" fmla="*/ 491 h 1528"/>
              <a:gd name="T94" fmla="*/ 3663 w 3858"/>
              <a:gd name="T95" fmla="*/ 614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8" h="1528">
                <a:moveTo>
                  <a:pt x="1212" y="0"/>
                </a:moveTo>
                <a:cubicBezTo>
                  <a:pt x="1255" y="0"/>
                  <a:pt x="1255" y="0"/>
                  <a:pt x="1255" y="0"/>
                </a:cubicBezTo>
                <a:cubicBezTo>
                  <a:pt x="1255" y="1528"/>
                  <a:pt x="1255" y="1528"/>
                  <a:pt x="1255" y="1528"/>
                </a:cubicBezTo>
                <a:cubicBezTo>
                  <a:pt x="1212" y="1528"/>
                  <a:pt x="1212" y="1528"/>
                  <a:pt x="1212" y="1528"/>
                </a:cubicBezTo>
                <a:lnTo>
                  <a:pt x="1212" y="0"/>
                </a:lnTo>
                <a:close/>
                <a:moveTo>
                  <a:pt x="86" y="358"/>
                </a:moveTo>
                <a:cubicBezTo>
                  <a:pt x="144" y="358"/>
                  <a:pt x="144" y="358"/>
                  <a:pt x="144" y="358"/>
                </a:cubicBezTo>
                <a:cubicBezTo>
                  <a:pt x="172" y="358"/>
                  <a:pt x="188" y="358"/>
                  <a:pt x="201" y="368"/>
                </a:cubicBezTo>
                <a:cubicBezTo>
                  <a:pt x="209" y="373"/>
                  <a:pt x="223" y="386"/>
                  <a:pt x="223" y="413"/>
                </a:cubicBezTo>
                <a:cubicBezTo>
                  <a:pt x="223" y="442"/>
                  <a:pt x="206" y="456"/>
                  <a:pt x="200" y="460"/>
                </a:cubicBezTo>
                <a:cubicBezTo>
                  <a:pt x="186" y="471"/>
                  <a:pt x="166" y="471"/>
                  <a:pt x="156" y="471"/>
                </a:cubicBezTo>
                <a:cubicBezTo>
                  <a:pt x="86" y="471"/>
                  <a:pt x="86" y="471"/>
                  <a:pt x="86" y="471"/>
                </a:cubicBezTo>
                <a:lnTo>
                  <a:pt x="86" y="358"/>
                </a:lnTo>
                <a:close/>
                <a:moveTo>
                  <a:pt x="0" y="699"/>
                </a:moveTo>
                <a:cubicBezTo>
                  <a:pt x="89" y="699"/>
                  <a:pt x="89" y="699"/>
                  <a:pt x="89" y="699"/>
                </a:cubicBezTo>
                <a:cubicBezTo>
                  <a:pt x="89" y="536"/>
                  <a:pt x="89" y="536"/>
                  <a:pt x="89" y="536"/>
                </a:cubicBezTo>
                <a:cubicBezTo>
                  <a:pt x="165" y="536"/>
                  <a:pt x="165" y="536"/>
                  <a:pt x="165" y="536"/>
                </a:cubicBezTo>
                <a:cubicBezTo>
                  <a:pt x="180" y="536"/>
                  <a:pt x="201" y="536"/>
                  <a:pt x="209" y="559"/>
                </a:cubicBezTo>
                <a:cubicBezTo>
                  <a:pt x="214" y="574"/>
                  <a:pt x="227" y="677"/>
                  <a:pt x="230" y="699"/>
                </a:cubicBezTo>
                <a:cubicBezTo>
                  <a:pt x="326" y="699"/>
                  <a:pt x="326" y="699"/>
                  <a:pt x="326" y="699"/>
                </a:cubicBezTo>
                <a:cubicBezTo>
                  <a:pt x="322" y="692"/>
                  <a:pt x="318" y="688"/>
                  <a:pt x="314" y="670"/>
                </a:cubicBezTo>
                <a:cubicBezTo>
                  <a:pt x="311" y="659"/>
                  <a:pt x="308" y="639"/>
                  <a:pt x="302" y="592"/>
                </a:cubicBezTo>
                <a:cubicBezTo>
                  <a:pt x="294" y="539"/>
                  <a:pt x="290" y="504"/>
                  <a:pt x="229" y="499"/>
                </a:cubicBezTo>
                <a:cubicBezTo>
                  <a:pt x="248" y="493"/>
                  <a:pt x="313" y="475"/>
                  <a:pt x="313" y="400"/>
                </a:cubicBezTo>
                <a:cubicBezTo>
                  <a:pt x="313" y="373"/>
                  <a:pt x="303" y="344"/>
                  <a:pt x="278" y="322"/>
                </a:cubicBezTo>
                <a:cubicBezTo>
                  <a:pt x="246" y="294"/>
                  <a:pt x="200" y="294"/>
                  <a:pt x="155" y="294"/>
                </a:cubicBezTo>
                <a:cubicBezTo>
                  <a:pt x="0" y="294"/>
                  <a:pt x="0" y="294"/>
                  <a:pt x="0" y="294"/>
                </a:cubicBezTo>
                <a:lnTo>
                  <a:pt x="0" y="699"/>
                </a:lnTo>
                <a:close/>
                <a:moveTo>
                  <a:pt x="466" y="522"/>
                </a:moveTo>
                <a:cubicBezTo>
                  <a:pt x="516" y="522"/>
                  <a:pt x="516" y="522"/>
                  <a:pt x="516" y="522"/>
                </a:cubicBezTo>
                <a:cubicBezTo>
                  <a:pt x="557" y="522"/>
                  <a:pt x="609" y="522"/>
                  <a:pt x="609" y="580"/>
                </a:cubicBezTo>
                <a:cubicBezTo>
                  <a:pt x="609" y="634"/>
                  <a:pt x="564" y="634"/>
                  <a:pt x="525" y="634"/>
                </a:cubicBezTo>
                <a:cubicBezTo>
                  <a:pt x="466" y="634"/>
                  <a:pt x="466" y="634"/>
                  <a:pt x="466" y="634"/>
                </a:cubicBezTo>
                <a:lnTo>
                  <a:pt x="466" y="522"/>
                </a:lnTo>
                <a:close/>
                <a:moveTo>
                  <a:pt x="466" y="357"/>
                </a:moveTo>
                <a:cubicBezTo>
                  <a:pt x="525" y="357"/>
                  <a:pt x="525" y="357"/>
                  <a:pt x="525" y="357"/>
                </a:cubicBezTo>
                <a:cubicBezTo>
                  <a:pt x="553" y="357"/>
                  <a:pt x="596" y="357"/>
                  <a:pt x="596" y="407"/>
                </a:cubicBezTo>
                <a:cubicBezTo>
                  <a:pt x="596" y="459"/>
                  <a:pt x="551" y="459"/>
                  <a:pt x="526" y="459"/>
                </a:cubicBezTo>
                <a:cubicBezTo>
                  <a:pt x="466" y="459"/>
                  <a:pt x="466" y="459"/>
                  <a:pt x="466" y="459"/>
                </a:cubicBezTo>
                <a:lnTo>
                  <a:pt x="466" y="357"/>
                </a:lnTo>
                <a:close/>
                <a:moveTo>
                  <a:pt x="383" y="699"/>
                </a:moveTo>
                <a:cubicBezTo>
                  <a:pt x="534" y="699"/>
                  <a:pt x="534" y="699"/>
                  <a:pt x="534" y="699"/>
                </a:cubicBezTo>
                <a:cubicBezTo>
                  <a:pt x="550" y="699"/>
                  <a:pt x="605" y="699"/>
                  <a:pt x="636" y="683"/>
                </a:cubicBezTo>
                <a:cubicBezTo>
                  <a:pt x="667" y="667"/>
                  <a:pt x="695" y="635"/>
                  <a:pt x="695" y="588"/>
                </a:cubicBezTo>
                <a:cubicBezTo>
                  <a:pt x="695" y="545"/>
                  <a:pt x="671" y="500"/>
                  <a:pt x="610" y="489"/>
                </a:cubicBezTo>
                <a:cubicBezTo>
                  <a:pt x="610" y="488"/>
                  <a:pt x="610" y="488"/>
                  <a:pt x="610" y="488"/>
                </a:cubicBezTo>
                <a:cubicBezTo>
                  <a:pt x="633" y="482"/>
                  <a:pt x="653" y="464"/>
                  <a:pt x="656" y="461"/>
                </a:cubicBezTo>
                <a:cubicBezTo>
                  <a:pt x="676" y="442"/>
                  <a:pt x="679" y="415"/>
                  <a:pt x="679" y="400"/>
                </a:cubicBezTo>
                <a:cubicBezTo>
                  <a:pt x="679" y="377"/>
                  <a:pt x="671" y="337"/>
                  <a:pt x="634" y="314"/>
                </a:cubicBezTo>
                <a:cubicBezTo>
                  <a:pt x="603" y="295"/>
                  <a:pt x="558" y="295"/>
                  <a:pt x="534" y="295"/>
                </a:cubicBezTo>
                <a:cubicBezTo>
                  <a:pt x="383" y="295"/>
                  <a:pt x="383" y="295"/>
                  <a:pt x="383" y="295"/>
                </a:cubicBezTo>
                <a:lnTo>
                  <a:pt x="383" y="699"/>
                </a:lnTo>
                <a:close/>
                <a:moveTo>
                  <a:pt x="845" y="522"/>
                </a:moveTo>
                <a:cubicBezTo>
                  <a:pt x="895" y="522"/>
                  <a:pt x="895" y="522"/>
                  <a:pt x="895" y="522"/>
                </a:cubicBezTo>
                <a:cubicBezTo>
                  <a:pt x="936" y="522"/>
                  <a:pt x="988" y="522"/>
                  <a:pt x="988" y="580"/>
                </a:cubicBezTo>
                <a:cubicBezTo>
                  <a:pt x="988" y="634"/>
                  <a:pt x="943" y="634"/>
                  <a:pt x="904" y="634"/>
                </a:cubicBezTo>
                <a:cubicBezTo>
                  <a:pt x="845" y="634"/>
                  <a:pt x="845" y="634"/>
                  <a:pt x="845" y="634"/>
                </a:cubicBezTo>
                <a:lnTo>
                  <a:pt x="845" y="522"/>
                </a:lnTo>
                <a:close/>
                <a:moveTo>
                  <a:pt x="845" y="357"/>
                </a:moveTo>
                <a:cubicBezTo>
                  <a:pt x="904" y="357"/>
                  <a:pt x="904" y="357"/>
                  <a:pt x="904" y="357"/>
                </a:cubicBezTo>
                <a:cubicBezTo>
                  <a:pt x="932" y="357"/>
                  <a:pt x="975" y="357"/>
                  <a:pt x="975" y="407"/>
                </a:cubicBezTo>
                <a:cubicBezTo>
                  <a:pt x="975" y="459"/>
                  <a:pt x="930" y="459"/>
                  <a:pt x="905" y="459"/>
                </a:cubicBezTo>
                <a:cubicBezTo>
                  <a:pt x="845" y="459"/>
                  <a:pt x="845" y="459"/>
                  <a:pt x="845" y="459"/>
                </a:cubicBezTo>
                <a:lnTo>
                  <a:pt x="845" y="357"/>
                </a:lnTo>
                <a:close/>
                <a:moveTo>
                  <a:pt x="762" y="699"/>
                </a:moveTo>
                <a:cubicBezTo>
                  <a:pt x="913" y="699"/>
                  <a:pt x="913" y="699"/>
                  <a:pt x="913" y="699"/>
                </a:cubicBezTo>
                <a:cubicBezTo>
                  <a:pt x="929" y="699"/>
                  <a:pt x="984" y="699"/>
                  <a:pt x="1015" y="683"/>
                </a:cubicBezTo>
                <a:cubicBezTo>
                  <a:pt x="1046" y="667"/>
                  <a:pt x="1074" y="635"/>
                  <a:pt x="1074" y="588"/>
                </a:cubicBezTo>
                <a:cubicBezTo>
                  <a:pt x="1074" y="545"/>
                  <a:pt x="1050" y="500"/>
                  <a:pt x="989" y="489"/>
                </a:cubicBezTo>
                <a:cubicBezTo>
                  <a:pt x="989" y="488"/>
                  <a:pt x="989" y="488"/>
                  <a:pt x="989" y="488"/>
                </a:cubicBezTo>
                <a:cubicBezTo>
                  <a:pt x="1012" y="482"/>
                  <a:pt x="1032" y="464"/>
                  <a:pt x="1035" y="461"/>
                </a:cubicBezTo>
                <a:cubicBezTo>
                  <a:pt x="1055" y="442"/>
                  <a:pt x="1058" y="415"/>
                  <a:pt x="1058" y="400"/>
                </a:cubicBezTo>
                <a:cubicBezTo>
                  <a:pt x="1058" y="377"/>
                  <a:pt x="1050" y="337"/>
                  <a:pt x="1013" y="314"/>
                </a:cubicBezTo>
                <a:cubicBezTo>
                  <a:pt x="982" y="295"/>
                  <a:pt x="937" y="295"/>
                  <a:pt x="913" y="295"/>
                </a:cubicBezTo>
                <a:cubicBezTo>
                  <a:pt x="762" y="295"/>
                  <a:pt x="762" y="295"/>
                  <a:pt x="762" y="295"/>
                </a:cubicBezTo>
                <a:lnTo>
                  <a:pt x="762" y="699"/>
                </a:lnTo>
                <a:close/>
                <a:moveTo>
                  <a:pt x="1748" y="698"/>
                </a:moveTo>
                <a:cubicBezTo>
                  <a:pt x="1748" y="654"/>
                  <a:pt x="1748" y="654"/>
                  <a:pt x="1748" y="654"/>
                </a:cubicBezTo>
                <a:cubicBezTo>
                  <a:pt x="1591" y="654"/>
                  <a:pt x="1591" y="654"/>
                  <a:pt x="1591" y="654"/>
                </a:cubicBezTo>
                <a:cubicBezTo>
                  <a:pt x="1591" y="517"/>
                  <a:pt x="1591" y="517"/>
                  <a:pt x="1591" y="517"/>
                </a:cubicBezTo>
                <a:cubicBezTo>
                  <a:pt x="1734" y="517"/>
                  <a:pt x="1734" y="517"/>
                  <a:pt x="1734" y="517"/>
                </a:cubicBezTo>
                <a:cubicBezTo>
                  <a:pt x="1734" y="473"/>
                  <a:pt x="1734" y="473"/>
                  <a:pt x="1734" y="473"/>
                </a:cubicBezTo>
                <a:cubicBezTo>
                  <a:pt x="1591" y="473"/>
                  <a:pt x="1591" y="473"/>
                  <a:pt x="1591" y="473"/>
                </a:cubicBezTo>
                <a:cubicBezTo>
                  <a:pt x="1591" y="345"/>
                  <a:pt x="1591" y="345"/>
                  <a:pt x="1591" y="345"/>
                </a:cubicBezTo>
                <a:cubicBezTo>
                  <a:pt x="1745" y="345"/>
                  <a:pt x="1745" y="345"/>
                  <a:pt x="1745" y="345"/>
                </a:cubicBezTo>
                <a:cubicBezTo>
                  <a:pt x="1745" y="301"/>
                  <a:pt x="1745" y="301"/>
                  <a:pt x="1745" y="301"/>
                </a:cubicBezTo>
                <a:cubicBezTo>
                  <a:pt x="1540" y="301"/>
                  <a:pt x="1540" y="301"/>
                  <a:pt x="1540" y="301"/>
                </a:cubicBezTo>
                <a:cubicBezTo>
                  <a:pt x="1540" y="698"/>
                  <a:pt x="1540" y="698"/>
                  <a:pt x="1540" y="698"/>
                </a:cubicBezTo>
                <a:lnTo>
                  <a:pt x="1748" y="698"/>
                </a:lnTo>
                <a:close/>
                <a:moveTo>
                  <a:pt x="2002" y="509"/>
                </a:moveTo>
                <a:cubicBezTo>
                  <a:pt x="2005" y="447"/>
                  <a:pt x="1973" y="415"/>
                  <a:pt x="1917" y="415"/>
                </a:cubicBezTo>
                <a:cubicBezTo>
                  <a:pt x="1821" y="415"/>
                  <a:pt x="1811" y="482"/>
                  <a:pt x="1811" y="563"/>
                </a:cubicBezTo>
                <a:cubicBezTo>
                  <a:pt x="1811" y="686"/>
                  <a:pt x="1858" y="704"/>
                  <a:pt x="1917" y="704"/>
                </a:cubicBezTo>
                <a:cubicBezTo>
                  <a:pt x="1948" y="704"/>
                  <a:pt x="2006" y="684"/>
                  <a:pt x="2005" y="606"/>
                </a:cubicBezTo>
                <a:cubicBezTo>
                  <a:pt x="1957" y="606"/>
                  <a:pt x="1957" y="606"/>
                  <a:pt x="1957" y="606"/>
                </a:cubicBezTo>
                <a:cubicBezTo>
                  <a:pt x="1959" y="656"/>
                  <a:pt x="1928" y="667"/>
                  <a:pt x="1917" y="667"/>
                </a:cubicBezTo>
                <a:cubicBezTo>
                  <a:pt x="1870" y="667"/>
                  <a:pt x="1859" y="634"/>
                  <a:pt x="1859" y="544"/>
                </a:cubicBezTo>
                <a:cubicBezTo>
                  <a:pt x="1859" y="468"/>
                  <a:pt x="1883" y="452"/>
                  <a:pt x="1917" y="452"/>
                </a:cubicBezTo>
                <a:cubicBezTo>
                  <a:pt x="1934" y="452"/>
                  <a:pt x="1957" y="464"/>
                  <a:pt x="1956" y="509"/>
                </a:cubicBezTo>
                <a:lnTo>
                  <a:pt x="2002" y="509"/>
                </a:lnTo>
                <a:close/>
                <a:moveTo>
                  <a:pt x="2232" y="544"/>
                </a:moveTo>
                <a:cubicBezTo>
                  <a:pt x="2232" y="634"/>
                  <a:pt x="2220" y="667"/>
                  <a:pt x="2173" y="667"/>
                </a:cubicBezTo>
                <a:cubicBezTo>
                  <a:pt x="2126" y="667"/>
                  <a:pt x="2115" y="634"/>
                  <a:pt x="2115" y="544"/>
                </a:cubicBezTo>
                <a:cubicBezTo>
                  <a:pt x="2115" y="468"/>
                  <a:pt x="2139" y="452"/>
                  <a:pt x="2173" y="452"/>
                </a:cubicBezTo>
                <a:cubicBezTo>
                  <a:pt x="2208" y="452"/>
                  <a:pt x="2232" y="468"/>
                  <a:pt x="2232" y="544"/>
                </a:cubicBezTo>
                <a:moveTo>
                  <a:pt x="2067" y="563"/>
                </a:moveTo>
                <a:cubicBezTo>
                  <a:pt x="2067" y="686"/>
                  <a:pt x="2114" y="704"/>
                  <a:pt x="2173" y="704"/>
                </a:cubicBezTo>
                <a:cubicBezTo>
                  <a:pt x="2232" y="704"/>
                  <a:pt x="2279" y="686"/>
                  <a:pt x="2279" y="563"/>
                </a:cubicBezTo>
                <a:cubicBezTo>
                  <a:pt x="2279" y="482"/>
                  <a:pt x="2269" y="415"/>
                  <a:pt x="2173" y="415"/>
                </a:cubicBezTo>
                <a:cubicBezTo>
                  <a:pt x="2077" y="415"/>
                  <a:pt x="2067" y="482"/>
                  <a:pt x="2067" y="563"/>
                </a:cubicBezTo>
                <a:moveTo>
                  <a:pt x="2539" y="698"/>
                </a:moveTo>
                <a:cubicBezTo>
                  <a:pt x="2539" y="506"/>
                  <a:pt x="2539" y="506"/>
                  <a:pt x="2539" y="506"/>
                </a:cubicBezTo>
                <a:cubicBezTo>
                  <a:pt x="2539" y="451"/>
                  <a:pt x="2524" y="415"/>
                  <a:pt x="2465" y="415"/>
                </a:cubicBezTo>
                <a:cubicBezTo>
                  <a:pt x="2429" y="415"/>
                  <a:pt x="2408" y="425"/>
                  <a:pt x="2390" y="456"/>
                </a:cubicBezTo>
                <a:cubicBezTo>
                  <a:pt x="2388" y="456"/>
                  <a:pt x="2388" y="456"/>
                  <a:pt x="2388" y="456"/>
                </a:cubicBezTo>
                <a:cubicBezTo>
                  <a:pt x="2388" y="420"/>
                  <a:pt x="2388" y="420"/>
                  <a:pt x="2388" y="420"/>
                </a:cubicBezTo>
                <a:cubicBezTo>
                  <a:pt x="2340" y="420"/>
                  <a:pt x="2340" y="420"/>
                  <a:pt x="2340" y="420"/>
                </a:cubicBezTo>
                <a:cubicBezTo>
                  <a:pt x="2342" y="440"/>
                  <a:pt x="2343" y="459"/>
                  <a:pt x="2343" y="478"/>
                </a:cubicBezTo>
                <a:cubicBezTo>
                  <a:pt x="2343" y="698"/>
                  <a:pt x="2343" y="698"/>
                  <a:pt x="2343" y="698"/>
                </a:cubicBezTo>
                <a:cubicBezTo>
                  <a:pt x="2388" y="698"/>
                  <a:pt x="2388" y="698"/>
                  <a:pt x="2388" y="698"/>
                </a:cubicBezTo>
                <a:cubicBezTo>
                  <a:pt x="2388" y="534"/>
                  <a:pt x="2388" y="534"/>
                  <a:pt x="2388" y="534"/>
                </a:cubicBezTo>
                <a:cubicBezTo>
                  <a:pt x="2388" y="496"/>
                  <a:pt x="2395" y="452"/>
                  <a:pt x="2445" y="452"/>
                </a:cubicBezTo>
                <a:cubicBezTo>
                  <a:pt x="2483" y="452"/>
                  <a:pt x="2494" y="476"/>
                  <a:pt x="2494" y="506"/>
                </a:cubicBezTo>
                <a:cubicBezTo>
                  <a:pt x="2494" y="698"/>
                  <a:pt x="2494" y="698"/>
                  <a:pt x="2494" y="698"/>
                </a:cubicBezTo>
                <a:lnTo>
                  <a:pt x="2539" y="698"/>
                </a:lnTo>
                <a:close/>
                <a:moveTo>
                  <a:pt x="2764" y="544"/>
                </a:moveTo>
                <a:cubicBezTo>
                  <a:pt x="2764" y="634"/>
                  <a:pt x="2753" y="667"/>
                  <a:pt x="2706" y="667"/>
                </a:cubicBezTo>
                <a:cubicBezTo>
                  <a:pt x="2659" y="667"/>
                  <a:pt x="2648" y="634"/>
                  <a:pt x="2648" y="544"/>
                </a:cubicBezTo>
                <a:cubicBezTo>
                  <a:pt x="2648" y="468"/>
                  <a:pt x="2671" y="452"/>
                  <a:pt x="2706" y="452"/>
                </a:cubicBezTo>
                <a:cubicBezTo>
                  <a:pt x="2741" y="452"/>
                  <a:pt x="2764" y="468"/>
                  <a:pt x="2764" y="544"/>
                </a:cubicBezTo>
                <a:moveTo>
                  <a:pt x="2600" y="563"/>
                </a:moveTo>
                <a:cubicBezTo>
                  <a:pt x="2600" y="686"/>
                  <a:pt x="2647" y="704"/>
                  <a:pt x="2706" y="704"/>
                </a:cubicBezTo>
                <a:cubicBezTo>
                  <a:pt x="2765" y="704"/>
                  <a:pt x="2812" y="686"/>
                  <a:pt x="2812" y="563"/>
                </a:cubicBezTo>
                <a:cubicBezTo>
                  <a:pt x="2812" y="482"/>
                  <a:pt x="2802" y="415"/>
                  <a:pt x="2706" y="415"/>
                </a:cubicBezTo>
                <a:cubicBezTo>
                  <a:pt x="2610" y="415"/>
                  <a:pt x="2600" y="482"/>
                  <a:pt x="2600" y="563"/>
                </a:cubicBezTo>
                <a:moveTo>
                  <a:pt x="3065" y="698"/>
                </a:moveTo>
                <a:cubicBezTo>
                  <a:pt x="3065" y="511"/>
                  <a:pt x="3065" y="511"/>
                  <a:pt x="3065" y="511"/>
                </a:cubicBezTo>
                <a:cubicBezTo>
                  <a:pt x="3065" y="501"/>
                  <a:pt x="3067" y="473"/>
                  <a:pt x="3080" y="462"/>
                </a:cubicBezTo>
                <a:cubicBezTo>
                  <a:pt x="3092" y="452"/>
                  <a:pt x="3097" y="452"/>
                  <a:pt x="3114" y="452"/>
                </a:cubicBezTo>
                <a:cubicBezTo>
                  <a:pt x="3151" y="452"/>
                  <a:pt x="3158" y="478"/>
                  <a:pt x="3158" y="506"/>
                </a:cubicBezTo>
                <a:cubicBezTo>
                  <a:pt x="3158" y="698"/>
                  <a:pt x="3158" y="698"/>
                  <a:pt x="3158" y="698"/>
                </a:cubicBezTo>
                <a:cubicBezTo>
                  <a:pt x="3204" y="698"/>
                  <a:pt x="3204" y="698"/>
                  <a:pt x="3204" y="698"/>
                </a:cubicBezTo>
                <a:cubicBezTo>
                  <a:pt x="3204" y="487"/>
                  <a:pt x="3204" y="487"/>
                  <a:pt x="3204" y="487"/>
                </a:cubicBezTo>
                <a:cubicBezTo>
                  <a:pt x="3204" y="421"/>
                  <a:pt x="3157" y="415"/>
                  <a:pt x="3128" y="415"/>
                </a:cubicBezTo>
                <a:cubicBezTo>
                  <a:pt x="3102" y="415"/>
                  <a:pt x="3077" y="421"/>
                  <a:pt x="3062" y="451"/>
                </a:cubicBezTo>
                <a:cubicBezTo>
                  <a:pt x="3051" y="425"/>
                  <a:pt x="3022" y="415"/>
                  <a:pt x="2997" y="415"/>
                </a:cubicBezTo>
                <a:cubicBezTo>
                  <a:pt x="2964" y="415"/>
                  <a:pt x="2940" y="425"/>
                  <a:pt x="2927" y="455"/>
                </a:cubicBezTo>
                <a:cubicBezTo>
                  <a:pt x="2926" y="455"/>
                  <a:pt x="2926" y="455"/>
                  <a:pt x="2926" y="455"/>
                </a:cubicBezTo>
                <a:cubicBezTo>
                  <a:pt x="2926" y="420"/>
                  <a:pt x="2926" y="420"/>
                  <a:pt x="2926" y="420"/>
                </a:cubicBezTo>
                <a:cubicBezTo>
                  <a:pt x="2878" y="420"/>
                  <a:pt x="2878" y="420"/>
                  <a:pt x="2878" y="420"/>
                </a:cubicBezTo>
                <a:cubicBezTo>
                  <a:pt x="2880" y="440"/>
                  <a:pt x="2881" y="459"/>
                  <a:pt x="2881" y="478"/>
                </a:cubicBezTo>
                <a:cubicBezTo>
                  <a:pt x="2881" y="698"/>
                  <a:pt x="2881" y="698"/>
                  <a:pt x="2881" y="698"/>
                </a:cubicBezTo>
                <a:cubicBezTo>
                  <a:pt x="2926" y="698"/>
                  <a:pt x="2926" y="698"/>
                  <a:pt x="2926" y="698"/>
                </a:cubicBezTo>
                <a:cubicBezTo>
                  <a:pt x="2926" y="511"/>
                  <a:pt x="2926" y="511"/>
                  <a:pt x="2926" y="511"/>
                </a:cubicBezTo>
                <a:cubicBezTo>
                  <a:pt x="2926" y="501"/>
                  <a:pt x="2928" y="484"/>
                  <a:pt x="2937" y="470"/>
                </a:cubicBezTo>
                <a:cubicBezTo>
                  <a:pt x="2943" y="460"/>
                  <a:pt x="2962" y="452"/>
                  <a:pt x="2976" y="452"/>
                </a:cubicBezTo>
                <a:cubicBezTo>
                  <a:pt x="3012" y="452"/>
                  <a:pt x="3020" y="478"/>
                  <a:pt x="3020" y="506"/>
                </a:cubicBezTo>
                <a:cubicBezTo>
                  <a:pt x="3020" y="698"/>
                  <a:pt x="3020" y="698"/>
                  <a:pt x="3020" y="698"/>
                </a:cubicBezTo>
                <a:lnTo>
                  <a:pt x="3065" y="698"/>
                </a:lnTo>
                <a:close/>
                <a:moveTo>
                  <a:pt x="3335" y="420"/>
                </a:moveTo>
                <a:cubicBezTo>
                  <a:pt x="3290" y="420"/>
                  <a:pt x="3290" y="420"/>
                  <a:pt x="3290" y="420"/>
                </a:cubicBezTo>
                <a:cubicBezTo>
                  <a:pt x="3290" y="698"/>
                  <a:pt x="3290" y="698"/>
                  <a:pt x="3290" y="698"/>
                </a:cubicBezTo>
                <a:cubicBezTo>
                  <a:pt x="3335" y="698"/>
                  <a:pt x="3335" y="698"/>
                  <a:pt x="3335" y="698"/>
                </a:cubicBezTo>
                <a:lnTo>
                  <a:pt x="3335" y="420"/>
                </a:lnTo>
                <a:close/>
                <a:moveTo>
                  <a:pt x="3287" y="349"/>
                </a:moveTo>
                <a:cubicBezTo>
                  <a:pt x="3338" y="349"/>
                  <a:pt x="3338" y="349"/>
                  <a:pt x="3338" y="349"/>
                </a:cubicBezTo>
                <a:cubicBezTo>
                  <a:pt x="3338" y="301"/>
                  <a:pt x="3338" y="301"/>
                  <a:pt x="3338" y="301"/>
                </a:cubicBezTo>
                <a:cubicBezTo>
                  <a:pt x="3287" y="301"/>
                  <a:pt x="3287" y="301"/>
                  <a:pt x="3287" y="301"/>
                </a:cubicBezTo>
                <a:lnTo>
                  <a:pt x="3287" y="349"/>
                </a:lnTo>
                <a:close/>
                <a:moveTo>
                  <a:pt x="3604" y="509"/>
                </a:moveTo>
                <a:cubicBezTo>
                  <a:pt x="3607" y="447"/>
                  <a:pt x="3575" y="415"/>
                  <a:pt x="3519" y="415"/>
                </a:cubicBezTo>
                <a:cubicBezTo>
                  <a:pt x="3423" y="415"/>
                  <a:pt x="3413" y="482"/>
                  <a:pt x="3413" y="563"/>
                </a:cubicBezTo>
                <a:cubicBezTo>
                  <a:pt x="3413" y="686"/>
                  <a:pt x="3460" y="704"/>
                  <a:pt x="3519" y="704"/>
                </a:cubicBezTo>
                <a:cubicBezTo>
                  <a:pt x="3550" y="704"/>
                  <a:pt x="3608" y="684"/>
                  <a:pt x="3607" y="606"/>
                </a:cubicBezTo>
                <a:cubicBezTo>
                  <a:pt x="3559" y="606"/>
                  <a:pt x="3559" y="606"/>
                  <a:pt x="3559" y="606"/>
                </a:cubicBezTo>
                <a:cubicBezTo>
                  <a:pt x="3561" y="656"/>
                  <a:pt x="3530" y="667"/>
                  <a:pt x="3519" y="667"/>
                </a:cubicBezTo>
                <a:cubicBezTo>
                  <a:pt x="3472" y="667"/>
                  <a:pt x="3461" y="634"/>
                  <a:pt x="3461" y="544"/>
                </a:cubicBezTo>
                <a:cubicBezTo>
                  <a:pt x="3461" y="468"/>
                  <a:pt x="3484" y="452"/>
                  <a:pt x="3519" y="452"/>
                </a:cubicBezTo>
                <a:cubicBezTo>
                  <a:pt x="3536" y="452"/>
                  <a:pt x="3559" y="464"/>
                  <a:pt x="3558" y="509"/>
                </a:cubicBezTo>
                <a:lnTo>
                  <a:pt x="3604" y="509"/>
                </a:lnTo>
                <a:close/>
                <a:moveTo>
                  <a:pt x="3759" y="704"/>
                </a:moveTo>
                <a:cubicBezTo>
                  <a:pt x="3814" y="704"/>
                  <a:pt x="3856" y="680"/>
                  <a:pt x="3856" y="619"/>
                </a:cubicBezTo>
                <a:cubicBezTo>
                  <a:pt x="3856" y="534"/>
                  <a:pt x="3717" y="535"/>
                  <a:pt x="3717" y="486"/>
                </a:cubicBezTo>
                <a:cubicBezTo>
                  <a:pt x="3717" y="462"/>
                  <a:pt x="3736" y="449"/>
                  <a:pt x="3760" y="449"/>
                </a:cubicBezTo>
                <a:cubicBezTo>
                  <a:pt x="3789" y="449"/>
                  <a:pt x="3804" y="464"/>
                  <a:pt x="3804" y="494"/>
                </a:cubicBezTo>
                <a:cubicBezTo>
                  <a:pt x="3854" y="494"/>
                  <a:pt x="3854" y="494"/>
                  <a:pt x="3854" y="494"/>
                </a:cubicBezTo>
                <a:cubicBezTo>
                  <a:pt x="3858" y="438"/>
                  <a:pt x="3815" y="415"/>
                  <a:pt x="3766" y="415"/>
                </a:cubicBezTo>
                <a:cubicBezTo>
                  <a:pt x="3687" y="415"/>
                  <a:pt x="3670" y="462"/>
                  <a:pt x="3670" y="491"/>
                </a:cubicBezTo>
                <a:cubicBezTo>
                  <a:pt x="3670" y="574"/>
                  <a:pt x="3809" y="575"/>
                  <a:pt x="3809" y="625"/>
                </a:cubicBezTo>
                <a:cubicBezTo>
                  <a:pt x="3809" y="653"/>
                  <a:pt x="3788" y="667"/>
                  <a:pt x="3761" y="667"/>
                </a:cubicBezTo>
                <a:cubicBezTo>
                  <a:pt x="3715" y="667"/>
                  <a:pt x="3714" y="629"/>
                  <a:pt x="3714" y="614"/>
                </a:cubicBezTo>
                <a:cubicBezTo>
                  <a:pt x="3663" y="614"/>
                  <a:pt x="3663" y="614"/>
                  <a:pt x="3663" y="614"/>
                </a:cubicBezTo>
                <a:cubicBezTo>
                  <a:pt x="3662" y="677"/>
                  <a:pt x="3699" y="704"/>
                  <a:pt x="3759" y="704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621524" y="7193478"/>
            <a:ext cx="4149112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700" dirty="0" smtClean="0">
                <a:solidFill>
                  <a:schemeClr val="tx2"/>
                </a:solidFill>
                <a:latin typeface="+mn-lt"/>
              </a:rPr>
              <a:t>www.rbbecon.com  </a:t>
            </a:r>
            <a:r>
              <a:rPr lang="en-GB" sz="700" dirty="0" smtClean="0">
                <a:solidFill>
                  <a:schemeClr val="accent1"/>
                </a:solidFill>
                <a:latin typeface="+mn-lt"/>
              </a:rPr>
              <a:t>/</a:t>
            </a:r>
            <a:r>
              <a:rPr lang="en-GB" sz="700" dirty="0" smtClean="0">
                <a:solidFill>
                  <a:schemeClr val="tx2"/>
                </a:solidFill>
                <a:latin typeface="+mn-lt"/>
              </a:rPr>
              <a:t>  </a:t>
            </a:r>
            <a:r>
              <a:rPr lang="ru-RU" sz="700" dirty="0" smtClean="0">
                <a:solidFill>
                  <a:schemeClr val="tx2"/>
                </a:solidFill>
                <a:latin typeface="+mn-lt"/>
              </a:rPr>
              <a:t>Проведение</a:t>
            </a:r>
            <a:r>
              <a:rPr lang="ru-RU" sz="700" baseline="0" dirty="0" smtClean="0">
                <a:solidFill>
                  <a:schemeClr val="tx2"/>
                </a:solidFill>
                <a:latin typeface="+mn-lt"/>
              </a:rPr>
              <a:t> экономических экспертиз в антимонопольных расследованиях</a:t>
            </a:r>
            <a:r>
              <a:rPr lang="en-GB" sz="700" dirty="0" smtClean="0">
                <a:solidFill>
                  <a:schemeClr val="tx2"/>
                </a:solidFill>
                <a:latin typeface="+mn-lt"/>
              </a:rPr>
              <a:t>  </a:t>
            </a:r>
            <a:r>
              <a:rPr lang="en-GB" sz="700" dirty="0" smtClean="0">
                <a:solidFill>
                  <a:schemeClr val="accent1"/>
                </a:solidFill>
              </a:rPr>
              <a:t>/</a:t>
            </a:r>
            <a:endParaRPr lang="en-US" sz="7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748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56" r:id="rId5"/>
    <p:sldLayoutId id="2147483652" r:id="rId6"/>
    <p:sldLayoutId id="2147483654" r:id="rId7"/>
    <p:sldLayoutId id="2147483655" r:id="rId8"/>
    <p:sldLayoutId id="2147483657" r:id="rId9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1043056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043056" rtl="0" eaLnBrk="1" latinLnBrk="0" hangingPunct="1">
        <a:spcBef>
          <a:spcPts val="1800"/>
        </a:spcBef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043056" rtl="0" eaLnBrk="1" latinLnBrk="0" hangingPunct="1">
        <a:spcBef>
          <a:spcPts val="18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0000" indent="-270000" algn="l" defTabSz="1043056" rtl="0" eaLnBrk="1" latinLnBrk="0" hangingPunct="1">
        <a:spcBef>
          <a:spcPts val="1200"/>
        </a:spcBef>
        <a:buClr>
          <a:schemeClr val="tx2"/>
        </a:buClr>
        <a:buFont typeface="Wingdings 2" panose="05020102010507070707" pitchFamily="18" charset="2"/>
        <a:buChar char="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0000" indent="-270000" algn="l" defTabSz="1043056" rtl="0" eaLnBrk="1" latinLnBrk="0" hangingPunct="1">
        <a:spcBef>
          <a:spcPts val="1200"/>
        </a:spcBef>
        <a:buClr>
          <a:schemeClr val="tx2"/>
        </a:buClr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810000" indent="-270000" algn="l" defTabSz="1043056" rtl="0" eaLnBrk="1" latinLnBrk="0" hangingPunct="1">
        <a:spcBef>
          <a:spcPts val="1200"/>
        </a:spcBef>
        <a:buClr>
          <a:schemeClr val="tx2"/>
        </a:buClr>
        <a:buFont typeface="Wingdings 2" panose="05020102010507070707" pitchFamily="18" charset="2"/>
        <a:buChar char="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60000" indent="-360000" algn="l" defTabSz="1043056" rtl="0" eaLnBrk="1" latinLnBrk="0" hangingPunct="1">
        <a:spcBef>
          <a:spcPts val="1200"/>
        </a:spcBef>
        <a:buClr>
          <a:schemeClr val="tx2"/>
        </a:buClr>
        <a:buFont typeface="+mj-lt"/>
        <a:buAutoNum type="arabicPeriod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720000" indent="-360000" algn="l" defTabSz="1043056" rtl="0" eaLnBrk="1" latinLnBrk="0" hangingPunct="1">
        <a:spcBef>
          <a:spcPts val="1200"/>
        </a:spcBef>
        <a:buClr>
          <a:schemeClr val="tx2"/>
        </a:buClr>
        <a:buFont typeface="+mj-lt"/>
        <a:buAutoNum type="alphaLcPeriod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1080000" indent="-360000" algn="l" defTabSz="1043056" rtl="0" eaLnBrk="1" latinLnBrk="0" hangingPunct="1">
        <a:spcBef>
          <a:spcPts val="1200"/>
        </a:spcBef>
        <a:buClr>
          <a:schemeClr val="tx2"/>
        </a:buClr>
        <a:buFont typeface="+mj-lt"/>
        <a:buAutoNum type="romanLcPeriod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043056" rtl="0" eaLnBrk="1" latinLnBrk="0" hangingPunct="1">
        <a:spcBef>
          <a:spcPts val="1200"/>
        </a:spcBef>
        <a:buClr>
          <a:schemeClr val="accent2"/>
        </a:buClr>
        <a:buFont typeface="Arial" panose="020B0604020202020204" pitchFamily="34" charset="0"/>
        <a:buNone/>
        <a:defRPr sz="900" i="1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indent="0" algn="l" defTabSz="1043056" rtl="0" eaLnBrk="1" latinLnBrk="0" hangingPunct="1"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defTabSz="1043056" rtl="0" eaLnBrk="1" latinLnBrk="0" hangingPunct="1">
        <a:spcBef>
          <a:spcPts val="0"/>
        </a:spcBef>
        <a:buClr>
          <a:schemeClr val="tx2"/>
        </a:buClr>
        <a:buFont typeface="Wingdings 2" panose="05020102010507070707" pitchFamily="18" charset="2"/>
        <a:buChar char="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360000" indent="-180000" algn="l" defTabSz="1043056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540000" indent="-180000" algn="l" defTabSz="1043056" rtl="0" eaLnBrk="1" latinLnBrk="0" hangingPunct="1">
        <a:spcBef>
          <a:spcPts val="0"/>
        </a:spcBef>
        <a:buClr>
          <a:schemeClr val="tx2"/>
        </a:buClr>
        <a:buFont typeface="Wingdings 2" panose="05020102010507070707" pitchFamily="18" charset="2"/>
        <a:buChar char="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70000" indent="-270000" algn="l" defTabSz="1043056" rtl="0" eaLnBrk="1" latinLnBrk="0" hangingPunct="1">
        <a:spcBef>
          <a:spcPts val="0"/>
        </a:spcBef>
        <a:buClr>
          <a:schemeClr val="tx2"/>
        </a:buClr>
        <a:buFont typeface="+mj-lt"/>
        <a:buAutoNum type="arabi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540000" indent="-270000" algn="l" defTabSz="1043056" rtl="0" eaLnBrk="1" latinLnBrk="0" hangingPunct="1">
        <a:spcBef>
          <a:spcPts val="0"/>
        </a:spcBef>
        <a:buClr>
          <a:schemeClr val="tx2"/>
        </a:buClr>
        <a:buFont typeface="+mj-lt"/>
        <a:buAutoNum type="alpha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810000" indent="-270000" algn="l" defTabSz="1043056" rtl="0" eaLnBrk="1" latinLnBrk="0" hangingPunct="1">
        <a:spcBef>
          <a:spcPts val="0"/>
        </a:spcBef>
        <a:buClr>
          <a:schemeClr val="tx2"/>
        </a:buClr>
        <a:buFont typeface="+mj-lt"/>
        <a:buAutoNum type="romanLcPeriod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043056" rtl="0" eaLnBrk="1" latinLnBrk="0" hangingPunct="1">
        <a:spcBef>
          <a:spcPts val="1200"/>
        </a:spcBef>
        <a:buClr>
          <a:schemeClr val="accent2"/>
        </a:buClr>
        <a:buFont typeface="Arial" panose="020B0604020202020204" pitchFamily="34" charset="0"/>
        <a:buNone/>
        <a:defRPr sz="900" i="1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043056" rtl="0" eaLnBrk="1" latinLnBrk="0" hangingPunct="1">
        <a:spcBef>
          <a:spcPts val="1200"/>
        </a:spcBef>
        <a:buClr>
          <a:schemeClr val="accent2"/>
        </a:buClr>
        <a:buFont typeface="Arial" panose="020B0604020202020204" pitchFamily="34" charset="0"/>
        <a:buNone/>
        <a:defRPr sz="900" i="1" kern="1200">
          <a:solidFill>
            <a:schemeClr val="tx2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italy.pruzhansky@rbbeco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21638" y="2545200"/>
            <a:ext cx="9432000" cy="1047600"/>
          </a:xfrm>
        </p:spPr>
        <p:txBody>
          <a:bodyPr/>
          <a:lstStyle/>
          <a:p>
            <a:r>
              <a:rPr lang="ru-RU" dirty="0" smtClean="0"/>
              <a:t>Применение экономических методов при расследовании картелей</a:t>
            </a:r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621638" y="3865075"/>
            <a:ext cx="9432000" cy="707644"/>
          </a:xfrm>
        </p:spPr>
        <p:txBody>
          <a:bodyPr/>
          <a:lstStyle/>
          <a:p>
            <a:r>
              <a:rPr lang="ru-RU" dirty="0" smtClean="0"/>
              <a:t>Сравнение российского и европейского опыта</a:t>
            </a:r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 bwMode="gray">
          <a:xfrm>
            <a:off x="621638" y="4968763"/>
            <a:ext cx="7173334" cy="276999"/>
          </a:xfrm>
        </p:spPr>
        <p:txBody>
          <a:bodyPr/>
          <a:lstStyle/>
          <a:p>
            <a:r>
              <a:rPr lang="ru-RU" b="0" dirty="0" smtClean="0">
                <a:latin typeface="Arial" pitchFamily="34" charset="0"/>
                <a:cs typeface="Arial" pitchFamily="34" charset="0"/>
              </a:rPr>
              <a:t>Виталий </a:t>
            </a:r>
            <a:r>
              <a:rPr lang="ru-RU" b="0" dirty="0" err="1" smtClean="0">
                <a:latin typeface="Arial" pitchFamily="34" charset="0"/>
                <a:cs typeface="Arial" pitchFamily="34" charset="0"/>
              </a:rPr>
              <a:t>Пружанский</a:t>
            </a:r>
            <a:r>
              <a:rPr lang="ru-RU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b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GB" b="0" dirty="0">
                <a:latin typeface="Arial" pitchFamily="34" charset="0"/>
                <a:cs typeface="Arial" pitchFamily="34" charset="0"/>
              </a:rPr>
              <a:t>PhD)</a:t>
            </a:r>
            <a:r>
              <a:rPr lang="ru-RU" b="0" dirty="0">
                <a:latin typeface="Arial" pitchFamily="34" charset="0"/>
                <a:cs typeface="Arial" pitchFamily="34" charset="0"/>
              </a:rPr>
              <a:t>, </a:t>
            </a:r>
            <a:r>
              <a:rPr lang="en-GB" b="0" dirty="0" smtClean="0">
                <a:latin typeface="Arial" pitchFamily="34" charset="0"/>
                <a:cs typeface="Arial" pitchFamily="34" charset="0"/>
                <a:hlinkClick r:id="rId3"/>
              </a:rPr>
              <a:t>vitaly.pruzhansky@rbbecon.com</a:t>
            </a:r>
            <a:endParaRPr lang="ru-RU" b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02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0132" y="1332359"/>
            <a:ext cx="6480720" cy="648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200" dirty="0" err="1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В Европе</a:t>
            </a:r>
          </a:p>
          <a:p>
            <a:pPr lvl="2"/>
            <a:endParaRPr lang="ru-RU" dirty="0"/>
          </a:p>
          <a:p>
            <a:pPr lvl="2"/>
            <a:endParaRPr lang="ru-RU" dirty="0" smtClean="0"/>
          </a:p>
          <a:p>
            <a:pPr lvl="2"/>
            <a:endParaRPr lang="ru-RU" dirty="0"/>
          </a:p>
          <a:p>
            <a:pPr lvl="2"/>
            <a:r>
              <a:rPr lang="ru-RU" dirty="0" smtClean="0"/>
              <a:t>В России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9634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r>
              <a:rPr lang="ru-RU" dirty="0" smtClean="0"/>
              <a:t>Экономический анализ обычно используется не для доказательства картелей, а для анализа их фактических эффектов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При </a:t>
            </a:r>
            <a:r>
              <a:rPr lang="ru-RU" dirty="0"/>
              <a:t>определении суммы штрафа </a:t>
            </a:r>
            <a:r>
              <a:rPr lang="ru-RU" dirty="0" smtClean="0"/>
              <a:t>необходимо </a:t>
            </a:r>
            <a:r>
              <a:rPr lang="ru-RU" dirty="0"/>
              <a:t>понимать, насколько серьезным был </a:t>
            </a:r>
            <a:r>
              <a:rPr lang="ru-RU" dirty="0" smtClean="0"/>
              <a:t>ущерб (аналогичный подход имеет место других областях права)</a:t>
            </a:r>
            <a:endParaRPr lang="ru-RU" dirty="0"/>
          </a:p>
          <a:p>
            <a:pPr lvl="3"/>
            <a:r>
              <a:rPr lang="ru-RU" dirty="0"/>
              <a:t>Скажем, эффект </a:t>
            </a:r>
            <a:r>
              <a:rPr lang="ru-RU" dirty="0" err="1"/>
              <a:t>антиконкурентного</a:t>
            </a:r>
            <a:r>
              <a:rPr lang="ru-RU" dirty="0"/>
              <a:t> роста цен на 1% значимо отличается от эффекта при росте на 20%</a:t>
            </a:r>
          </a:p>
          <a:p>
            <a:pPr lvl="3"/>
            <a:r>
              <a:rPr lang="ru-RU" dirty="0" smtClean="0"/>
              <a:t>В некоторых юрисдикциях эта оценка является формальным требованием</a:t>
            </a:r>
            <a:endParaRPr lang="ru-RU" dirty="0"/>
          </a:p>
          <a:p>
            <a:pPr lvl="2"/>
            <a:endParaRPr lang="ru-RU" dirty="0" smtClean="0"/>
          </a:p>
          <a:p>
            <a:pPr lvl="2"/>
            <a:r>
              <a:rPr lang="ru-RU" dirty="0" smtClean="0"/>
              <a:t>Развитие института частноправовых исков также создало множество предпосылок для использования экономических методов</a:t>
            </a:r>
          </a:p>
          <a:p>
            <a:pPr lvl="3"/>
            <a:r>
              <a:rPr lang="ru-RU" dirty="0" smtClean="0"/>
              <a:t>Насколько были завышены цены участников картеля?  </a:t>
            </a:r>
          </a:p>
          <a:p>
            <a:pPr lvl="3"/>
            <a:r>
              <a:rPr lang="ru-RU" dirty="0" smtClean="0"/>
              <a:t>Были ли завышенные цены «перенесены» на рынки </a:t>
            </a:r>
            <a:r>
              <a:rPr lang="ru-RU" dirty="0"/>
              <a:t>нижнего </a:t>
            </a:r>
            <a:r>
              <a:rPr lang="ru-RU" dirty="0" smtClean="0"/>
              <a:t>передела?</a:t>
            </a:r>
          </a:p>
          <a:p>
            <a:pPr lvl="3"/>
            <a:r>
              <a:rPr lang="ru-RU" dirty="0" smtClean="0"/>
              <a:t>Снизился ли спрос на рынке нижнего передела вследствие эффекта переноса?</a:t>
            </a:r>
          </a:p>
          <a:p>
            <a:pPr lvl="3"/>
            <a:endParaRPr lang="ru-RU" dirty="0"/>
          </a:p>
          <a:p>
            <a:pPr lvl="2"/>
            <a:endParaRPr lang="ru-RU" dirty="0"/>
          </a:p>
          <a:p>
            <a:pPr lvl="2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39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6712306" y="2779413"/>
            <a:ext cx="3314914" cy="132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292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12306" y="4092260"/>
            <a:ext cx="3314914" cy="132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292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721200" y="4111200"/>
            <a:ext cx="3304800" cy="12866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292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 algn="ctr"/>
            <a:r>
              <a:rPr lang="ru-RU" b="1" dirty="0" smtClean="0"/>
              <a:t>Согласно экономической теории, в краткосрочном временном интервале, координация не будет прибыльна</a:t>
            </a:r>
            <a:endParaRPr lang="en-GB" b="1" i="1" dirty="0" smtClean="0"/>
          </a:p>
        </p:txBody>
      </p:sp>
      <p:sp>
        <p:nvSpPr>
          <p:cNvPr id="38" name="Rectangle 37"/>
          <p:cNvSpPr/>
          <p:nvPr/>
        </p:nvSpPr>
        <p:spPr>
          <a:xfrm>
            <a:off x="3397057" y="2779413"/>
            <a:ext cx="3314914" cy="132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292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97057" y="4092260"/>
            <a:ext cx="3314914" cy="132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292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r>
              <a:rPr lang="ru-RU" dirty="0" smtClean="0"/>
              <a:t>Анализ координации</a:t>
            </a:r>
            <a:r>
              <a:rPr lang="ru-RU" dirty="0"/>
              <a:t>, согласованных действий </a:t>
            </a:r>
            <a:r>
              <a:rPr lang="ru-RU" dirty="0" smtClean="0"/>
              <a:t>и обмена информацией </a:t>
            </a:r>
            <a:r>
              <a:rPr lang="ru-RU" dirty="0"/>
              <a:t>и </a:t>
            </a:r>
            <a:r>
              <a:rPr lang="ru-RU" dirty="0" smtClean="0"/>
              <a:t>основан на строгих экономических принципах</a:t>
            </a:r>
            <a:r>
              <a:rPr lang="en-GB" dirty="0" smtClean="0"/>
              <a:t> (1/2)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4</a:t>
            </a:fld>
            <a:endParaRPr lang="en-GB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3852127" y="1952048"/>
            <a:ext cx="2404774" cy="7967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Координироваться (повысить цены)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0404" y="2017036"/>
            <a:ext cx="3198048" cy="66680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Конкурировать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удерживать низкие цены</a:t>
            </a:r>
            <a:r>
              <a:rPr lang="en-GB" sz="18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8661" y="1196476"/>
            <a:ext cx="1526825" cy="1138249"/>
            <a:chOff x="7542589" y="1389810"/>
            <a:chExt cx="1384817" cy="1032382"/>
          </a:xfrm>
        </p:grpSpPr>
        <p:sp>
          <p:nvSpPr>
            <p:cNvPr id="11" name="Rectangle 10"/>
            <p:cNvSpPr/>
            <p:nvPr/>
          </p:nvSpPr>
          <p:spPr>
            <a:xfrm>
              <a:off x="7671047" y="1762924"/>
              <a:ext cx="981823" cy="5588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35333" y="1665303"/>
              <a:ext cx="720289" cy="4953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00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Компания </a:t>
              </a:r>
              <a:r>
                <a:rPr lang="en-GB" sz="1000" dirty="0" smtClean="0">
                  <a:solidFill>
                    <a:schemeClr val="accent4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GB" sz="1000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71877" y="1926892"/>
              <a:ext cx="737982" cy="4953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00" dirty="0" smtClean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Компания </a:t>
              </a:r>
              <a:r>
                <a:rPr lang="en-GB" sz="1000" dirty="0" smtClean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GB" sz="10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7712644" y="1797584"/>
              <a:ext cx="822325" cy="43100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542589" y="1389810"/>
              <a:ext cx="1384817" cy="4953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00" b="1" dirty="0" smtClean="0">
                  <a:latin typeface="Arial" pitchFamily="34" charset="0"/>
                  <a:cs typeface="Arial" pitchFamily="34" charset="0"/>
                </a:rPr>
                <a:t>Ожидаемая прибыль</a:t>
              </a:r>
              <a:endParaRPr lang="en-GB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631272" y="4210589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1800" y="4821388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65650" y="4036090"/>
            <a:ext cx="2344711" cy="87438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+++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4404" y="4821388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31272" y="2873020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81800" y="3520351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+++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65650" y="2698521"/>
            <a:ext cx="2344711" cy="87438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++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24404" y="3520351"/>
            <a:ext cx="1438746" cy="52538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5292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++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7284" y="3047566"/>
            <a:ext cx="2404774" cy="7967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Координироваться (повысить цены)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4436" y="4383295"/>
            <a:ext cx="3198048" cy="666803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Конкурировать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удерживать низкие цены</a:t>
            </a:r>
            <a:r>
              <a:rPr lang="en-GB" sz="18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Isosceles Triangle 41"/>
          <p:cNvSpPr/>
          <p:nvPr/>
        </p:nvSpPr>
        <p:spPr>
          <a:xfrm rot="10800000">
            <a:off x="1737125" y="5768919"/>
            <a:ext cx="7200800" cy="21245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200" dirty="0" err="1" smtClean="0"/>
          </a:p>
        </p:txBody>
      </p:sp>
      <p:sp>
        <p:nvSpPr>
          <p:cNvPr id="6" name="Oval 5"/>
          <p:cNvSpPr/>
          <p:nvPr/>
        </p:nvSpPr>
        <p:spPr>
          <a:xfrm>
            <a:off x="6459971" y="1607850"/>
            <a:ext cx="504000" cy="50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800" dirty="0" smtClean="0"/>
              <a:t>2</a:t>
            </a:r>
            <a:endParaRPr lang="en-GB" sz="1800" dirty="0" err="1" smtClean="0"/>
          </a:p>
        </p:txBody>
      </p:sp>
      <p:sp>
        <p:nvSpPr>
          <p:cNvPr id="31" name="Oval 30"/>
          <p:cNvSpPr/>
          <p:nvPr/>
        </p:nvSpPr>
        <p:spPr>
          <a:xfrm>
            <a:off x="368916" y="3861818"/>
            <a:ext cx="504000" cy="504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800" dirty="0" smtClean="0"/>
              <a:t>1</a:t>
            </a:r>
            <a:endParaRPr lang="en-GB" sz="1800" dirty="0" err="1" smtClean="0"/>
          </a:p>
        </p:txBody>
      </p:sp>
    </p:spTree>
    <p:extLst>
      <p:ext uri="{BB962C8B-B14F-4D97-AF65-F5344CB8AC3E}">
        <p14:creationId xmlns:p14="http://schemas.microsoft.com/office/powerpoint/2010/main" val="378851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" grpId="0" build="p"/>
      <p:bldP spid="17" grpId="0"/>
      <p:bldP spid="18" grpId="0"/>
      <p:bldP spid="21" grpId="0"/>
      <p:bldP spid="22" grpId="0"/>
      <p:bldP spid="25" grpId="0"/>
      <p:bldP spid="26" grpId="0"/>
      <p:bldP spid="28" grpId="0"/>
      <p:bldP spid="29" grpId="0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Координация возможна в </a:t>
            </a:r>
            <a:r>
              <a:rPr lang="ru-RU" dirty="0" smtClean="0">
                <a:solidFill>
                  <a:schemeClr val="accent4"/>
                </a:solidFill>
              </a:rPr>
              <a:t>долгосрочном </a:t>
            </a:r>
            <a:r>
              <a:rPr lang="ru-RU" dirty="0" smtClean="0"/>
              <a:t>периоде времени при выполнении </a:t>
            </a:r>
            <a:r>
              <a:rPr lang="ru-RU" dirty="0" smtClean="0">
                <a:solidFill>
                  <a:schemeClr val="accent4"/>
                </a:solidFill>
              </a:rPr>
              <a:t>специальных </a:t>
            </a:r>
            <a:r>
              <a:rPr lang="ru-RU" dirty="0" smtClean="0"/>
              <a:t>условий</a:t>
            </a:r>
          </a:p>
          <a:p>
            <a:pPr lvl="3"/>
            <a:r>
              <a:rPr lang="ru-RU" dirty="0" smtClean="0"/>
              <a:t>Хозяйствующие </a:t>
            </a:r>
            <a:r>
              <a:rPr lang="ru-RU" dirty="0"/>
              <a:t>субъекты могут следить за действиями друг друга и оперативно обнаруживать возможные </a:t>
            </a:r>
            <a:r>
              <a:rPr lang="ru-RU" dirty="0" smtClean="0"/>
              <a:t>«отклонения» </a:t>
            </a:r>
            <a:r>
              <a:rPr lang="ru-RU" dirty="0"/>
              <a:t>в действиях </a:t>
            </a:r>
            <a:r>
              <a:rPr lang="ru-RU" dirty="0" smtClean="0"/>
              <a:t>конкурентов</a:t>
            </a:r>
            <a:endParaRPr lang="ru-RU" dirty="0"/>
          </a:p>
          <a:p>
            <a:pPr lvl="3"/>
            <a:r>
              <a:rPr lang="ru-RU" dirty="0" smtClean="0"/>
              <a:t>Четко </a:t>
            </a:r>
            <a:r>
              <a:rPr lang="ru-RU" dirty="0"/>
              <a:t>определены выгода и </a:t>
            </a:r>
            <a:r>
              <a:rPr lang="ru-RU" dirty="0" smtClean="0"/>
              <a:t>издержки, </a:t>
            </a:r>
            <a:r>
              <a:rPr lang="ru-RU" dirty="0"/>
              <a:t>как от координирования, так и от отказа координироваться</a:t>
            </a:r>
            <a:endParaRPr lang="ru-RU" dirty="0" smtClean="0"/>
          </a:p>
          <a:p>
            <a:pPr lvl="3"/>
            <a:r>
              <a:rPr lang="ru-RU" dirty="0" smtClean="0"/>
              <a:t>Имеется механизм «наказания», </a:t>
            </a:r>
            <a:r>
              <a:rPr lang="ru-RU" dirty="0"/>
              <a:t>посредством которого </a:t>
            </a:r>
            <a:r>
              <a:rPr lang="ru-RU" dirty="0" smtClean="0"/>
              <a:t>хозяйствующие </a:t>
            </a:r>
            <a:r>
              <a:rPr lang="ru-RU" dirty="0"/>
              <a:t>субъекты могут побуждать друг друга к </a:t>
            </a:r>
            <a:r>
              <a:rPr lang="ru-RU" dirty="0" smtClean="0"/>
              <a:t>координации</a:t>
            </a:r>
            <a:endParaRPr lang="ru-RU" dirty="0"/>
          </a:p>
          <a:p>
            <a:pPr lvl="3"/>
            <a:r>
              <a:rPr lang="ru-RU" dirty="0" smtClean="0"/>
              <a:t>Координация стабильна </a:t>
            </a:r>
            <a:r>
              <a:rPr lang="ru-RU" dirty="0"/>
              <a:t>по отношению к конкурентному давлению </a:t>
            </a:r>
            <a:r>
              <a:rPr lang="ru-RU" dirty="0" smtClean="0"/>
              <a:t>извне со стороны (потенциальных) конкурентов или потребителей </a:t>
            </a:r>
            <a:r>
              <a:rPr lang="ru-RU" dirty="0"/>
              <a:t>(</a:t>
            </a:r>
            <a:r>
              <a:rPr lang="ru-RU" dirty="0" smtClean="0"/>
              <a:t>контрагентов)</a:t>
            </a:r>
          </a:p>
          <a:p>
            <a:pPr lvl="3"/>
            <a:endParaRPr lang="ru-RU" dirty="0"/>
          </a:p>
          <a:p>
            <a:pPr lvl="2"/>
            <a:r>
              <a:rPr lang="ru-RU" dirty="0" smtClean="0"/>
              <a:t>Эта </a:t>
            </a:r>
            <a:r>
              <a:rPr lang="ru-RU" dirty="0" smtClean="0">
                <a:solidFill>
                  <a:schemeClr val="accent4"/>
                </a:solidFill>
              </a:rPr>
              <a:t>экономическая </a:t>
            </a:r>
            <a:r>
              <a:rPr lang="ru-RU" dirty="0" smtClean="0"/>
              <a:t>логика нашла широкое применение в европейской практике</a:t>
            </a:r>
          </a:p>
          <a:p>
            <a:pPr lvl="3"/>
            <a:r>
              <a:rPr lang="ru-RU" dirty="0" smtClean="0"/>
              <a:t>Подтверждена судами (</a:t>
            </a:r>
            <a:r>
              <a:rPr lang="en-GB" i="1" dirty="0" err="1" smtClean="0"/>
              <a:t>Airtours</a:t>
            </a:r>
            <a:r>
              <a:rPr lang="en-GB" i="1" dirty="0" smtClean="0"/>
              <a:t> / First Choice</a:t>
            </a:r>
            <a:r>
              <a:rPr lang="en-GB" dirty="0" smtClean="0"/>
              <a:t>)</a:t>
            </a:r>
            <a:endParaRPr lang="ru-RU" dirty="0" smtClean="0"/>
          </a:p>
          <a:p>
            <a:pPr lvl="3"/>
            <a:r>
              <a:rPr lang="ru-RU" dirty="0" smtClean="0"/>
              <a:t>Закреплена в методологических документах Еврокомиссии (</a:t>
            </a:r>
            <a:r>
              <a:rPr lang="en-GB" dirty="0" smtClean="0"/>
              <a:t>Horizontal merger guidelines, Guidelines on information sharing</a:t>
            </a:r>
            <a:r>
              <a:rPr lang="ru-RU" dirty="0" smtClean="0"/>
              <a:t>)</a:t>
            </a:r>
            <a:endParaRPr lang="ru-RU" dirty="0"/>
          </a:p>
          <a:p>
            <a:pPr lvl="2"/>
            <a:endParaRPr lang="ru-RU" dirty="0" smtClean="0"/>
          </a:p>
          <a:p>
            <a:pPr lvl="2"/>
            <a:endParaRPr lang="en-GB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r>
              <a:rPr lang="ru-RU" dirty="0"/>
              <a:t>Анализ координации, согласованных действий и обмена информацией и основан на строгих экономических принципах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ru-RU" dirty="0" smtClean="0"/>
              <a:t>2</a:t>
            </a:r>
            <a:r>
              <a:rPr lang="en-GB" dirty="0" smtClean="0"/>
              <a:t>/2</a:t>
            </a:r>
            <a:r>
              <a:rPr lang="en-GB" dirty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6405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0132" y="3060551"/>
            <a:ext cx="6480720" cy="648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200" dirty="0" err="1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В Европе</a:t>
            </a:r>
          </a:p>
          <a:p>
            <a:pPr lvl="2"/>
            <a:endParaRPr lang="ru-RU" dirty="0"/>
          </a:p>
          <a:p>
            <a:pPr lvl="2"/>
            <a:endParaRPr lang="ru-RU" dirty="0" smtClean="0"/>
          </a:p>
          <a:p>
            <a:pPr lvl="2"/>
            <a:endParaRPr lang="ru-RU" dirty="0"/>
          </a:p>
          <a:p>
            <a:pPr lvl="2"/>
            <a:r>
              <a:rPr lang="ru-RU" dirty="0" smtClean="0"/>
              <a:t>В России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545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Отсутствует действенная программа освобождения от наказания (</a:t>
            </a:r>
            <a:r>
              <a:rPr lang="en-GB" dirty="0" smtClean="0"/>
              <a:t>leniency)</a:t>
            </a:r>
          </a:p>
          <a:p>
            <a:pPr lvl="2"/>
            <a:endParaRPr lang="ru-RU" dirty="0"/>
          </a:p>
          <a:p>
            <a:pPr lvl="2"/>
            <a:r>
              <a:rPr lang="ru-RU" dirty="0" smtClean="0"/>
              <a:t>Чтобы обнаружить картельный сговор ФАС России приходится проводить детальный анализ рынка</a:t>
            </a:r>
          </a:p>
          <a:p>
            <a:pPr lvl="3"/>
            <a:r>
              <a:rPr lang="ru-RU" dirty="0"/>
              <a:t>Загрузка мощностей</a:t>
            </a:r>
          </a:p>
          <a:p>
            <a:pPr lvl="3"/>
            <a:r>
              <a:rPr lang="ru-RU" dirty="0" smtClean="0"/>
              <a:t>Уровень </a:t>
            </a:r>
            <a:r>
              <a:rPr lang="ru-RU" dirty="0"/>
              <a:t>и динамика </a:t>
            </a:r>
            <a:r>
              <a:rPr lang="ru-RU" dirty="0" smtClean="0"/>
              <a:t>цен</a:t>
            </a:r>
          </a:p>
          <a:p>
            <a:pPr lvl="3"/>
            <a:r>
              <a:rPr lang="ru-RU" dirty="0" smtClean="0"/>
              <a:t>Переключение потребителей</a:t>
            </a:r>
          </a:p>
          <a:p>
            <a:pPr lvl="3"/>
            <a:r>
              <a:rPr lang="ru-RU" dirty="0"/>
              <a:t>Объемы производства и доли рынка</a:t>
            </a:r>
          </a:p>
          <a:p>
            <a:pPr lvl="3"/>
            <a:endParaRPr lang="ru-RU" dirty="0" smtClean="0"/>
          </a:p>
          <a:p>
            <a:pPr lvl="2"/>
            <a:r>
              <a:rPr lang="ru-RU" dirty="0" smtClean="0"/>
              <a:t>Дополнительно, необходимо исследовать</a:t>
            </a:r>
          </a:p>
          <a:p>
            <a:pPr lvl="3"/>
            <a:r>
              <a:rPr lang="ru-RU" dirty="0"/>
              <a:t>Есть </a:t>
            </a:r>
            <a:r>
              <a:rPr lang="ru-RU" dirty="0" smtClean="0"/>
              <a:t>у </a:t>
            </a:r>
            <a:r>
              <a:rPr lang="ru-RU" dirty="0"/>
              <a:t>хоз. субъектов экономические стимулы создавать картель</a:t>
            </a:r>
            <a:r>
              <a:rPr lang="ru-RU" dirty="0" smtClean="0"/>
              <a:t>? Обладают ли они достаточной рыночной властью?</a:t>
            </a:r>
            <a:endParaRPr lang="ru-RU" dirty="0"/>
          </a:p>
          <a:p>
            <a:pPr lvl="3"/>
            <a:r>
              <a:rPr lang="ru-RU" dirty="0" smtClean="0"/>
              <a:t>Есть </a:t>
            </a:r>
            <a:r>
              <a:rPr lang="ru-RU" dirty="0"/>
              <a:t>у хоз. субъектов возможность обеспечить стабильное функционирование </a:t>
            </a:r>
            <a:r>
              <a:rPr lang="ru-RU" dirty="0" smtClean="0"/>
              <a:t>картеля? Как </a:t>
            </a:r>
            <a:r>
              <a:rPr lang="ru-RU" dirty="0"/>
              <a:t>именно </a:t>
            </a:r>
            <a:r>
              <a:rPr lang="ru-RU" dirty="0" smtClean="0"/>
              <a:t>работал картель </a:t>
            </a:r>
            <a:r>
              <a:rPr lang="ru-RU" dirty="0"/>
              <a:t>и распределялись его выгоды?  </a:t>
            </a:r>
            <a:endParaRPr lang="en-GB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r>
              <a:rPr lang="ru-RU" dirty="0" smtClean="0"/>
              <a:t>В России анализ косвенных доказательств имеет </a:t>
            </a:r>
            <a:br>
              <a:rPr lang="ru-RU" dirty="0" smtClean="0"/>
            </a:br>
            <a:r>
              <a:rPr lang="ru-RU" dirty="0" smtClean="0"/>
              <a:t>большое значение при доказывании картелей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216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</a:t>
            </a:r>
            <a:r>
              <a:rPr lang="ru-RU" dirty="0" smtClean="0"/>
              <a:t>экономического анализа: </a:t>
            </a:r>
            <a:br>
              <a:rPr lang="ru-RU" dirty="0" smtClean="0"/>
            </a:br>
            <a:r>
              <a:rPr lang="ru-RU" dirty="0" smtClean="0"/>
              <a:t>дело </a:t>
            </a:r>
            <a:r>
              <a:rPr lang="ru-RU" dirty="0"/>
              <a:t>о предполагаемом сговоре на торгах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Компании</a:t>
            </a:r>
            <a:r>
              <a:rPr lang="ru-RU" dirty="0"/>
              <a:t>, подав заявку и внеся денежные средства по ее обеспечению, являлись на торги, но </a:t>
            </a:r>
            <a:r>
              <a:rPr lang="ru-RU" dirty="0" smtClean="0"/>
              <a:t>поочередно отказывались </a:t>
            </a:r>
            <a:r>
              <a:rPr lang="ru-RU" dirty="0"/>
              <a:t>от конкурентной борьбы в отдельных лотах, не делая ценовых предложений</a:t>
            </a:r>
          </a:p>
          <a:p>
            <a:pPr lvl="3"/>
            <a:r>
              <a:rPr lang="ru-RU" dirty="0"/>
              <a:t>Ответчикам вменялось, что они </a:t>
            </a:r>
            <a:r>
              <a:rPr lang="ru-RU" dirty="0" smtClean="0"/>
              <a:t>«реализовали </a:t>
            </a:r>
            <a:r>
              <a:rPr lang="ru-RU" dirty="0"/>
              <a:t>стратегию поведения, целью которой являлась не </a:t>
            </a:r>
            <a:r>
              <a:rPr lang="ru-RU" dirty="0" smtClean="0"/>
              <a:t>конкуренция, </a:t>
            </a:r>
            <a:r>
              <a:rPr lang="ru-RU" dirty="0"/>
              <a:t>а достижение </a:t>
            </a:r>
            <a:r>
              <a:rPr lang="ru-RU" dirty="0" smtClean="0"/>
              <a:t>взаимовыгодного результата»</a:t>
            </a:r>
            <a:endParaRPr lang="ru-RU" dirty="0"/>
          </a:p>
          <a:p>
            <a:pPr lvl="2"/>
            <a:endParaRPr lang="ru-RU" dirty="0" smtClean="0"/>
          </a:p>
          <a:p>
            <a:pPr lvl="2"/>
            <a:r>
              <a:rPr lang="ru-RU" dirty="0" smtClean="0"/>
              <a:t>Вывод </a:t>
            </a:r>
            <a:r>
              <a:rPr lang="ru-RU" dirty="0"/>
              <a:t>о наличии сговора </a:t>
            </a:r>
            <a:r>
              <a:rPr lang="ru-RU" dirty="0" smtClean="0"/>
              <a:t>сделан </a:t>
            </a:r>
            <a:r>
              <a:rPr lang="ru-RU" dirty="0"/>
              <a:t>по результатам анализа фактического </a:t>
            </a:r>
            <a:r>
              <a:rPr lang="ru-RU" dirty="0" smtClean="0"/>
              <a:t>поведения: в </a:t>
            </a:r>
            <a:r>
              <a:rPr lang="ru-RU" dirty="0"/>
              <a:t>отсутствие сговора спорное поведение было бы экономически </a:t>
            </a:r>
            <a:r>
              <a:rPr lang="ru-RU" dirty="0" smtClean="0"/>
              <a:t>нецелесообразным</a:t>
            </a:r>
            <a:endParaRPr lang="ru-RU" dirty="0"/>
          </a:p>
          <a:p>
            <a:pPr lvl="3"/>
            <a:r>
              <a:rPr lang="ru-RU" dirty="0" smtClean="0"/>
              <a:t>Действительно</a:t>
            </a:r>
            <a:r>
              <a:rPr lang="ru-RU" dirty="0"/>
              <a:t>, почему компания подала заявку, внесла обеспечение, явилась на торги, но </a:t>
            </a:r>
            <a:r>
              <a:rPr lang="ru-RU" dirty="0" smtClean="0"/>
              <a:t>затем не </a:t>
            </a:r>
            <a:r>
              <a:rPr lang="ru-RU" dirty="0"/>
              <a:t>выдвигала ценовых предложений?</a:t>
            </a:r>
          </a:p>
          <a:p>
            <a:pPr lvl="2"/>
            <a:endParaRPr lang="ru-RU" dirty="0" smtClean="0"/>
          </a:p>
          <a:p>
            <a:pPr lvl="2"/>
            <a:r>
              <a:rPr lang="ru-RU" dirty="0" smtClean="0"/>
              <a:t>Однако такая позиция не учитывала, что лоты были экономически взаимосвязаны</a:t>
            </a:r>
          </a:p>
          <a:p>
            <a:pPr lvl="3"/>
            <a:r>
              <a:rPr lang="ru-RU" dirty="0" smtClean="0"/>
              <a:t>Крупные выгодны в любом случае, </a:t>
            </a:r>
            <a:r>
              <a:rPr lang="ru-RU" dirty="0"/>
              <a:t>а мелкие только </a:t>
            </a:r>
            <a:r>
              <a:rPr lang="ru-RU" dirty="0" smtClean="0"/>
              <a:t>при победе </a:t>
            </a:r>
            <a:r>
              <a:rPr lang="ru-RU" dirty="0"/>
              <a:t>в крупных </a:t>
            </a:r>
            <a:r>
              <a:rPr lang="ru-RU" dirty="0" smtClean="0"/>
              <a:t>лотах </a:t>
            </a:r>
            <a:r>
              <a:rPr lang="ru-RU" dirty="0"/>
              <a:t>по определенной </a:t>
            </a:r>
            <a:r>
              <a:rPr lang="ru-RU" dirty="0" smtClean="0"/>
              <a:t>цене (схожие место доставки и экономия на логистике)</a:t>
            </a:r>
          </a:p>
          <a:p>
            <a:pPr lvl="3"/>
            <a:r>
              <a:rPr lang="ru-RU" dirty="0" smtClean="0"/>
              <a:t>Именно поэтому конкуренция проявлялась в основном только за крупные лоты</a:t>
            </a:r>
            <a:endParaRPr lang="ru-RU" dirty="0"/>
          </a:p>
          <a:p>
            <a:pPr lvl="2"/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8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8089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4" y="535725"/>
            <a:ext cx="9693727" cy="648000"/>
          </a:xfrm>
        </p:spPr>
        <p:txBody>
          <a:bodyPr/>
          <a:lstStyle/>
          <a:p>
            <a:r>
              <a:rPr lang="ru-RU" dirty="0" smtClean="0"/>
              <a:t>В качестве заключения: </a:t>
            </a:r>
            <a:br>
              <a:rPr lang="ru-RU" dirty="0" smtClean="0"/>
            </a:br>
            <a:r>
              <a:rPr lang="ru-RU" dirty="0" smtClean="0"/>
              <a:t>экономический </a:t>
            </a:r>
            <a:r>
              <a:rPr lang="ru-RU" dirty="0"/>
              <a:t>анализ </a:t>
            </a:r>
            <a:r>
              <a:rPr lang="ru-RU" dirty="0" smtClean="0"/>
              <a:t>позволяет </a:t>
            </a:r>
            <a:r>
              <a:rPr lang="ru-RU" dirty="0"/>
              <a:t>снизить </a:t>
            </a:r>
            <a:r>
              <a:rPr lang="ru-RU" dirty="0" smtClean="0"/>
              <a:t>ошибки </a:t>
            </a:r>
            <a:r>
              <a:rPr lang="ru-RU" dirty="0" err="1" smtClean="0"/>
              <a:t>правоприменения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/>
              <a:t>Главная ценность </a:t>
            </a:r>
            <a:r>
              <a:rPr lang="ru-RU" dirty="0" smtClean="0"/>
              <a:t>грамотного экономического </a:t>
            </a:r>
            <a:r>
              <a:rPr lang="ru-RU" dirty="0"/>
              <a:t>анализа: возможность объяснить происходящее на рынке, не прибегая к «картельной» логике</a:t>
            </a:r>
          </a:p>
          <a:p>
            <a:pPr lvl="3"/>
            <a:r>
              <a:rPr lang="ru-RU" dirty="0"/>
              <a:t>Сказанное особенно справедливо, если мы имеем дело с косвенными доказательствами</a:t>
            </a:r>
          </a:p>
          <a:p>
            <a:pPr lvl="3"/>
            <a:endParaRPr lang="ru-RU" dirty="0"/>
          </a:p>
          <a:p>
            <a:pPr lvl="2"/>
            <a:r>
              <a:rPr lang="ru-RU" dirty="0"/>
              <a:t>Благодаря проведению всестороннего экономического анализа антимонопольные органы могут выносить более обоснованные решения</a:t>
            </a:r>
          </a:p>
          <a:p>
            <a:pPr lvl="3"/>
            <a:r>
              <a:rPr lang="ru-RU" dirty="0"/>
              <a:t>Снижается вероятность проиграть дело в суде при </a:t>
            </a:r>
            <a:r>
              <a:rPr lang="ru-RU" dirty="0" smtClean="0"/>
              <a:t>апелляции</a:t>
            </a:r>
          </a:p>
          <a:p>
            <a:pPr lvl="3"/>
            <a:r>
              <a:rPr lang="ru-RU" dirty="0" smtClean="0"/>
              <a:t>Наложенные штрафы действительно выплачиваются</a:t>
            </a:r>
            <a:endParaRPr lang="ru-RU" dirty="0"/>
          </a:p>
          <a:p>
            <a:pPr lvl="2"/>
            <a:endParaRPr lang="ru-RU" dirty="0"/>
          </a:p>
          <a:p>
            <a:pPr lvl="2"/>
            <a:r>
              <a:rPr lang="ru-RU" dirty="0"/>
              <a:t>В результате можно избежать ошибок первого рода</a:t>
            </a:r>
          </a:p>
          <a:p>
            <a:pPr lvl="3"/>
            <a:r>
              <a:rPr lang="ru-RU" dirty="0"/>
              <a:t>Минимизируется вероятность «ложной тревоги»: делается вывод о наличии нарушения, хотя в действительности нарушения нет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530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Annex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2010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25" y="535725"/>
            <a:ext cx="9432000" cy="648000"/>
          </a:xfrm>
        </p:spPr>
        <p:txBody>
          <a:bodyPr/>
          <a:lstStyle/>
          <a:p>
            <a:r>
              <a:rPr lang="ru-RU" dirty="0" smtClean="0"/>
              <a:t>В некоторых случаях попытки применить экономические </a:t>
            </a:r>
            <a:br>
              <a:rPr lang="ru-RU" dirty="0" smtClean="0"/>
            </a:br>
            <a:r>
              <a:rPr lang="ru-RU" dirty="0" smtClean="0"/>
              <a:t>методы для доказательства существования картелей имели место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ru-RU" dirty="0" smtClean="0"/>
              <a:t>Анализ </a:t>
            </a:r>
            <a:r>
              <a:rPr lang="en-GB" i="1" dirty="0" smtClean="0"/>
              <a:t>ex ante</a:t>
            </a:r>
          </a:p>
          <a:p>
            <a:pPr lvl="3"/>
            <a:r>
              <a:rPr lang="ru-RU" dirty="0" smtClean="0"/>
              <a:t>Экспертное заключение </a:t>
            </a:r>
            <a:r>
              <a:rPr lang="en-GB" dirty="0" smtClean="0"/>
              <a:t>P. Grout, </a:t>
            </a:r>
            <a:r>
              <a:rPr lang="en-GB" dirty="0" err="1" smtClean="0"/>
              <a:t>S.Sonderegger</a:t>
            </a:r>
            <a:r>
              <a:rPr lang="en-GB" dirty="0" smtClean="0"/>
              <a:t> (2005) </a:t>
            </a:r>
            <a:r>
              <a:rPr lang="ru-RU" dirty="0" smtClean="0"/>
              <a:t>для </a:t>
            </a:r>
            <a:r>
              <a:rPr lang="en-GB" dirty="0" smtClean="0"/>
              <a:t>Office of Fair Trading </a:t>
            </a:r>
            <a:r>
              <a:rPr lang="ru-RU" dirty="0" smtClean="0"/>
              <a:t>в</a:t>
            </a:r>
            <a:r>
              <a:rPr lang="en-GB" dirty="0" smtClean="0"/>
              <a:t> </a:t>
            </a:r>
            <a:r>
              <a:rPr lang="ru-RU" dirty="0" smtClean="0"/>
              <a:t>Великобритании</a:t>
            </a:r>
          </a:p>
          <a:p>
            <a:pPr lvl="3"/>
            <a:r>
              <a:rPr lang="ru-RU" dirty="0" smtClean="0"/>
              <a:t>Перечень структурных и поведенческих факторах, анализ которых указывает на список отраслей потенциально предрасположенных к созданию картелей</a:t>
            </a:r>
          </a:p>
          <a:p>
            <a:pPr lvl="2"/>
            <a:endParaRPr lang="ru-RU" dirty="0" smtClean="0"/>
          </a:p>
          <a:p>
            <a:pPr lvl="2"/>
            <a:r>
              <a:rPr lang="ru-RU" dirty="0" smtClean="0"/>
              <a:t>Анализ </a:t>
            </a:r>
            <a:r>
              <a:rPr lang="en-GB" i="1" dirty="0" smtClean="0"/>
              <a:t>ex post </a:t>
            </a:r>
            <a:r>
              <a:rPr lang="en-GB" dirty="0" smtClean="0"/>
              <a:t>(</a:t>
            </a:r>
            <a:r>
              <a:rPr lang="ru-RU" dirty="0" smtClean="0"/>
              <a:t>в основном в США</a:t>
            </a:r>
            <a:r>
              <a:rPr lang="en-GB" dirty="0" smtClean="0"/>
              <a:t>)</a:t>
            </a:r>
          </a:p>
          <a:p>
            <a:pPr lvl="3"/>
            <a:r>
              <a:rPr lang="ru-RU" dirty="0" smtClean="0"/>
              <a:t>Исследуется поведение участников тендеров, статистически проверяется гипотеза о том, насколько поведение совместимо с рыночной ситуацией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smtClean="0"/>
              <a:t>15 декабря 2016 г.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F1730-34DA-4A7E-BCC2-BC04B779EFFF}" type="slidenum">
              <a:rPr lang="en-GB" noProof="0" smtClean="0"/>
              <a:t>11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351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BB Economics PowerPoint Template">
  <a:themeElements>
    <a:clrScheme name="RBB">
      <a:dk1>
        <a:sysClr val="windowText" lastClr="000000"/>
      </a:dk1>
      <a:lt1>
        <a:sysClr val="window" lastClr="FFFFFF"/>
      </a:lt1>
      <a:dk2>
        <a:srgbClr val="44555F"/>
      </a:dk2>
      <a:lt2>
        <a:srgbClr val="7C7F7F"/>
      </a:lt2>
      <a:accent1>
        <a:srgbClr val="CED665"/>
      </a:accent1>
      <a:accent2>
        <a:srgbClr val="44555F"/>
      </a:accent2>
      <a:accent3>
        <a:srgbClr val="608EDB"/>
      </a:accent3>
      <a:accent4>
        <a:srgbClr val="E76B7C"/>
      </a:accent4>
      <a:accent5>
        <a:srgbClr val="00B4BC"/>
      </a:accent5>
      <a:accent6>
        <a:srgbClr val="BB76CF"/>
      </a:accent6>
      <a:hlink>
        <a:srgbClr val="608EDB"/>
      </a:hlink>
      <a:folHlink>
        <a:srgbClr val="E76B7C"/>
      </a:folHlink>
    </a:clrScheme>
    <a:fontScheme name="RB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36000" tIns="36000" rIns="36000" bIns="36000"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200" dirty="0" err="1" smtClean="0">
            <a:latin typeface="+mn-lt"/>
          </a:defRPr>
        </a:defPPr>
      </a:lstStyle>
    </a:txDef>
  </a:objectDefaults>
  <a:extraClrSchemeLst/>
  <a:custClrLst>
    <a:custClr name="70% Grey">
      <a:srgbClr val="C2CAD0"/>
    </a:custClr>
    <a:custClr name="70% Black">
      <a:srgbClr val="4D4D4D"/>
    </a:custClr>
    <a:custClr name="70% Light Grey">
      <a:srgbClr val="A4A6A6"/>
    </a:custClr>
    <a:custClr name="70% Dark Grey">
      <a:srgbClr val="7C888F"/>
    </a:custClr>
    <a:custClr name="70% Green">
      <a:srgbClr val="DDE294"/>
    </a:custClr>
    <a:custClr name="70% Dark Grey">
      <a:srgbClr val="7C888F"/>
    </a:custClr>
    <a:custClr name="70% Blue">
      <a:srgbClr val="90B0E6"/>
    </a:custClr>
    <a:custClr name="70% Red">
      <a:srgbClr val="EE98A4"/>
    </a:custClr>
    <a:custClr name="70% Teal">
      <a:srgbClr val="4DCBD0"/>
    </a:custClr>
    <a:custClr name="70% Purple">
      <a:srgbClr val="D09FDD"/>
    </a:custClr>
    <a:custClr name="40% Grey">
      <a:srgbClr val="DCE1E4"/>
    </a:custClr>
    <a:custClr name="40% Black">
      <a:srgbClr val="999999"/>
    </a:custClr>
    <a:custClr name="40% Light Grey">
      <a:srgbClr val="CBCCCC"/>
    </a:custClr>
    <a:custClr name="40% Dark Grey">
      <a:srgbClr val="B4BBBF"/>
    </a:custClr>
    <a:custClr name="40% Green">
      <a:srgbClr val="EBEFC1"/>
    </a:custClr>
    <a:custClr name="40% Dark Grey">
      <a:srgbClr val="B4BBBF"/>
    </a:custClr>
    <a:custClr name="40% Blue">
      <a:srgbClr val="BFD2F1"/>
    </a:custClr>
    <a:custClr name="40% Red">
      <a:srgbClr val="F5C4CB"/>
    </a:custClr>
    <a:custClr name="40% Teal">
      <a:srgbClr val="99E1E4"/>
    </a:custClr>
    <a:custClr name="40% Purple">
      <a:srgbClr val="E4C8EC"/>
    </a:custClr>
    <a:custClr name="20% Grey">
      <a:srgbClr val="EEF0F2"/>
    </a:custClr>
    <a:custClr name="20% Black">
      <a:srgbClr val="CCCCCC"/>
    </a:custClr>
    <a:custClr name="20% Light Grey">
      <a:srgbClr val="E5E5E5"/>
    </a:custClr>
    <a:custClr name="20% Dark Grey">
      <a:srgbClr val="DADDDF"/>
    </a:custClr>
    <a:custClr name="20% Green">
      <a:srgbClr val="F5F7E0"/>
    </a:custClr>
    <a:custClr name="20% Dark Grey">
      <a:srgbClr val="DADDDF"/>
    </a:custClr>
    <a:custClr name="20% Blue">
      <a:srgbClr val="DFE8F8"/>
    </a:custClr>
    <a:custClr name="20% Red">
      <a:srgbClr val="FAE1E5"/>
    </a:custClr>
    <a:custClr name="20% Teal">
      <a:srgbClr val="CCF0F2"/>
    </a:custClr>
    <a:custClr name="20% Purple">
      <a:srgbClr val="F1E4F5"/>
    </a:custClr>
  </a:custClrLst>
  <a:extLst>
    <a:ext uri="{05A4C25C-085E-4340-85A3-A5531E510DB2}">
      <thm15:themeFamily xmlns:thm15="http://schemas.microsoft.com/office/thememl/2012/main" xmlns="" name="RBB PowerPoint Template.potx" id="{191C74F8-2BC9-4159-A1FE-DBDF705CC6A7}" vid="{7A536AEE-0E31-4AD0-9145-E75DD5CA3D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RBB PowerPoint Template</Template>
  <TotalTime>1614</TotalTime>
  <Words>774</Words>
  <Application>Microsoft Office PowerPoint</Application>
  <PresentationFormat>Custom</PresentationFormat>
  <Paragraphs>135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RBB Economics PowerPoint Template</vt:lpstr>
      <vt:lpstr>Применение экономических методов при расследовании картелей</vt:lpstr>
      <vt:lpstr>PowerPoint Presentation</vt:lpstr>
      <vt:lpstr>Экономический анализ обычно используется не для доказательства картелей, а для анализа их фактических эффектов</vt:lpstr>
      <vt:lpstr>Анализ координации, согласованных действий и обмена информацией и основан на строгих экономических принципах (1/2)</vt:lpstr>
      <vt:lpstr>Анализ координации, согласованных действий и обмена информацией и основан на строгих экономических принципах (2/2)</vt:lpstr>
      <vt:lpstr>PowerPoint Presentation</vt:lpstr>
      <vt:lpstr>В России анализ косвенных доказательств имеет  большое значение при доказывании картелей</vt:lpstr>
      <vt:lpstr>Пример экономического анализа:  дело о предполагаемом сговоре на торгах</vt:lpstr>
      <vt:lpstr>В качестве заключения:  экономический анализ позволяет снизить ошибки правоприменения</vt:lpstr>
      <vt:lpstr>Annex</vt:lpstr>
      <vt:lpstr>В некоторых случаях попытки применить экономические  методы для доказательства существования картелей имели место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damages from exclusionary practices</dc:title>
  <dc:creator>Vitaly Pruzhansky</dc:creator>
  <cp:lastModifiedBy>avp</cp:lastModifiedBy>
  <cp:revision>121</cp:revision>
  <cp:lastPrinted>2016-12-15T10:07:12Z</cp:lastPrinted>
  <dcterms:created xsi:type="dcterms:W3CDTF">2016-10-05T15:11:44Z</dcterms:created>
  <dcterms:modified xsi:type="dcterms:W3CDTF">2016-12-16T12:24:47Z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1.1</vt:lpwstr>
  </property>
  <property fmtid="{D5CDD505-2E9C-101B-9397-08002B2CF9AE}" pid="3" name="Date">
    <vt:lpwstr>07 September 2016</vt:lpwstr>
  </property>
</Properties>
</file>