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3479C9-4ADA-4642-B764-B4F2E712CFB4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SG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B5A2C6-6C6E-4C20-A8C5-928C57D755C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9259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5A2C6-6C6E-4C20-A8C5-928C57D755CD}" type="slidenum">
              <a:rPr lang="en-SG" smtClean="0"/>
              <a:t>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91233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3465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8014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0005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6802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1312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9445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911425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04973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32757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7588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5923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7074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3580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0073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61359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3158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FA37E-E8D4-4E64-9510-96395474027A}" type="datetimeFigureOut">
              <a:rPr lang="en-SG" smtClean="0"/>
              <a:t>16/12/2016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B8FE16C-160D-4FF8-ABC4-A6F88A607BB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82482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7702" y="-76360"/>
            <a:ext cx="9144000" cy="2387600"/>
          </a:xfrm>
        </p:spPr>
        <p:txBody>
          <a:bodyPr/>
          <a:lstStyle/>
          <a:p>
            <a:r>
              <a:rPr lang="en-SG" dirty="0">
                <a:solidFill>
                  <a:schemeClr val="accent1">
                    <a:lumMod val="75000"/>
                  </a:schemeClr>
                </a:solidFill>
              </a:rPr>
              <a:t>Economic Evidence in Cartel Investigation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64807" y="4314150"/>
            <a:ext cx="7766936" cy="1096899"/>
          </a:xfrm>
        </p:spPr>
        <p:txBody>
          <a:bodyPr>
            <a:normAutofit/>
          </a:bodyPr>
          <a:lstStyle/>
          <a:p>
            <a:pPr algn="l"/>
            <a:r>
              <a:rPr lang="en-SG" sz="2800" dirty="0">
                <a:solidFill>
                  <a:schemeClr val="tx1"/>
                </a:solidFill>
              </a:rPr>
              <a:t>by Andrey </a:t>
            </a:r>
            <a:r>
              <a:rPr lang="en-SG" sz="2800" dirty="0" err="1">
                <a:solidFill>
                  <a:schemeClr val="tx1"/>
                </a:solidFill>
              </a:rPr>
              <a:t>Zakataev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r>
              <a:rPr lang="en-SG" sz="2800" dirty="0">
                <a:solidFill>
                  <a:schemeClr val="tx1"/>
                </a:solidFill>
              </a:rPr>
              <a:t>Of Counsel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06" y="2972235"/>
            <a:ext cx="5467891" cy="107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0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9278"/>
            <a:ext cx="9593717" cy="1320800"/>
          </a:xfrm>
        </p:spPr>
        <p:txBody>
          <a:bodyPr>
            <a:normAutofit/>
          </a:bodyPr>
          <a:lstStyle/>
          <a:p>
            <a:pPr algn="ctr"/>
            <a:r>
              <a:rPr lang="en-SG" dirty="0">
                <a:solidFill>
                  <a:schemeClr val="tx1"/>
                </a:solidFill>
              </a:rPr>
              <a:t>Investigations Based on Economic Evidence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820078"/>
            <a:ext cx="9624237" cy="4351338"/>
          </a:xfrm>
        </p:spPr>
        <p:txBody>
          <a:bodyPr>
            <a:normAutofit fontScale="92500" lnSpcReduction="10000"/>
          </a:bodyPr>
          <a:lstStyle/>
          <a:p>
            <a:r>
              <a:rPr lang="en-SG" sz="3600" dirty="0"/>
              <a:t>Economic analysis is crucial for screening process</a:t>
            </a:r>
          </a:p>
          <a:p>
            <a:endParaRPr lang="en-SG" sz="3600" dirty="0"/>
          </a:p>
          <a:p>
            <a:r>
              <a:rPr lang="en-SG" sz="3600" dirty="0"/>
              <a:t>If investigation is based on economic evidence the outcome depends on the thorough understanding of the market</a:t>
            </a:r>
          </a:p>
          <a:p>
            <a:endParaRPr lang="en-SG" sz="3600" dirty="0"/>
          </a:p>
          <a:p>
            <a:r>
              <a:rPr lang="en-SG" sz="3600" dirty="0"/>
              <a:t>Issues of relying on leniency evidence</a:t>
            </a:r>
          </a:p>
          <a:p>
            <a:endParaRPr lang="en-SG" sz="3600" dirty="0"/>
          </a:p>
          <a:p>
            <a:endParaRPr lang="en-SG" sz="3600" dirty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6218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SG" sz="4800" dirty="0">
                <a:solidFill>
                  <a:schemeClr val="tx1"/>
                </a:solidFill>
              </a:rPr>
              <a:t>Defendants in Cartel Cases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SG" sz="3600" dirty="0"/>
              <a:t>Lack access to entirety of information</a:t>
            </a:r>
          </a:p>
          <a:p>
            <a:endParaRPr lang="en-SG" sz="3600" dirty="0"/>
          </a:p>
          <a:p>
            <a:r>
              <a:rPr lang="en-SG" sz="3600" dirty="0"/>
              <a:t>Lack understanding of what constitutes an offense</a:t>
            </a:r>
          </a:p>
          <a:p>
            <a:endParaRPr lang="en-SG" sz="3600" dirty="0"/>
          </a:p>
          <a:p>
            <a:r>
              <a:rPr lang="en-SG" sz="3600" dirty="0"/>
              <a:t>Suffer from ‘calculated’ leniency applications</a:t>
            </a:r>
          </a:p>
          <a:p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2800790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>
                <a:solidFill>
                  <a:schemeClr val="tx1"/>
                </a:solidFill>
              </a:rPr>
              <a:t>Bid rigging cases in pharma market (2012)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327903" cy="3880773"/>
          </a:xfrm>
        </p:spPr>
        <p:txBody>
          <a:bodyPr>
            <a:normAutofit lnSpcReduction="10000"/>
          </a:bodyPr>
          <a:lstStyle/>
          <a:p>
            <a:r>
              <a:rPr lang="en-SG" sz="2800" dirty="0"/>
              <a:t>Distributors of pharmaceuticals didn’t show up for the auctions where they applied for bidding</a:t>
            </a:r>
          </a:p>
          <a:p>
            <a:r>
              <a:rPr lang="en-SG" sz="2800" dirty="0"/>
              <a:t>Out of 4 decisions 2 were upheld by the court and 2 were overturned</a:t>
            </a:r>
          </a:p>
          <a:p>
            <a:pPr marL="0" indent="0">
              <a:buNone/>
            </a:pPr>
            <a:r>
              <a:rPr lang="en-SG" sz="3600" dirty="0"/>
              <a:t>+ </a:t>
            </a:r>
            <a:r>
              <a:rPr lang="en-SG" sz="2800" dirty="0"/>
              <a:t>Circumstantial evidence (sub-contracts between winners)</a:t>
            </a:r>
          </a:p>
          <a:p>
            <a:pPr marL="0" indent="0">
              <a:buNone/>
            </a:pPr>
            <a:r>
              <a:rPr lang="en-SG" sz="3600" dirty="0"/>
              <a:t>- </a:t>
            </a:r>
            <a:r>
              <a:rPr lang="en-SG" sz="2800" dirty="0"/>
              <a:t>Lack of thorough market analysis (exclusive input of product did not allow for competitive bidding)</a:t>
            </a:r>
          </a:p>
          <a:p>
            <a:endParaRPr lang="en-SG" sz="2800" dirty="0"/>
          </a:p>
          <a:p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50858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SG" dirty="0">
                <a:solidFill>
                  <a:schemeClr val="tx1"/>
                </a:solidFill>
              </a:rPr>
              <a:t>Locating the Actual Agreement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470" y="1634239"/>
            <a:ext cx="9666767" cy="3919192"/>
          </a:xfrm>
        </p:spPr>
        <p:txBody>
          <a:bodyPr>
            <a:normAutofit/>
          </a:bodyPr>
          <a:lstStyle/>
          <a:p>
            <a:r>
              <a:rPr lang="en-SG" sz="3200" dirty="0"/>
              <a:t>Economic analysis in cartel cases is weak at answering the question when and how the parties arrived at agreement</a:t>
            </a:r>
          </a:p>
          <a:p>
            <a:endParaRPr lang="en-SG" sz="3200" dirty="0"/>
          </a:p>
          <a:p>
            <a:r>
              <a:rPr lang="en-SG" sz="3200" dirty="0"/>
              <a:t>Cases involving the concept of implicit agreement</a:t>
            </a:r>
          </a:p>
          <a:p>
            <a:endParaRPr lang="en-SG" sz="3200" dirty="0"/>
          </a:p>
          <a:p>
            <a:endParaRPr lang="en-SG" sz="32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063409" y="1825625"/>
            <a:ext cx="4290391" cy="1335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881063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Красный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1340</TotalTime>
  <Words>163</Words>
  <Application>Microsoft Office PowerPoint</Application>
  <PresentationFormat>Широкоэкранный</PresentationFormat>
  <Paragraphs>26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Аспект</vt:lpstr>
      <vt:lpstr>Economic Evidence in Cartel Investigation</vt:lpstr>
      <vt:lpstr>Investigations Based on Economic Evidence</vt:lpstr>
      <vt:lpstr>Defendants in Cartel Cases</vt:lpstr>
      <vt:lpstr>Bid rigging cases in pharma market (2012)</vt:lpstr>
      <vt:lpstr>Locating the Actual Agreement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Evidence in Cartel Investigation</dc:title>
  <dc:creator>1 0</dc:creator>
  <cp:lastModifiedBy>1 0</cp:lastModifiedBy>
  <cp:revision>21</cp:revision>
  <dcterms:created xsi:type="dcterms:W3CDTF">2016-12-15T10:49:18Z</dcterms:created>
  <dcterms:modified xsi:type="dcterms:W3CDTF">2016-12-16T09:12:01Z</dcterms:modified>
</cp:coreProperties>
</file>